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10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1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1.xml" ContentType="application/vnd.openxmlformats-officedocument.drawingml.chart+xml"/>
  <Override PartName="/ppt/notesSlides/notesSlide18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notesSlides/notesSlide19.xml" ContentType="application/vnd.openxmlformats-officedocument.presentationml.notesSl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notesSlides/notesSlide20.xml" ContentType="application/vnd.openxmlformats-officedocument.presentationml.notesSlide+xml"/>
  <Override PartName="/ppt/charts/chart32.xml" ContentType="application/vnd.openxmlformats-officedocument.drawingml.chart+xml"/>
  <Override PartName="/ppt/notesSlides/notesSlide21.xml" ContentType="application/vnd.openxmlformats-officedocument.presentationml.notesSlide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notesSlides/notesSlide22.xml" ContentType="application/vnd.openxmlformats-officedocument.presentationml.notesSlide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notesSlides/notesSlide23.xml" ContentType="application/vnd.openxmlformats-officedocument.presentationml.notesSlide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notesSlides/notesSlide24.xml" ContentType="application/vnd.openxmlformats-officedocument.presentationml.notesSlide+xml"/>
  <Override PartName="/ppt/charts/chart45.xml" ContentType="application/vnd.openxmlformats-officedocument.drawingml.chart+xml"/>
  <Override PartName="/ppt/notesSlides/notesSlide25.xml" ContentType="application/vnd.openxmlformats-officedocument.presentationml.notesSlide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notesSlides/notesSlide26.xml" ContentType="application/vnd.openxmlformats-officedocument.presentationml.notesSlide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notesSlides/notesSlide27.xml" ContentType="application/vnd.openxmlformats-officedocument.presentationml.notesSlide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notesSlides/notesSlide28.xml" ContentType="application/vnd.openxmlformats-officedocument.presentationml.notesSlide+xml"/>
  <Override PartName="/ppt/charts/chart58.xml" ContentType="application/vnd.openxmlformats-officedocument.drawingml.chart+xml"/>
  <Override PartName="/ppt/notesSlides/notesSlide29.xml" ContentType="application/vnd.openxmlformats-officedocument.presentationml.notesSlide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notesSlides/notesSlide30.xml" ContentType="application/vnd.openxmlformats-officedocument.presentationml.notesSlide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notesSlides/notesSlide31.xml" ContentType="application/vnd.openxmlformats-officedocument.presentationml.notesSlide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notesSlides/notesSlide32.xml" ContentType="application/vnd.openxmlformats-officedocument.presentationml.notesSlide+xml"/>
  <Override PartName="/ppt/charts/chart71.xml" ContentType="application/vnd.openxmlformats-officedocument.drawingml.chart+xml"/>
  <Override PartName="/ppt/notesSlides/notesSlide33.xml" ContentType="application/vnd.openxmlformats-officedocument.presentationml.notesSlide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notesSlides/notesSlide34.xml" ContentType="application/vnd.openxmlformats-officedocument.presentationml.notesSlide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notesSlides/notesSlide35.xml" ContentType="application/vnd.openxmlformats-officedocument.presentationml.notesSlide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notesSlides/notesSlide36.xml" ContentType="application/vnd.openxmlformats-officedocument.presentationml.notesSlide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notesSlides/notesSlide37.xml" ContentType="application/vnd.openxmlformats-officedocument.presentationml.notesSlide+xml"/>
  <Override PartName="/ppt/charts/chart88.xml" ContentType="application/vnd.openxmlformats-officedocument.drawingml.chart+xml"/>
  <Override PartName="/ppt/notesSlides/notesSlide38.xml" ContentType="application/vnd.openxmlformats-officedocument.presentationml.notesSlide+xml"/>
  <Override PartName="/ppt/charts/chart89.xml" ContentType="application/vnd.openxmlformats-officedocument.drawingml.chart+xml"/>
  <Override PartName="/ppt/notesSlides/notesSlide39.xml" ContentType="application/vnd.openxmlformats-officedocument.presentationml.notesSlide+xml"/>
  <Override PartName="/ppt/charts/chart90.xml" ContentType="application/vnd.openxmlformats-officedocument.drawingml.chart+xml"/>
  <Override PartName="/ppt/notesSlides/notesSlide40.xml" ContentType="application/vnd.openxmlformats-officedocument.presentationml.notesSlide+xml"/>
  <Override PartName="/ppt/charts/chart91.xml" ContentType="application/vnd.openxmlformats-officedocument.drawingml.chart+xml"/>
  <Override PartName="/ppt/notesSlides/notesSlide41.xml" ContentType="application/vnd.openxmlformats-officedocument.presentationml.notesSlide+xml"/>
  <Override PartName="/ppt/charts/chart92.xml" ContentType="application/vnd.openxmlformats-officedocument.drawingml.chart+xml"/>
  <Override PartName="/ppt/charts/chart93.xml" ContentType="application/vnd.openxmlformats-officedocument.drawingml.chart+xml"/>
  <Override PartName="/ppt/charts/chart94.xml" ContentType="application/vnd.openxmlformats-officedocument.drawingml.chart+xml"/>
  <Override PartName="/ppt/notesSlides/notesSlide42.xml" ContentType="application/vnd.openxmlformats-officedocument.presentationml.notesSlide+xml"/>
  <Override PartName="/ppt/charts/chart95.xml" ContentType="application/vnd.openxmlformats-officedocument.drawingml.chart+xml"/>
  <Override PartName="/ppt/charts/chart96.xml" ContentType="application/vnd.openxmlformats-officedocument.drawingml.chart+xml"/>
  <Override PartName="/ppt/charts/chart97.xml" ContentType="application/vnd.openxmlformats-officedocument.drawingml.chart+xml"/>
  <Override PartName="/ppt/charts/chart98.xml" ContentType="application/vnd.openxmlformats-officedocument.drawingml.chart+xml"/>
  <Override PartName="/ppt/notesSlides/notesSlide43.xml" ContentType="application/vnd.openxmlformats-officedocument.presentationml.notesSlide+xml"/>
  <Override PartName="/ppt/charts/chart99.xml" ContentType="application/vnd.openxmlformats-officedocument.drawingml.chart+xml"/>
  <Override PartName="/ppt/charts/chart100.xml" ContentType="application/vnd.openxmlformats-officedocument.drawingml.chart+xml"/>
  <Override PartName="/ppt/charts/chart101.xml" ContentType="application/vnd.openxmlformats-officedocument.drawingml.chart+xml"/>
  <Override PartName="/ppt/charts/chart102.xml" ContentType="application/vnd.openxmlformats-officedocument.drawingml.chart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103.xml" ContentType="application/vnd.openxmlformats-officedocument.drawingml.chart+xml"/>
  <Override PartName="/ppt/charts/chart104.xml" ContentType="application/vnd.openxmlformats-officedocument.drawingml.chart+xml"/>
  <Override PartName="/ppt/charts/chart105.xml" ContentType="application/vnd.openxmlformats-officedocument.drawingml.chart+xml"/>
  <Override PartName="/ppt/notesSlides/notesSlide46.xml" ContentType="application/vnd.openxmlformats-officedocument.presentationml.notesSlide+xml"/>
  <Override PartName="/ppt/charts/chart106.xml" ContentType="application/vnd.openxmlformats-officedocument.drawingml.chart+xml"/>
  <Override PartName="/ppt/notesSlides/notesSlide47.xml" ContentType="application/vnd.openxmlformats-officedocument.presentationml.notesSlide+xml"/>
  <Override PartName="/ppt/charts/chart107.xml" ContentType="application/vnd.openxmlformats-officedocument.drawingml.chart+xml"/>
  <Override PartName="/ppt/charts/chart108.xml" ContentType="application/vnd.openxmlformats-officedocument.drawingml.chart+xml"/>
  <Override PartName="/ppt/charts/chart109.xml" ContentType="application/vnd.openxmlformats-officedocument.drawingml.chart+xml"/>
  <Override PartName="/ppt/charts/chart110.xml" ContentType="application/vnd.openxmlformats-officedocument.drawingml.chart+xml"/>
  <Override PartName="/ppt/notesSlides/notesSlide48.xml" ContentType="application/vnd.openxmlformats-officedocument.presentationml.notesSlide+xml"/>
  <Override PartName="/ppt/charts/chart111.xml" ContentType="application/vnd.openxmlformats-officedocument.drawingml.chart+xml"/>
  <Override PartName="/ppt/charts/chart112.xml" ContentType="application/vnd.openxmlformats-officedocument.drawingml.chart+xml"/>
  <Override PartName="/ppt/charts/chart113.xml" ContentType="application/vnd.openxmlformats-officedocument.drawingml.chart+xml"/>
  <Override PartName="/ppt/charts/chart114.xml" ContentType="application/vnd.openxmlformats-officedocument.drawingml.chart+xml"/>
  <Override PartName="/ppt/charts/chart115.xml" ContentType="application/vnd.openxmlformats-officedocument.drawingml.chart+xml"/>
  <Override PartName="/ppt/charts/chart116.xml" ContentType="application/vnd.openxmlformats-officedocument.drawingml.chart+xml"/>
  <Override PartName="/ppt/notesSlides/notesSlide49.xml" ContentType="application/vnd.openxmlformats-officedocument.presentationml.notesSlide+xml"/>
  <Override PartName="/ppt/charts/chart117.xml" ContentType="application/vnd.openxmlformats-officedocument.drawingml.chart+xml"/>
  <Override PartName="/ppt/notesSlides/notesSlide50.xml" ContentType="application/vnd.openxmlformats-officedocument.presentationml.notesSlide+xml"/>
  <Override PartName="/ppt/charts/chart118.xml" ContentType="application/vnd.openxmlformats-officedocument.drawingml.chart+xml"/>
  <Override PartName="/ppt/charts/chart119.xml" ContentType="application/vnd.openxmlformats-officedocument.drawingml.chart+xml"/>
  <Override PartName="/ppt/charts/chart120.xml" ContentType="application/vnd.openxmlformats-officedocument.drawingml.chart+xml"/>
  <Override PartName="/ppt/notesSlides/notesSlide51.xml" ContentType="application/vnd.openxmlformats-officedocument.presentationml.notesSlide+xml"/>
  <Override PartName="/ppt/charts/chart121.xml" ContentType="application/vnd.openxmlformats-officedocument.drawingml.chart+xml"/>
  <Override PartName="/ppt/charts/chart122.xml" ContentType="application/vnd.openxmlformats-officedocument.drawingml.chart+xml"/>
  <Override PartName="/ppt/charts/chart123.xml" ContentType="application/vnd.openxmlformats-officedocument.drawingml.chart+xml"/>
  <Override PartName="/ppt/charts/chart124.xml" ContentType="application/vnd.openxmlformats-officedocument.drawingml.chart+xml"/>
  <Override PartName="/ppt/notesSlides/notesSlide52.xml" ContentType="application/vnd.openxmlformats-officedocument.presentationml.notesSlide+xml"/>
  <Override PartName="/ppt/charts/chart125.xml" ContentType="application/vnd.openxmlformats-officedocument.drawingml.chart+xml"/>
  <Override PartName="/ppt/notesSlides/notesSlide53.xml" ContentType="application/vnd.openxmlformats-officedocument.presentationml.notesSlide+xml"/>
  <Override PartName="/ppt/charts/chart126.xml" ContentType="application/vnd.openxmlformats-officedocument.drawingml.chart+xml"/>
  <Override PartName="/ppt/charts/chart127.xml" ContentType="application/vnd.openxmlformats-officedocument.drawingml.chart+xml"/>
  <Override PartName="/ppt/charts/chart128.xml" ContentType="application/vnd.openxmlformats-officedocument.drawingml.chart+xml"/>
  <Override PartName="/ppt/notesSlides/notesSlide54.xml" ContentType="application/vnd.openxmlformats-officedocument.presentationml.notesSlide+xml"/>
  <Override PartName="/ppt/charts/chart129.xml" ContentType="application/vnd.openxmlformats-officedocument.drawingml.chart+xml"/>
  <Override PartName="/ppt/charts/chart130.xml" ContentType="application/vnd.openxmlformats-officedocument.drawingml.chart+xml"/>
  <Override PartName="/ppt/charts/chart131.xml" ContentType="application/vnd.openxmlformats-officedocument.drawingml.chart+xml"/>
  <Override PartName="/ppt/notesSlides/notesSlide55.xml" ContentType="application/vnd.openxmlformats-officedocument.presentationml.notesSlide+xml"/>
  <Override PartName="/ppt/charts/chart132.xml" ContentType="application/vnd.openxmlformats-officedocument.drawingml.chart+xml"/>
  <Override PartName="/ppt/notesSlides/notesSlide56.xml" ContentType="application/vnd.openxmlformats-officedocument.presentationml.notesSlide+xml"/>
  <Override PartName="/ppt/charts/chart133.xml" ContentType="application/vnd.openxmlformats-officedocument.drawingml.chart+xml"/>
  <Override PartName="/ppt/charts/chart134.xml" ContentType="application/vnd.openxmlformats-officedocument.drawingml.chart+xml"/>
  <Override PartName="/ppt/charts/chart135.xml" ContentType="application/vnd.openxmlformats-officedocument.drawingml.chart+xml"/>
  <Override PartName="/ppt/charts/chart136.xml" ContentType="application/vnd.openxmlformats-officedocument.drawingml.chart+xml"/>
  <Override PartName="/ppt/notesSlides/notesSlide57.xml" ContentType="application/vnd.openxmlformats-officedocument.presentationml.notesSlide+xml"/>
  <Override PartName="/ppt/charts/chart137.xml" ContentType="application/vnd.openxmlformats-officedocument.drawingml.chart+xml"/>
  <Override PartName="/ppt/charts/chart138.xml" ContentType="application/vnd.openxmlformats-officedocument.drawingml.chart+xml"/>
  <Override PartName="/ppt/charts/chart139.xml" ContentType="application/vnd.openxmlformats-officedocument.drawingml.chart+xml"/>
  <Override PartName="/ppt/charts/chart140.xml" ContentType="application/vnd.openxmlformats-officedocument.drawingml.chart+xml"/>
  <Override PartName="/ppt/notesSlides/notesSlide58.xml" ContentType="application/vnd.openxmlformats-officedocument.presentationml.notesSlide+xml"/>
  <Override PartName="/ppt/charts/chart141.xml" ContentType="application/vnd.openxmlformats-officedocument.drawingml.chart+xml"/>
  <Override PartName="/ppt/charts/chart142.xml" ContentType="application/vnd.openxmlformats-officedocument.drawingml.chart+xml"/>
  <Override PartName="/ppt/charts/chart143.xml" ContentType="application/vnd.openxmlformats-officedocument.drawingml.chart+xml"/>
  <Override PartName="/ppt/charts/chart144.xml" ContentType="application/vnd.openxmlformats-officedocument.drawingml.chart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rts/chart145.xml" ContentType="application/vnd.openxmlformats-officedocument.drawingml.chart+xml"/>
  <Override PartName="/ppt/charts/chart146.xml" ContentType="application/vnd.openxmlformats-officedocument.drawingml.chart+xml"/>
  <Override PartName="/ppt/notesSlides/notesSlide61.xml" ContentType="application/vnd.openxmlformats-officedocument.presentationml.notesSlide+xml"/>
  <Override PartName="/ppt/charts/chart147.xml" ContentType="application/vnd.openxmlformats-officedocument.drawingml.chart+xml"/>
  <Override PartName="/ppt/charts/chart148.xml" ContentType="application/vnd.openxmlformats-officedocument.drawingml.chart+xml"/>
  <Override PartName="/ppt/drawings/drawing1.xml" ContentType="application/vnd.openxmlformats-officedocument.drawingml.chartshapes+xml"/>
  <Override PartName="/ppt/notesSlides/notesSlide62.xml" ContentType="application/vnd.openxmlformats-officedocument.presentationml.notesSlide+xml"/>
  <Override PartName="/ppt/charts/chart149.xml" ContentType="application/vnd.openxmlformats-officedocument.drawingml.chart+xml"/>
  <Override PartName="/ppt/charts/chart150.xml" ContentType="application/vnd.openxmlformats-officedocument.drawingml.chart+xml"/>
  <Override PartName="/ppt/notesSlides/notesSlide63.xml" ContentType="application/vnd.openxmlformats-officedocument.presentationml.notesSlide+xml"/>
  <Override PartName="/ppt/charts/chart151.xml" ContentType="application/vnd.openxmlformats-officedocument.drawingml.chart+xml"/>
  <Override PartName="/ppt/charts/chart152.xml" ContentType="application/vnd.openxmlformats-officedocument.drawingml.chart+xml"/>
  <Override PartName="/ppt/notesSlides/notesSlide64.xml" ContentType="application/vnd.openxmlformats-officedocument.presentationml.notesSlide+xml"/>
  <Override PartName="/ppt/charts/chart153.xml" ContentType="application/vnd.openxmlformats-officedocument.drawingml.chart+xml"/>
  <Override PartName="/ppt/charts/chart154.xml" ContentType="application/vnd.openxmlformats-officedocument.drawingml.chart+xml"/>
  <Override PartName="/ppt/notesSlides/notesSlide65.xml" ContentType="application/vnd.openxmlformats-officedocument.presentationml.notesSlide+xml"/>
  <Override PartName="/ppt/charts/chart155.xml" ContentType="application/vnd.openxmlformats-officedocument.drawingml.chart+xml"/>
  <Override PartName="/ppt/charts/chart156.xml" ContentType="application/vnd.openxmlformats-officedocument.drawingml.chart+xml"/>
  <Override PartName="/ppt/charts/chart157.xml" ContentType="application/vnd.openxmlformats-officedocument.drawingml.chart+xml"/>
  <Override PartName="/ppt/charts/chart158.xml" ContentType="application/vnd.openxmlformats-officedocument.drawingml.chart+xml"/>
  <Override PartName="/ppt/notesSlides/notesSlide66.xml" ContentType="application/vnd.openxmlformats-officedocument.presentationml.notesSlide+xml"/>
  <Override PartName="/ppt/charts/chart159.xml" ContentType="application/vnd.openxmlformats-officedocument.drawingml.chart+xml"/>
  <Override PartName="/ppt/charts/chart160.xml" ContentType="application/vnd.openxmlformats-officedocument.drawingml.chart+xml"/>
  <Override PartName="/ppt/notesSlides/notesSlide67.xml" ContentType="application/vnd.openxmlformats-officedocument.presentationml.notesSlide+xml"/>
  <Override PartName="/ppt/charts/chart161.xml" ContentType="application/vnd.openxmlformats-officedocument.drawingml.chart+xml"/>
  <Override PartName="/ppt/charts/chart162.xml" ContentType="application/vnd.openxmlformats-officedocument.drawingml.chart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charts/chart163.xml" ContentType="application/vnd.openxmlformats-officedocument.drawingml.chart+xml"/>
  <Override PartName="/ppt/charts/chart164.xml" ContentType="application/vnd.openxmlformats-officedocument.drawingml.chart+xml"/>
  <Override PartName="/ppt/charts/chart165.xml" ContentType="application/vnd.openxmlformats-officedocument.drawingml.chart+xml"/>
  <Override PartName="/ppt/charts/chart166.xml" ContentType="application/vnd.openxmlformats-officedocument.drawingml.chart+xml"/>
  <Override PartName="/ppt/notesSlides/notesSlide70.xml" ContentType="application/vnd.openxmlformats-officedocument.presentationml.notesSlide+xml"/>
  <Override PartName="/ppt/charts/chart167.xml" ContentType="application/vnd.openxmlformats-officedocument.drawingml.chart+xml"/>
  <Override PartName="/ppt/notesSlides/notesSlide71.xml" ContentType="application/vnd.openxmlformats-officedocument.presentationml.notesSlide+xml"/>
  <Override PartName="/ppt/charts/chart168.xml" ContentType="application/vnd.openxmlformats-officedocument.drawingml.chart+xml"/>
  <Override PartName="/ppt/charts/chart169.xml" ContentType="application/vnd.openxmlformats-officedocument.drawingml.chart+xml"/>
  <Override PartName="/ppt/charts/chart170.xml" ContentType="application/vnd.openxmlformats-officedocument.drawingml.chart+xml"/>
  <Override PartName="/ppt/charts/chart171.xml" ContentType="application/vnd.openxmlformats-officedocument.drawingml.chart+xml"/>
  <Override PartName="/ppt/charts/chart172.xml" ContentType="application/vnd.openxmlformats-officedocument.drawingml.chart+xml"/>
  <Override PartName="/ppt/charts/chart173.xml" ContentType="application/vnd.openxmlformats-officedocument.drawingml.chart+xml"/>
  <Override PartName="/ppt/notesSlides/notesSlide72.xml" ContentType="application/vnd.openxmlformats-officedocument.presentationml.notesSlide+xml"/>
  <Override PartName="/ppt/charts/chart174.xml" ContentType="application/vnd.openxmlformats-officedocument.drawingml.chart+xml"/>
  <Override PartName="/ppt/charts/chart175.xml" ContentType="application/vnd.openxmlformats-officedocument.drawingml.chart+xml"/>
  <Override PartName="/ppt/charts/chart176.xml" ContentType="application/vnd.openxmlformats-officedocument.drawingml.chart+xml"/>
  <Override PartName="/ppt/charts/chart177.xml" ContentType="application/vnd.openxmlformats-officedocument.drawingml.chart+xml"/>
  <Override PartName="/ppt/charts/chart178.xml" ContentType="application/vnd.openxmlformats-officedocument.drawingml.chart+xml"/>
  <Override PartName="/ppt/charts/chart179.xml" ContentType="application/vnd.openxmlformats-officedocument.drawingml.chart+xml"/>
  <Override PartName="/ppt/notesSlides/notesSlide73.xml" ContentType="application/vnd.openxmlformats-officedocument.presentationml.notesSlide+xml"/>
  <Override PartName="/ppt/charts/chart180.xml" ContentType="application/vnd.openxmlformats-officedocument.drawingml.chart+xml"/>
  <Override PartName="/ppt/notesSlides/notesSlide74.xml" ContentType="application/vnd.openxmlformats-officedocument.presentationml.notesSlide+xml"/>
  <Override PartName="/ppt/charts/chart181.xml" ContentType="application/vnd.openxmlformats-officedocument.drawingml.chart+xml"/>
  <Override PartName="/ppt/notesSlides/notesSlide75.xml" ContentType="application/vnd.openxmlformats-officedocument.presentationml.notesSlide+xml"/>
  <Override PartName="/ppt/charts/chart182.xml" ContentType="application/vnd.openxmlformats-officedocument.drawingml.chart+xml"/>
  <Override PartName="/ppt/notesSlides/notesSlide76.xml" ContentType="application/vnd.openxmlformats-officedocument.presentationml.notesSlide+xml"/>
  <Override PartName="/ppt/charts/chart183.xml" ContentType="application/vnd.openxmlformats-officedocument.drawingml.chart+xml"/>
  <Override PartName="/ppt/charts/chart184.xml" ContentType="application/vnd.openxmlformats-officedocument.drawingml.chart+xml"/>
  <Override PartName="/ppt/charts/chart185.xml" ContentType="application/vnd.openxmlformats-officedocument.drawingml.chart+xml"/>
  <Override PartName="/ppt/charts/chart186.xml" ContentType="application/vnd.openxmlformats-officedocument.drawingml.chart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charts/chart187.xml" ContentType="application/vnd.openxmlformats-officedocument.drawingml.chart+xml"/>
  <Override PartName="/ppt/notesSlides/notesSlide79.xml" ContentType="application/vnd.openxmlformats-officedocument.presentationml.notesSlide+xml"/>
  <Override PartName="/ppt/charts/chart188.xml" ContentType="application/vnd.openxmlformats-officedocument.drawingml.chart+xml"/>
  <Override PartName="/ppt/charts/chart189.xml" ContentType="application/vnd.openxmlformats-officedocument.drawingml.chart+xml"/>
  <Override PartName="/ppt/charts/chart190.xml" ContentType="application/vnd.openxmlformats-officedocument.drawingml.chart+xml"/>
  <Override PartName="/ppt/charts/chart191.xml" ContentType="application/vnd.openxmlformats-officedocument.drawingml.chart+xml"/>
  <Override PartName="/ppt/charts/chart192.xml" ContentType="application/vnd.openxmlformats-officedocument.drawingml.chart+xml"/>
  <Override PartName="/ppt/notesSlides/notesSlide80.xml" ContentType="application/vnd.openxmlformats-officedocument.presentationml.notesSlide+xml"/>
  <Override PartName="/ppt/charts/chart193.xml" ContentType="application/vnd.openxmlformats-officedocument.drawingml.chart+xml"/>
  <Override PartName="/ppt/charts/chart194.xml" ContentType="application/vnd.openxmlformats-officedocument.drawingml.chart+xml"/>
  <Override PartName="/ppt/notesSlides/notesSlide81.xml" ContentType="application/vnd.openxmlformats-officedocument.presentationml.notesSlide+xml"/>
  <Override PartName="/ppt/charts/chart195.xml" ContentType="application/vnd.openxmlformats-officedocument.drawingml.chart+xml"/>
  <Override PartName="/ppt/charts/chart196.xml" ContentType="application/vnd.openxmlformats-officedocument.drawingml.chart+xml"/>
  <Override PartName="/ppt/charts/chart197.xml" ContentType="application/vnd.openxmlformats-officedocument.drawingml.chart+xml"/>
  <Override PartName="/ppt/charts/chart198.xml" ContentType="application/vnd.openxmlformats-officedocument.drawingml.chart+xml"/>
  <Override PartName="/ppt/notesSlides/notesSlide82.xml" ContentType="application/vnd.openxmlformats-officedocument.presentationml.notesSlide+xml"/>
  <Override PartName="/ppt/charts/chart199.xml" ContentType="application/vnd.openxmlformats-officedocument.drawingml.chart+xml"/>
  <Override PartName="/ppt/charts/chart200.xml" ContentType="application/vnd.openxmlformats-officedocument.drawingml.chart+xml"/>
  <Override PartName="/ppt/notesSlides/notesSlide83.xml" ContentType="application/vnd.openxmlformats-officedocument.presentationml.notesSlide+xml"/>
  <Override PartName="/ppt/charts/chart201.xml" ContentType="application/vnd.openxmlformats-officedocument.drawingml.chart+xml"/>
  <Override PartName="/ppt/charts/chart202.xml" ContentType="application/vnd.openxmlformats-officedocument.drawingml.chart+xml"/>
  <Override PartName="/ppt/charts/chart203.xml" ContentType="application/vnd.openxmlformats-officedocument.drawingml.chart+xml"/>
  <Override PartName="/ppt/charts/chart204.xml" ContentType="application/vnd.openxmlformats-officedocument.drawingml.chart+xml"/>
  <Override PartName="/ppt/notesSlides/notesSlide84.xml" ContentType="application/vnd.openxmlformats-officedocument.presentationml.notesSlide+xml"/>
  <Override PartName="/ppt/charts/chart205.xml" ContentType="application/vnd.openxmlformats-officedocument.drawingml.chart+xml"/>
  <Override PartName="/ppt/charts/chart206.xml" ContentType="application/vnd.openxmlformats-officedocument.drawingml.chart+xml"/>
  <Override PartName="/ppt/charts/chart207.xml" ContentType="application/vnd.openxmlformats-officedocument.drawingml.chart+xml"/>
  <Override PartName="/ppt/notesSlides/notesSlide85.xml" ContentType="application/vnd.openxmlformats-officedocument.presentationml.notesSlide+xml"/>
  <Override PartName="/ppt/charts/chart208.xml" ContentType="application/vnd.openxmlformats-officedocument.drawingml.chart+xml"/>
  <Override PartName="/ppt/charts/chart209.xml" ContentType="application/vnd.openxmlformats-officedocument.drawingml.chart+xml"/>
  <Override PartName="/ppt/charts/chart210.xml" ContentType="application/vnd.openxmlformats-officedocument.drawingml.chart+xml"/>
  <Override PartName="/ppt/charts/chart211.xml" ContentType="application/vnd.openxmlformats-officedocument.drawingml.chart+xml"/>
  <Override PartName="/ppt/notesSlides/notesSlide86.xml" ContentType="application/vnd.openxmlformats-officedocument.presentationml.notesSlide+xml"/>
  <Override PartName="/ppt/charts/chart212.xml" ContentType="application/vnd.openxmlformats-officedocument.drawingml.chart+xml"/>
  <Override PartName="/ppt/charts/chart213.xml" ContentType="application/vnd.openxmlformats-officedocument.drawingml.chart+xml"/>
  <Override PartName="/ppt/notesSlides/notesSlide87.xml" ContentType="application/vnd.openxmlformats-officedocument.presentationml.notesSlide+xml"/>
  <Override PartName="/ppt/charts/chart214.xml" ContentType="application/vnd.openxmlformats-officedocument.drawingml.chart+xml"/>
  <Override PartName="/ppt/charts/chart215.xml" ContentType="application/vnd.openxmlformats-officedocument.drawingml.chart+xml"/>
  <Override PartName="/ppt/charts/chart216.xml" ContentType="application/vnd.openxmlformats-officedocument.drawingml.chart+xml"/>
  <Override PartName="/ppt/charts/chart217.xml" ContentType="application/vnd.openxmlformats-officedocument.drawingml.chart+xml"/>
  <Override PartName="/ppt/notesSlides/notesSlide88.xml" ContentType="application/vnd.openxmlformats-officedocument.presentationml.notesSlide+xml"/>
  <Override PartName="/ppt/charts/chart218.xml" ContentType="application/vnd.openxmlformats-officedocument.drawingml.chart+xml"/>
  <Override PartName="/ppt/charts/chart219.xml" ContentType="application/vnd.openxmlformats-officedocument.drawingml.chart+xml"/>
  <Override PartName="/ppt/notesSlides/notesSlide89.xml" ContentType="application/vnd.openxmlformats-officedocument.presentationml.notesSlide+xml"/>
  <Override PartName="/ppt/charts/chart220.xml" ContentType="application/vnd.openxmlformats-officedocument.drawingml.chart+xml"/>
  <Override PartName="/ppt/charts/chart221.xml" ContentType="application/vnd.openxmlformats-officedocument.drawingml.chart+xml"/>
  <Override PartName="/ppt/charts/chart222.xml" ContentType="application/vnd.openxmlformats-officedocument.drawingml.chart+xml"/>
  <Override PartName="/ppt/charts/chart223.xml" ContentType="application/vnd.openxmlformats-officedocument.drawingml.chart+xml"/>
  <Override PartName="/ppt/notesSlides/notesSlide90.xml" ContentType="application/vnd.openxmlformats-officedocument.presentationml.notesSlide+xml"/>
  <Override PartName="/ppt/charts/chart224.xml" ContentType="application/vnd.openxmlformats-officedocument.drawingml.chart+xml"/>
  <Override PartName="/ppt/charts/chart225.xml" ContentType="application/vnd.openxmlformats-officedocument.drawingml.chart+xml"/>
  <Override PartName="/ppt/charts/chart226.xml" ContentType="application/vnd.openxmlformats-officedocument.drawingml.chart+xml"/>
  <Override PartName="/ppt/notesSlides/notesSlide91.xml" ContentType="application/vnd.openxmlformats-officedocument.presentationml.notesSlide+xml"/>
  <Override PartName="/ppt/charts/chart227.xml" ContentType="application/vnd.openxmlformats-officedocument.drawingml.chart+xml"/>
  <Override PartName="/ppt/charts/chart228.xml" ContentType="application/vnd.openxmlformats-officedocument.drawingml.chart+xml"/>
  <Override PartName="/ppt/charts/chart229.xml" ContentType="application/vnd.openxmlformats-officedocument.drawingml.chart+xml"/>
  <Override PartName="/ppt/charts/chart230.xml" ContentType="application/vnd.openxmlformats-officedocument.drawingml.chart+xml"/>
  <Override PartName="/ppt/notesSlides/notesSlide92.xml" ContentType="application/vnd.openxmlformats-officedocument.presentationml.notesSlide+xml"/>
  <Override PartName="/ppt/charts/chart231.xml" ContentType="application/vnd.openxmlformats-officedocument.drawingml.chart+xml"/>
  <Override PartName="/ppt/charts/chart232.xml" ContentType="application/vnd.openxmlformats-officedocument.drawingml.chart+xml"/>
  <Override PartName="/ppt/notesSlides/notesSlide93.xml" ContentType="application/vnd.openxmlformats-officedocument.presentationml.notesSlide+xml"/>
  <Override PartName="/ppt/charts/chart233.xml" ContentType="application/vnd.openxmlformats-officedocument.drawingml.chart+xml"/>
  <Override PartName="/ppt/charts/chart234.xml" ContentType="application/vnd.openxmlformats-officedocument.drawingml.chart+xml"/>
  <Override PartName="/ppt/charts/chart235.xml" ContentType="application/vnd.openxmlformats-officedocument.drawingml.chart+xml"/>
  <Override PartName="/ppt/charts/chart236.xml" ContentType="application/vnd.openxmlformats-officedocument.drawingml.chart+xml"/>
  <Override PartName="/ppt/notesSlides/notesSlide94.xml" ContentType="application/vnd.openxmlformats-officedocument.presentationml.notesSlide+xml"/>
  <Override PartName="/ppt/charts/chart237.xml" ContentType="application/vnd.openxmlformats-officedocument.drawingml.chart+xml"/>
  <Override PartName="/ppt/charts/chart238.xml" ContentType="application/vnd.openxmlformats-officedocument.drawingml.chart+xml"/>
  <Override PartName="/ppt/notesSlides/notesSlide95.xml" ContentType="application/vnd.openxmlformats-officedocument.presentationml.notesSlide+xml"/>
  <Override PartName="/ppt/charts/chart239.xml" ContentType="application/vnd.openxmlformats-officedocument.drawingml.chart+xml"/>
  <Override PartName="/ppt/charts/chart240.xml" ContentType="application/vnd.openxmlformats-officedocument.drawingml.chart+xml"/>
  <Override PartName="/ppt/charts/chart241.xml" ContentType="application/vnd.openxmlformats-officedocument.drawingml.chart+xml"/>
  <Override PartName="/ppt/charts/chart242.xml" ContentType="application/vnd.openxmlformats-officedocument.drawingml.chart+xml"/>
  <Override PartName="/ppt/notesSlides/notesSlide96.xml" ContentType="application/vnd.openxmlformats-officedocument.presentationml.notesSlide+xml"/>
  <Override PartName="/ppt/charts/chart243.xml" ContentType="application/vnd.openxmlformats-officedocument.drawingml.chart+xml"/>
  <Override PartName="/ppt/charts/chart244.xml" ContentType="application/vnd.openxmlformats-officedocument.drawingml.chart+xml"/>
  <Override PartName="/ppt/charts/chart245.xml" ContentType="application/vnd.openxmlformats-officedocument.drawingml.chart+xml"/>
  <Override PartName="/ppt/notesSlides/notesSlide97.xml" ContentType="application/vnd.openxmlformats-officedocument.presentationml.notesSlide+xml"/>
  <Override PartName="/ppt/charts/chart246.xml" ContentType="application/vnd.openxmlformats-officedocument.drawingml.chart+xml"/>
  <Override PartName="/ppt/charts/chart247.xml" ContentType="application/vnd.openxmlformats-officedocument.drawingml.chart+xml"/>
  <Override PartName="/ppt/charts/chart248.xml" ContentType="application/vnd.openxmlformats-officedocument.drawingml.chart+xml"/>
  <Override PartName="/ppt/charts/chart249.xml" ContentType="application/vnd.openxmlformats-officedocument.drawingml.chart+xml"/>
  <Override PartName="/ppt/notesSlides/notesSlide98.xml" ContentType="application/vnd.openxmlformats-officedocument.presentationml.notesSlide+xml"/>
  <Override PartName="/ppt/charts/chart250.xml" ContentType="application/vnd.openxmlformats-officedocument.drawingml.chart+xml"/>
  <Override PartName="/ppt/charts/chart251.xml" ContentType="application/vnd.openxmlformats-officedocument.drawingml.chart+xml"/>
  <Override PartName="/ppt/charts/chart252.xml" ContentType="application/vnd.openxmlformats-officedocument.drawingml.chart+xml"/>
  <Override PartName="/ppt/charts/chart253.xml" ContentType="application/vnd.openxmlformats-officedocument.drawingml.chart+xml"/>
  <Override PartName="/ppt/notesSlides/notesSlide99.xml" ContentType="application/vnd.openxmlformats-officedocument.presentationml.notesSlide+xml"/>
  <Override PartName="/ppt/charts/chart254.xml" ContentType="application/vnd.openxmlformats-officedocument.drawingml.chart+xml"/>
  <Override PartName="/ppt/charts/chart255.xml" ContentType="application/vnd.openxmlformats-officedocument.drawingml.chart+xml"/>
  <Override PartName="/ppt/notesSlides/notesSlide100.xml" ContentType="application/vnd.openxmlformats-officedocument.presentationml.notesSlide+xml"/>
  <Override PartName="/ppt/charts/chart256.xml" ContentType="application/vnd.openxmlformats-officedocument.drawingml.chart+xml"/>
  <Override PartName="/ppt/charts/chart257.xml" ContentType="application/vnd.openxmlformats-officedocument.drawingml.chart+xml"/>
  <Override PartName="/ppt/charts/chart258.xml" ContentType="application/vnd.openxmlformats-officedocument.drawingml.chart+xml"/>
  <Override PartName="/ppt/notesSlides/notesSlide101.xml" ContentType="application/vnd.openxmlformats-officedocument.presentationml.notesSlide+xml"/>
  <Override PartName="/ppt/charts/chart259.xml" ContentType="application/vnd.openxmlformats-officedocument.drawingml.chart+xml"/>
  <Override PartName="/ppt/charts/chart260.xml" ContentType="application/vnd.openxmlformats-officedocument.drawingml.chart+xml"/>
  <Override PartName="/ppt/charts/chart261.xml" ContentType="application/vnd.openxmlformats-officedocument.drawingml.chart+xml"/>
  <Override PartName="/ppt/charts/chart262.xml" ContentType="application/vnd.openxmlformats-officedocument.drawingml.chart+xml"/>
  <Override PartName="/ppt/notesSlides/notesSlide102.xml" ContentType="application/vnd.openxmlformats-officedocument.presentationml.notesSlide+xml"/>
  <Override PartName="/ppt/charts/chart263.xml" ContentType="application/vnd.openxmlformats-officedocument.drawingml.chart+xml"/>
  <Override PartName="/ppt/charts/chart264.xml" ContentType="application/vnd.openxmlformats-officedocument.drawingml.chart+xml"/>
  <Override PartName="/ppt/notesSlides/notesSlide103.xml" ContentType="application/vnd.openxmlformats-officedocument.presentationml.notesSlide+xml"/>
  <Override PartName="/ppt/charts/chart265.xml" ContentType="application/vnd.openxmlformats-officedocument.drawingml.chart+xml"/>
  <Override PartName="/ppt/charts/chart266.xml" ContentType="application/vnd.openxmlformats-officedocument.drawingml.chart+xml"/>
  <Override PartName="/ppt/notesSlides/notesSlide104.xml" ContentType="application/vnd.openxmlformats-officedocument.presentationml.notesSlide+xml"/>
  <Override PartName="/ppt/charts/chart267.xml" ContentType="application/vnd.openxmlformats-officedocument.drawingml.chart+xml"/>
  <Override PartName="/ppt/charts/chart268.xml" ContentType="application/vnd.openxmlformats-officedocument.drawingml.chart+xml"/>
  <Override PartName="/ppt/notesSlides/notesSlide105.xml" ContentType="application/vnd.openxmlformats-officedocument.presentationml.notesSlide+xml"/>
  <Override PartName="/ppt/charts/chart269.xml" ContentType="application/vnd.openxmlformats-officedocument.drawingml.chart+xml"/>
  <Override PartName="/ppt/notesSlides/notesSlide106.xml" ContentType="application/vnd.openxmlformats-officedocument.presentationml.notesSlide+xml"/>
  <Override PartName="/ppt/charts/chart270.xml" ContentType="application/vnd.openxmlformats-officedocument.drawingml.chart+xml"/>
  <Override PartName="/ppt/charts/chart271.xml" ContentType="application/vnd.openxmlformats-officedocument.drawingml.chart+xml"/>
  <Override PartName="/ppt/notesSlides/notesSlide107.xml" ContentType="application/vnd.openxmlformats-officedocument.presentationml.notesSlide+xml"/>
  <Override PartName="/ppt/charts/chart272.xml" ContentType="application/vnd.openxmlformats-officedocument.drawingml.chart+xml"/>
  <Override PartName="/ppt/charts/chart273.xml" ContentType="application/vnd.openxmlformats-officedocument.drawingml.chart+xml"/>
  <Override PartName="/ppt/notesSlides/notesSlide108.xml" ContentType="application/vnd.openxmlformats-officedocument.presentationml.notesSlide+xml"/>
  <Override PartName="/ppt/charts/chart274.xml" ContentType="application/vnd.openxmlformats-officedocument.drawingml.chart+xml"/>
  <Override PartName="/ppt/charts/chart275.xml" ContentType="application/vnd.openxmlformats-officedocument.drawingml.chart+xml"/>
  <Override PartName="/ppt/charts/chart276.xml" ContentType="application/vnd.openxmlformats-officedocument.drawingml.chart+xml"/>
  <Override PartName="/ppt/charts/chart277.xml" ContentType="application/vnd.openxmlformats-officedocument.drawingml.chart+xml"/>
  <Override PartName="/ppt/notesSlides/notesSlide109.xml" ContentType="application/vnd.openxmlformats-officedocument.presentationml.notesSlide+xml"/>
  <Override PartName="/ppt/charts/chart278.xml" ContentType="application/vnd.openxmlformats-officedocument.drawingml.chart+xml"/>
  <Override PartName="/ppt/notesSlides/notesSlide110.xml" ContentType="application/vnd.openxmlformats-officedocument.presentationml.notesSlide+xml"/>
  <Override PartName="/ppt/charts/chart279.xml" ContentType="application/vnd.openxmlformats-officedocument.drawingml.chart+xml"/>
  <Override PartName="/ppt/charts/chart280.xml" ContentType="application/vnd.openxmlformats-officedocument.drawingml.chart+xml"/>
  <Override PartName="/ppt/charts/chart281.xml" ContentType="application/vnd.openxmlformats-officedocument.drawingml.chart+xml"/>
  <Override PartName="/ppt/charts/chart282.xml" ContentType="application/vnd.openxmlformats-officedocument.drawingml.chart+xml"/>
  <Override PartName="/ppt/charts/chart283.xml" ContentType="application/vnd.openxmlformats-officedocument.drawingml.chart+xml"/>
  <Override PartName="/ppt/charts/chart284.xml" ContentType="application/vnd.openxmlformats-officedocument.drawingml.chart+xml"/>
  <Override PartName="/ppt/charts/chart285.xml" ContentType="application/vnd.openxmlformats-officedocument.drawingml.chart+xml"/>
  <Override PartName="/ppt/charts/chart286.xml" ContentType="application/vnd.openxmlformats-officedocument.drawingml.chart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260" r:id="rId2"/>
    <p:sldId id="409" r:id="rId3"/>
    <p:sldId id="404" r:id="rId4"/>
    <p:sldId id="405" r:id="rId5"/>
    <p:sldId id="420" r:id="rId6"/>
    <p:sldId id="423" r:id="rId7"/>
    <p:sldId id="421" r:id="rId8"/>
    <p:sldId id="422" r:id="rId9"/>
    <p:sldId id="418" r:id="rId10"/>
    <p:sldId id="407" r:id="rId11"/>
    <p:sldId id="408" r:id="rId12"/>
    <p:sldId id="281" r:id="rId13"/>
    <p:sldId id="410" r:id="rId14"/>
    <p:sldId id="411" r:id="rId15"/>
    <p:sldId id="412" r:id="rId16"/>
    <p:sldId id="413" r:id="rId17"/>
    <p:sldId id="278" r:id="rId18"/>
    <p:sldId id="280" r:id="rId19"/>
    <p:sldId id="305" r:id="rId20"/>
    <p:sldId id="274" r:id="rId21"/>
    <p:sldId id="306" r:id="rId22"/>
    <p:sldId id="308" r:id="rId23"/>
    <p:sldId id="309" r:id="rId24"/>
    <p:sldId id="414" r:id="rId25"/>
    <p:sldId id="424" r:id="rId26"/>
    <p:sldId id="425" r:id="rId27"/>
    <p:sldId id="426" r:id="rId28"/>
    <p:sldId id="415" r:id="rId29"/>
    <p:sldId id="427" r:id="rId30"/>
    <p:sldId id="428" r:id="rId31"/>
    <p:sldId id="429" r:id="rId32"/>
    <p:sldId id="299" r:id="rId33"/>
    <p:sldId id="430" r:id="rId34"/>
    <p:sldId id="431" r:id="rId35"/>
    <p:sldId id="432" r:id="rId36"/>
    <p:sldId id="433" r:id="rId37"/>
    <p:sldId id="267" r:id="rId38"/>
    <p:sldId id="434" r:id="rId39"/>
    <p:sldId id="301" r:id="rId40"/>
    <p:sldId id="302" r:id="rId41"/>
    <p:sldId id="276" r:id="rId42"/>
    <p:sldId id="318" r:id="rId43"/>
    <p:sldId id="435" r:id="rId44"/>
    <p:sldId id="378" r:id="rId45"/>
    <p:sldId id="359" r:id="rId46"/>
    <p:sldId id="360" r:id="rId47"/>
    <p:sldId id="361" r:id="rId48"/>
    <p:sldId id="436" r:id="rId49"/>
    <p:sldId id="365" r:id="rId50"/>
    <p:sldId id="437" r:id="rId51"/>
    <p:sldId id="438" r:id="rId52"/>
    <p:sldId id="368" r:id="rId53"/>
    <p:sldId id="439" r:id="rId54"/>
    <p:sldId id="440" r:id="rId55"/>
    <p:sldId id="417" r:id="rId56"/>
    <p:sldId id="372" r:id="rId57"/>
    <p:sldId id="376" r:id="rId58"/>
    <p:sldId id="441" r:id="rId59"/>
    <p:sldId id="384" r:id="rId60"/>
    <p:sldId id="385" r:id="rId61"/>
    <p:sldId id="386" r:id="rId62"/>
    <p:sldId id="387" r:id="rId63"/>
    <p:sldId id="388" r:id="rId64"/>
    <p:sldId id="390" r:id="rId65"/>
    <p:sldId id="442" r:id="rId66"/>
    <p:sldId id="392" r:id="rId67"/>
    <p:sldId id="393" r:id="rId68"/>
    <p:sldId id="395" r:id="rId69"/>
    <p:sldId id="443" r:id="rId70"/>
    <p:sldId id="397" r:id="rId71"/>
    <p:sldId id="398" r:id="rId72"/>
    <p:sldId id="444" r:id="rId73"/>
    <p:sldId id="399" r:id="rId74"/>
    <p:sldId id="400" r:id="rId75"/>
    <p:sldId id="401" r:id="rId76"/>
    <p:sldId id="402" r:id="rId77"/>
    <p:sldId id="271" r:id="rId78"/>
    <p:sldId id="279" r:id="rId79"/>
    <p:sldId id="265" r:id="rId80"/>
    <p:sldId id="320" r:id="rId81"/>
    <p:sldId id="296" r:id="rId82"/>
    <p:sldId id="327" r:id="rId83"/>
    <p:sldId id="334" r:id="rId84"/>
    <p:sldId id="335" r:id="rId85"/>
    <p:sldId id="321" r:id="rId86"/>
    <p:sldId id="322" r:id="rId87"/>
    <p:sldId id="328" r:id="rId88"/>
    <p:sldId id="329" r:id="rId89"/>
    <p:sldId id="336" r:id="rId90"/>
    <p:sldId id="337" r:id="rId91"/>
    <p:sldId id="323" r:id="rId92"/>
    <p:sldId id="324" r:id="rId93"/>
    <p:sldId id="330" r:id="rId94"/>
    <p:sldId id="331" r:id="rId95"/>
    <p:sldId id="338" r:id="rId96"/>
    <p:sldId id="339" r:id="rId97"/>
    <p:sldId id="325" r:id="rId98"/>
    <p:sldId id="332" r:id="rId99"/>
    <p:sldId id="340" r:id="rId100"/>
    <p:sldId id="341" r:id="rId101"/>
    <p:sldId id="266" r:id="rId102"/>
    <p:sldId id="343" r:id="rId103"/>
    <p:sldId id="344" r:id="rId104"/>
    <p:sldId id="345" r:id="rId105"/>
    <p:sldId id="346" r:id="rId106"/>
    <p:sldId id="347" r:id="rId107"/>
    <p:sldId id="348" r:id="rId108"/>
    <p:sldId id="349" r:id="rId109"/>
    <p:sldId id="352" r:id="rId110"/>
    <p:sldId id="353" r:id="rId111"/>
    <p:sldId id="297" r:id="rId112"/>
  </p:sldIdLst>
  <p:sldSz cx="18238788" cy="13679488"/>
  <p:notesSz cx="6858000" cy="9144000"/>
  <p:defaultTextStyle>
    <a:defPPr>
      <a:defRPr lang="uk-UA"/>
    </a:defPPr>
    <a:lvl1pPr marL="0" algn="l" defTabSz="1313170" rtl="0" eaLnBrk="1" latinLnBrk="0" hangingPunct="1">
      <a:defRPr sz="2585" kern="1200">
        <a:solidFill>
          <a:schemeClr val="tx1"/>
        </a:solidFill>
        <a:latin typeface="+mn-lt"/>
        <a:ea typeface="+mn-ea"/>
        <a:cs typeface="+mn-cs"/>
      </a:defRPr>
    </a:lvl1pPr>
    <a:lvl2pPr marL="656585" algn="l" defTabSz="1313170" rtl="0" eaLnBrk="1" latinLnBrk="0" hangingPunct="1">
      <a:defRPr sz="2585" kern="1200">
        <a:solidFill>
          <a:schemeClr val="tx1"/>
        </a:solidFill>
        <a:latin typeface="+mn-lt"/>
        <a:ea typeface="+mn-ea"/>
        <a:cs typeface="+mn-cs"/>
      </a:defRPr>
    </a:lvl2pPr>
    <a:lvl3pPr marL="1313170" algn="l" defTabSz="1313170" rtl="0" eaLnBrk="1" latinLnBrk="0" hangingPunct="1">
      <a:defRPr sz="2585" kern="1200">
        <a:solidFill>
          <a:schemeClr val="tx1"/>
        </a:solidFill>
        <a:latin typeface="+mn-lt"/>
        <a:ea typeface="+mn-ea"/>
        <a:cs typeface="+mn-cs"/>
      </a:defRPr>
    </a:lvl3pPr>
    <a:lvl4pPr marL="1969755" algn="l" defTabSz="1313170" rtl="0" eaLnBrk="1" latinLnBrk="0" hangingPunct="1">
      <a:defRPr sz="2585" kern="1200">
        <a:solidFill>
          <a:schemeClr val="tx1"/>
        </a:solidFill>
        <a:latin typeface="+mn-lt"/>
        <a:ea typeface="+mn-ea"/>
        <a:cs typeface="+mn-cs"/>
      </a:defRPr>
    </a:lvl4pPr>
    <a:lvl5pPr marL="2626340" algn="l" defTabSz="1313170" rtl="0" eaLnBrk="1" latinLnBrk="0" hangingPunct="1">
      <a:defRPr sz="2585" kern="1200">
        <a:solidFill>
          <a:schemeClr val="tx1"/>
        </a:solidFill>
        <a:latin typeface="+mn-lt"/>
        <a:ea typeface="+mn-ea"/>
        <a:cs typeface="+mn-cs"/>
      </a:defRPr>
    </a:lvl5pPr>
    <a:lvl6pPr marL="3282925" algn="l" defTabSz="1313170" rtl="0" eaLnBrk="1" latinLnBrk="0" hangingPunct="1">
      <a:defRPr sz="2585" kern="1200">
        <a:solidFill>
          <a:schemeClr val="tx1"/>
        </a:solidFill>
        <a:latin typeface="+mn-lt"/>
        <a:ea typeface="+mn-ea"/>
        <a:cs typeface="+mn-cs"/>
      </a:defRPr>
    </a:lvl6pPr>
    <a:lvl7pPr marL="3939510" algn="l" defTabSz="1313170" rtl="0" eaLnBrk="1" latinLnBrk="0" hangingPunct="1">
      <a:defRPr sz="2585" kern="1200">
        <a:solidFill>
          <a:schemeClr val="tx1"/>
        </a:solidFill>
        <a:latin typeface="+mn-lt"/>
        <a:ea typeface="+mn-ea"/>
        <a:cs typeface="+mn-cs"/>
      </a:defRPr>
    </a:lvl7pPr>
    <a:lvl8pPr marL="4596094" algn="l" defTabSz="1313170" rtl="0" eaLnBrk="1" latinLnBrk="0" hangingPunct="1">
      <a:defRPr sz="2585" kern="1200">
        <a:solidFill>
          <a:schemeClr val="tx1"/>
        </a:solidFill>
        <a:latin typeface="+mn-lt"/>
        <a:ea typeface="+mn-ea"/>
        <a:cs typeface="+mn-cs"/>
      </a:defRPr>
    </a:lvl8pPr>
    <a:lvl9pPr marL="5252679" algn="l" defTabSz="1313170" rtl="0" eaLnBrk="1" latinLnBrk="0" hangingPunct="1">
      <a:defRPr sz="258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284">
          <p15:clr>
            <a:srgbClr val="A4A3A4"/>
          </p15:clr>
        </p15:guide>
        <p15:guide id="2" pos="5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262"/>
    <a:srgbClr val="4B4B4B"/>
    <a:srgbClr val="655D59"/>
    <a:srgbClr val="3D3737"/>
    <a:srgbClr val="5B5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9"/>
    <p:restoredTop sz="91780" autoAdjust="0"/>
  </p:normalViewPr>
  <p:slideViewPr>
    <p:cSldViewPr snapToGrid="0">
      <p:cViewPr>
        <p:scale>
          <a:sx n="51" d="100"/>
          <a:sy n="51" d="100"/>
        </p:scale>
        <p:origin x="-1770" y="-126"/>
      </p:cViewPr>
      <p:guideLst>
        <p:guide orient="horz" pos="4284"/>
        <p:guide pos="5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0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9.xlsx"/></Relationships>
</file>

<file path=ppt/charts/_rels/chart10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0.xlsx"/></Relationships>
</file>

<file path=ppt/charts/_rels/chart10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1.xlsx"/></Relationships>
</file>

<file path=ppt/charts/_rels/chart10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2.xlsx"/></Relationships>
</file>

<file path=ppt/charts/_rels/chart10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3.xlsx"/></Relationships>
</file>

<file path=ppt/charts/_rels/chart10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4.xlsx"/></Relationships>
</file>

<file path=ppt/charts/_rels/chart10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5.xlsx"/></Relationships>
</file>

<file path=ppt/charts/_rels/chart10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6.xlsx"/></Relationships>
</file>

<file path=ppt/charts/_rels/chart10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7.xlsx"/></Relationships>
</file>

<file path=ppt/charts/_rels/chart10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9.xlsx"/></Relationships>
</file>

<file path=ppt/charts/_rels/chart1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0.xlsx"/></Relationships>
</file>

<file path=ppt/charts/_rels/chart1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1.xlsx"/></Relationships>
</file>

<file path=ppt/charts/_rels/chart1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2.xlsx"/></Relationships>
</file>

<file path=ppt/charts/_rels/chart1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3.xlsx"/></Relationships>
</file>

<file path=ppt/charts/_rels/chart1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4.xlsx"/></Relationships>
</file>

<file path=ppt/charts/_rels/chart1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5.xlsx"/></Relationships>
</file>

<file path=ppt/charts/_rels/chart1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6.xlsx"/></Relationships>
</file>

<file path=ppt/charts/_rels/chart1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7.xlsx"/></Relationships>
</file>

<file path=ppt/charts/_rels/chart1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8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9.xlsx"/></Relationships>
</file>

<file path=ppt/charts/_rels/chart1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0.xlsx"/></Relationships>
</file>

<file path=ppt/charts/_rels/chart1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1.xlsx"/></Relationships>
</file>

<file path=ppt/charts/_rels/chart1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2.xlsx"/></Relationships>
</file>

<file path=ppt/charts/_rels/chart1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3.xlsx"/></Relationships>
</file>

<file path=ppt/charts/_rels/chart1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4.xlsx"/></Relationships>
</file>

<file path=ppt/charts/_rels/chart1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5.xlsx"/></Relationships>
</file>

<file path=ppt/charts/_rels/chart1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6.xlsx"/></Relationships>
</file>

<file path=ppt/charts/_rels/chart1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7.xlsx"/></Relationships>
</file>

<file path=ppt/charts/_rels/chart1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9.xlsx"/></Relationships>
</file>

<file path=ppt/charts/_rels/chart1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0.xlsx"/></Relationships>
</file>

<file path=ppt/charts/_rels/chart1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1.xlsx"/></Relationships>
</file>

<file path=ppt/charts/_rels/chart1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2.xlsx"/></Relationships>
</file>

<file path=ppt/charts/_rels/chart1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3.xlsx"/></Relationships>
</file>

<file path=ppt/charts/_rels/chart1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4.xlsx"/></Relationships>
</file>

<file path=ppt/charts/_rels/chart1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5.xlsx"/></Relationships>
</file>

<file path=ppt/charts/_rels/chart1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6.xlsx"/></Relationships>
</file>

<file path=ppt/charts/_rels/chart1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7.xlsx"/></Relationships>
</file>

<file path=ppt/charts/_rels/chart1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8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9.xlsx"/></Relationships>
</file>

<file path=ppt/charts/_rels/chart1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0.xlsx"/></Relationships>
</file>

<file path=ppt/charts/_rels/chart1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1.xlsx"/></Relationships>
</file>

<file path=ppt/charts/_rels/chart1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2.xlsx"/></Relationships>
</file>

<file path=ppt/charts/_rels/chart1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3.xlsx"/></Relationships>
</file>

<file path=ppt/charts/_rels/chart1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4.xlsx"/></Relationships>
</file>

<file path=ppt/charts/_rels/chart1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5.xlsx"/></Relationships>
</file>

<file path=ppt/charts/_rels/chart1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6.xlsx"/></Relationships>
</file>

<file path=ppt/charts/_rels/chart14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47.xlsx"/></Relationships>
</file>

<file path=ppt/charts/_rels/chart1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8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9.xlsx"/></Relationships>
</file>

<file path=ppt/charts/_rels/chart1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0.xlsx"/></Relationships>
</file>

<file path=ppt/charts/_rels/chart1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1.xlsx"/></Relationships>
</file>

<file path=ppt/charts/_rels/chart1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2.xlsx"/></Relationships>
</file>

<file path=ppt/charts/_rels/chart1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3.xlsx"/></Relationships>
</file>

<file path=ppt/charts/_rels/chart1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4.xlsx"/></Relationships>
</file>

<file path=ppt/charts/_rels/chart1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5.xlsx"/></Relationships>
</file>

<file path=ppt/charts/_rels/chart1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6.xlsx"/></Relationships>
</file>

<file path=ppt/charts/_rels/chart1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7.xlsx"/></Relationships>
</file>

<file path=ppt/charts/_rels/chart1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8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9.xlsx"/></Relationships>
</file>

<file path=ppt/charts/_rels/chart1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0.xlsx"/></Relationships>
</file>

<file path=ppt/charts/_rels/chart1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1.xlsx"/></Relationships>
</file>

<file path=ppt/charts/_rels/chart1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2.xlsx"/></Relationships>
</file>

<file path=ppt/charts/_rels/chart1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3.xlsx"/></Relationships>
</file>

<file path=ppt/charts/_rels/chart1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4.xlsx"/></Relationships>
</file>

<file path=ppt/charts/_rels/chart1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5.xlsx"/></Relationships>
</file>

<file path=ppt/charts/_rels/chart1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6.xlsx"/></Relationships>
</file>

<file path=ppt/charts/_rels/chart1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7.xlsx"/></Relationships>
</file>

<file path=ppt/charts/_rels/chart1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8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9.xlsx"/></Relationships>
</file>

<file path=ppt/charts/_rels/chart1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0.xlsx"/></Relationships>
</file>

<file path=ppt/charts/_rels/chart1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1.xlsx"/></Relationships>
</file>

<file path=ppt/charts/_rels/chart1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2.xlsx"/></Relationships>
</file>

<file path=ppt/charts/_rels/chart1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3.xlsx"/></Relationships>
</file>

<file path=ppt/charts/_rels/chart1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4.xlsx"/></Relationships>
</file>

<file path=ppt/charts/_rels/chart1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5.xlsx"/></Relationships>
</file>

<file path=ppt/charts/_rels/chart1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6.xlsx"/></Relationships>
</file>

<file path=ppt/charts/_rels/chart1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7.xlsx"/></Relationships>
</file>

<file path=ppt/charts/_rels/chart1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8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9.xlsx"/></Relationships>
</file>

<file path=ppt/charts/_rels/chart1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0.xlsx"/></Relationships>
</file>

<file path=ppt/charts/_rels/chart1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1.xlsx"/></Relationships>
</file>

<file path=ppt/charts/_rels/chart1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2.xlsx"/></Relationships>
</file>

<file path=ppt/charts/_rels/chart1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3.xlsx"/></Relationships>
</file>

<file path=ppt/charts/_rels/chart1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4.xlsx"/></Relationships>
</file>

<file path=ppt/charts/_rels/chart18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5.xlsx"/></Relationships>
</file>

<file path=ppt/charts/_rels/chart1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6.xlsx"/></Relationships>
</file>

<file path=ppt/charts/_rels/chart1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1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8.xlsx"/></Relationships>
</file>

<file path=ppt/charts/_rels/chart1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9.xlsx"/></Relationships>
</file>

<file path=ppt/charts/_rels/chart1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0.xlsx"/></Relationships>
</file>

<file path=ppt/charts/_rels/chart19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1.xlsx"/></Relationships>
</file>

<file path=ppt/charts/_rels/chart19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2.xlsx"/></Relationships>
</file>

<file path=ppt/charts/_rels/chart19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3.xlsx"/></Relationships>
</file>

<file path=ppt/charts/_rels/chart19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4.xlsx"/></Relationships>
</file>

<file path=ppt/charts/_rels/chart19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5.xlsx"/></Relationships>
</file>

<file path=ppt/charts/_rels/chart19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6.xlsx"/></Relationships>
</file>

<file path=ppt/charts/_rels/chart19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0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8.xlsx"/></Relationships>
</file>

<file path=ppt/charts/_rels/chart20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9.xlsx"/></Relationships>
</file>

<file path=ppt/charts/_rels/chart20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0.xlsx"/></Relationships>
</file>

<file path=ppt/charts/_rels/chart20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1.xlsx"/></Relationships>
</file>

<file path=ppt/charts/_rels/chart20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2.xlsx"/></Relationships>
</file>

<file path=ppt/charts/_rels/chart20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3.xlsx"/></Relationships>
</file>

<file path=ppt/charts/_rels/chart20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4.xlsx"/></Relationships>
</file>

<file path=ppt/charts/_rels/chart20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5.xlsx"/></Relationships>
</file>

<file path=ppt/charts/_rels/chart20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6.xlsx"/></Relationships>
</file>

<file path=ppt/charts/_rels/chart20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7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8.xlsx"/></Relationships>
</file>

<file path=ppt/charts/_rels/chart2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9.xlsx"/></Relationships>
</file>

<file path=ppt/charts/_rels/chart2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0.xlsx"/></Relationships>
</file>

<file path=ppt/charts/_rels/chart2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1.xlsx"/></Relationships>
</file>

<file path=ppt/charts/_rels/chart2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2.xlsx"/></Relationships>
</file>

<file path=ppt/charts/_rels/chart2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3.xlsx"/></Relationships>
</file>

<file path=ppt/charts/_rels/chart2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4.xlsx"/></Relationships>
</file>

<file path=ppt/charts/_rels/chart2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5.xlsx"/></Relationships>
</file>

<file path=ppt/charts/_rels/chart2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6.xlsx"/></Relationships>
</file>

<file path=ppt/charts/_rels/chart2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7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8.xlsx"/></Relationships>
</file>

<file path=ppt/charts/_rels/chart2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9.xlsx"/></Relationships>
</file>

<file path=ppt/charts/_rels/chart2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0.xlsx"/></Relationships>
</file>

<file path=ppt/charts/_rels/chart2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1.xlsx"/></Relationships>
</file>

<file path=ppt/charts/_rels/chart2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2.xlsx"/></Relationships>
</file>

<file path=ppt/charts/_rels/chart2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3.xlsx"/></Relationships>
</file>

<file path=ppt/charts/_rels/chart2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4.xlsx"/></Relationships>
</file>

<file path=ppt/charts/_rels/chart2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5.xlsx"/></Relationships>
</file>

<file path=ppt/charts/_rels/chart2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6.xlsx"/></Relationships>
</file>

<file path=ppt/charts/_rels/chart2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7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8.xlsx"/></Relationships>
</file>

<file path=ppt/charts/_rels/chart2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9.xlsx"/></Relationships>
</file>

<file path=ppt/charts/_rels/chart2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0.xlsx"/></Relationships>
</file>

<file path=ppt/charts/_rels/chart2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1.xlsx"/></Relationships>
</file>

<file path=ppt/charts/_rels/chart2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2.xlsx"/></Relationships>
</file>

<file path=ppt/charts/_rels/chart2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3.xlsx"/></Relationships>
</file>

<file path=ppt/charts/_rels/chart2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4.xlsx"/></Relationships>
</file>

<file path=ppt/charts/_rels/chart2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5.xlsx"/></Relationships>
</file>

<file path=ppt/charts/_rels/chart2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6.xlsx"/></Relationships>
</file>

<file path=ppt/charts/_rels/chart2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7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8.xlsx"/></Relationships>
</file>

<file path=ppt/charts/_rels/chart2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9.xlsx"/></Relationships>
</file>

<file path=ppt/charts/_rels/chart2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0.xlsx"/></Relationships>
</file>

<file path=ppt/charts/_rels/chart2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1.xlsx"/></Relationships>
</file>

<file path=ppt/charts/_rels/chart2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2.xlsx"/></Relationships>
</file>

<file path=ppt/charts/_rels/chart2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3.xlsx"/></Relationships>
</file>

<file path=ppt/charts/_rels/chart2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4.xlsx"/></Relationships>
</file>

<file path=ppt/charts/_rels/chart2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5.xlsx"/></Relationships>
</file>

<file path=ppt/charts/_rels/chart2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6.xlsx"/></Relationships>
</file>

<file path=ppt/charts/_rels/chart2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7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8.xlsx"/></Relationships>
</file>

<file path=ppt/charts/_rels/chart2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9.xlsx"/></Relationships>
</file>

<file path=ppt/charts/_rels/chart2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0.xlsx"/></Relationships>
</file>

<file path=ppt/charts/_rels/chart2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1.xlsx"/></Relationships>
</file>

<file path=ppt/charts/_rels/chart2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2.xlsx"/></Relationships>
</file>

<file path=ppt/charts/_rels/chart2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3.xlsx"/></Relationships>
</file>

<file path=ppt/charts/_rels/chart2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4.xlsx"/></Relationships>
</file>

<file path=ppt/charts/_rels/chart2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5.xlsx"/></Relationships>
</file>

<file path=ppt/charts/_rels/chart2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6.xlsx"/></Relationships>
</file>

<file path=ppt/charts/_rels/chart2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7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8.xlsx"/></Relationships>
</file>

<file path=ppt/charts/_rels/chart2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9.xlsx"/></Relationships>
</file>

<file path=ppt/charts/_rels/chart2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0.xlsx"/></Relationships>
</file>

<file path=ppt/charts/_rels/chart2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1.xlsx"/></Relationships>
</file>

<file path=ppt/charts/_rels/chart2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2.xlsx"/></Relationships>
</file>

<file path=ppt/charts/_rels/chart2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3.xlsx"/></Relationships>
</file>

<file path=ppt/charts/_rels/chart2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4.xlsx"/></Relationships>
</file>

<file path=ppt/charts/_rels/chart2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5.xlsx"/></Relationships>
</file>

<file path=ppt/charts/_rels/chart2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6.xlsx"/></Relationships>
</file>

<file path=ppt/charts/_rels/chart2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7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8.xlsx"/></Relationships>
</file>

<file path=ppt/charts/_rels/chart2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9.xlsx"/></Relationships>
</file>

<file path=ppt/charts/_rels/chart2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0.xlsx"/></Relationships>
</file>

<file path=ppt/charts/_rels/chart2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1.xlsx"/></Relationships>
</file>

<file path=ppt/charts/_rels/chart2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2.xlsx"/></Relationships>
</file>

<file path=ppt/charts/_rels/chart2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3.xlsx"/></Relationships>
</file>

<file path=ppt/charts/_rels/chart2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4.xlsx"/></Relationships>
</file>

<file path=ppt/charts/_rels/chart2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5.xlsx"/></Relationships>
</file>

<file path=ppt/charts/_rels/chart2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6.xlsx"/></Relationships>
</file>

<file path=ppt/charts/_rels/chart2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8.xlsx"/></Relationships>
</file>

<file path=ppt/charts/_rels/chart2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9.xlsx"/></Relationships>
</file>

<file path=ppt/charts/_rels/chart2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0.xlsx"/></Relationships>
</file>

<file path=ppt/charts/_rels/chart2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1.xlsx"/></Relationships>
</file>

<file path=ppt/charts/_rels/chart2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2.xlsx"/></Relationships>
</file>

<file path=ppt/charts/_rels/chart2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3.xlsx"/></Relationships>
</file>

<file path=ppt/charts/_rels/chart2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4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9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0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0.xlsx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1.xlsx"/></Relationships>
</file>

<file path=ppt/charts/_rels/chart9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2.xlsx"/></Relationships>
</file>

<file path=ppt/charts/_rels/chart9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3.xlsx"/></Relationships>
</file>

<file path=ppt/charts/_rels/chart9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4.xlsx"/></Relationships>
</file>

<file path=ppt/charts/_rels/chart9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5.xlsx"/></Relationships>
</file>

<file path=ppt/charts/_rels/chart9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6.xlsx"/></Relationships>
</file>

<file path=ppt/charts/_rels/chart9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7.xlsx"/></Relationships>
</file>

<file path=ppt/charts/_rels/chart9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E2F-3A45-93E6-B90F225BFDCB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2F-3A45-93E6-B90F225BFDCB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E2F-3A45-93E6-B90F225BFDCB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E2F-3A45-93E6-B90F225BFDCB}"/>
              </c:ext>
            </c:extLst>
          </c:dPt>
          <c:dLbls>
            <c:dLbl>
              <c:idx val="0"/>
              <c:layout>
                <c:manualLayout>
                  <c:x val="8.8664406849081084E-2"/>
                  <c:y val="-7.9797929023826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2F-3A45-93E6-B90F225BFDCB}"/>
                </c:ext>
              </c:extLst>
            </c:dLbl>
            <c:dLbl>
              <c:idx val="1"/>
              <c:layout>
                <c:manualLayout>
                  <c:x val="7.0931525479264859E-2"/>
                  <c:y val="0.141862286786635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2F-3A45-93E6-B90F225BFDCB}"/>
                </c:ext>
              </c:extLst>
            </c:dLbl>
            <c:dLbl>
              <c:idx val="2"/>
              <c:layout>
                <c:manualLayout>
                  <c:x val="-0.10048632776229188"/>
                  <c:y val="9.75301039956212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E2F-3A45-93E6-B90F225BFDCB}"/>
                </c:ext>
              </c:extLst>
            </c:dLbl>
            <c:dLbl>
              <c:idx val="3"/>
              <c:layout>
                <c:manualLayout>
                  <c:x val="-0.1063972882188973"/>
                  <c:y val="-7.9797929023826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E2F-3A45-93E6-B90F225BFD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.0">
                  <c:v>15</c:v>
                </c:pt>
                <c:pt idx="1">
                  <c:v>37.799999999999997</c:v>
                </c:pt>
                <c:pt idx="2">
                  <c:v>27.7</c:v>
                </c:pt>
                <c:pt idx="3">
                  <c:v>24.5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E2F-3A45-93E6-B90F225BFD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2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Лист1!$B$2:$B$5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03D-CF42-8B15-E31946885D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Лист1!$C$2:$C$5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03D-CF42-8B15-E31946885DA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Лист1!$D$2:$D$5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03D-CF42-8B15-E31946885DA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24.6</c:v>
                </c:pt>
                <c:pt idx="1">
                  <c:v>25.8</c:v>
                </c:pt>
                <c:pt idx="2">
                  <c:v>27.5</c:v>
                </c:pt>
                <c:pt idx="3">
                  <c:v>50.8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Лист1!$F$2:$F$5</c:f>
              <c:numCache>
                <c:formatCode>0.0</c:formatCode>
                <c:ptCount val="4"/>
                <c:pt idx="0" formatCode="General">
                  <c:v>4.2</c:v>
                </c:pt>
                <c:pt idx="1">
                  <c:v>5.0999999999999996</c:v>
                </c:pt>
                <c:pt idx="2" formatCode="General">
                  <c:v>17.8</c:v>
                </c:pt>
                <c:pt idx="3" formatCode="General">
                  <c:v>17.8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71.2</c:v>
                </c:pt>
                <c:pt idx="1">
                  <c:v>69.099999999999994</c:v>
                </c:pt>
                <c:pt idx="2">
                  <c:v>54.7</c:v>
                </c:pt>
                <c:pt idx="3">
                  <c:v>31.4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37355776"/>
        <c:axId val="237357312"/>
      </c:barChart>
      <c:catAx>
        <c:axId val="237355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 rot="-5400000" vert="horz"/>
          <a:lstStyle/>
          <a:p>
            <a:pPr>
              <a:defRPr sz="1200">
                <a:solidFill>
                  <a:schemeClr val="accent3">
                    <a:lumMod val="10000"/>
                  </a:schemeClr>
                </a:solidFill>
              </a:defRPr>
            </a:pPr>
            <a:endParaRPr lang="ru-RU"/>
          </a:p>
        </c:txPr>
        <c:crossAx val="237357312"/>
        <c:crosses val="autoZero"/>
        <c:auto val="1"/>
        <c:lblAlgn val="ctr"/>
        <c:lblOffset val="100"/>
        <c:noMultiLvlLbl val="0"/>
      </c:catAx>
      <c:valAx>
        <c:axId val="23735731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37355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7"/>
                <c:pt idx="0">
                  <c:v>Написання коду мовою програмування</c:v>
                </c:pt>
                <c:pt idx="1">
                  <c:v>Використання розширених функцій для організації та аналізу даних, таких як сортування, фільтрування, використання формул, створення діаграм</c:v>
                </c:pt>
                <c:pt idx="2">
                  <c:v>Використання програмного забезпечення роботи з даними (Excel)</c:v>
                </c:pt>
                <c:pt idx="3">
                  <c:v>Створення презентацій або документів, що інтегрують текст, малюнки, таблиці або діаграми</c:v>
                </c:pt>
                <c:pt idx="4">
                  <c:v>Використання програмного забезпечення для редагування фотографій, відео чи аудіофайлів</c:v>
                </c:pt>
                <c:pt idx="5">
                  <c:v>Використання програмного забезпечення для роботи з текстами (Word)</c:v>
                </c:pt>
                <c:pt idx="6">
                  <c:v>Копіювання та/або переміщення файлів/папок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7"/>
                <c:pt idx="0">
                  <c:v>13.2</c:v>
                </c:pt>
                <c:pt idx="1">
                  <c:v>17.399999999999999</c:v>
                </c:pt>
                <c:pt idx="2">
                  <c:v>33.799999999999997</c:v>
                </c:pt>
                <c:pt idx="3">
                  <c:v>37.9</c:v>
                </c:pt>
                <c:pt idx="4">
                  <c:v>49.3</c:v>
                </c:pt>
                <c:pt idx="5">
                  <c:v>50.2</c:v>
                </c:pt>
                <c:pt idx="6">
                  <c:v>68.900000000000006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F6-BE43-AE97-9C2DBEB3FC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44375936"/>
        <c:axId val="254989824"/>
      </c:barChart>
      <c:catAx>
        <c:axId val="2443759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54989824"/>
        <c:crosses val="autoZero"/>
        <c:auto val="1"/>
        <c:lblAlgn val="ctr"/>
        <c:lblOffset val="100"/>
        <c:noMultiLvlLbl val="0"/>
      </c:catAx>
      <c:valAx>
        <c:axId val="254989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43759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3"/>
                <c:pt idx="0">
                  <c:v>Зміна налаштувань, пов’язаних з безпекою, на будь-якому програмному забезпеченні (включаючи операційну систему)</c:v>
                </c:pt>
                <c:pt idx="1">
                  <c:v>Встановлення програмного забезпечення або програм (додатків)</c:v>
                </c:pt>
                <c:pt idx="2">
                  <c:v>Передача файлів між комп'ютерами/ноутбуками чи іншими пристроями (наприклад, комп’ютер – флешка)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3"/>
                <c:pt idx="0">
                  <c:v>48.2</c:v>
                </c:pt>
                <c:pt idx="1">
                  <c:v>68.900000000000006</c:v>
                </c:pt>
                <c:pt idx="2">
                  <c:v>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1C-0842-BE77-D75DFE51D98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20346752"/>
        <c:axId val="326371968"/>
      </c:barChart>
      <c:catAx>
        <c:axId val="3203467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26371968"/>
        <c:crosses val="autoZero"/>
        <c:auto val="1"/>
        <c:lblAlgn val="ctr"/>
        <c:lblOffset val="100"/>
        <c:noMultiLvlLbl val="0"/>
      </c:catAx>
      <c:valAx>
        <c:axId val="3263719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20346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6163330458316071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Лист1!$A$2:$A$22</c:f>
              <c:strCache>
                <c:ptCount val="7"/>
                <c:pt idx="0">
                  <c:v>Написання коду мовою програмування</c:v>
                </c:pt>
                <c:pt idx="1">
                  <c:v>Використання розширених функцій для організації та аналізу даних, таких як сортування, фільтрування, використання формул, створення діаграм</c:v>
                </c:pt>
                <c:pt idx="2">
                  <c:v>Використання програмного забезпечення роботи з даними (Excel)</c:v>
                </c:pt>
                <c:pt idx="3">
                  <c:v>Використання програмного забезпечення для роботи з текстами (Word)</c:v>
                </c:pt>
                <c:pt idx="4">
                  <c:v>Створення презентацій або документів, що інтегрують текст, малюнки, таблиці або діаграми</c:v>
                </c:pt>
                <c:pt idx="5">
                  <c:v>Використання програмного забезпечення для редагування фотографій, відео чи аудіофайлів</c:v>
                </c:pt>
                <c:pt idx="6">
                  <c:v>Копіювання та/або переміщення файлів/папок</c:v>
                </c:pt>
              </c:strCache>
            </c:strRef>
          </c:cat>
          <c:val>
            <c:numRef>
              <c:f>Лист1!$B$2:$B$22</c:f>
              <c:numCache>
                <c:formatCode>0.0</c:formatCode>
                <c:ptCount val="7"/>
                <c:pt idx="0">
                  <c:v>28.9</c:v>
                </c:pt>
                <c:pt idx="1">
                  <c:v>35</c:v>
                </c:pt>
                <c:pt idx="2">
                  <c:v>46.7</c:v>
                </c:pt>
                <c:pt idx="3">
                  <c:v>64</c:v>
                </c:pt>
                <c:pt idx="4">
                  <c:v>70.599999999999994</c:v>
                </c:pt>
                <c:pt idx="5">
                  <c:v>73.2</c:v>
                </c:pt>
                <c:pt idx="6">
                  <c:v>75.400000000000006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F6-BE43-AE97-9C2DBEB3FC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39142144"/>
        <c:axId val="340370944"/>
      </c:barChart>
      <c:catAx>
        <c:axId val="3391421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40370944"/>
        <c:crosses val="autoZero"/>
        <c:auto val="1"/>
        <c:lblAlgn val="ctr"/>
        <c:lblOffset val="100"/>
        <c:noMultiLvlLbl val="0"/>
      </c:catAx>
      <c:valAx>
        <c:axId val="3403709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39142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841265911024569"/>
          <c:y val="3.3368389649158968E-2"/>
          <c:w val="0.54641815310211639"/>
          <c:h val="0.966169116156656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Ваш варіант</c:v>
                </c:pt>
                <c:pt idx="1">
                  <c:v>Важко сказати</c:v>
                </c:pt>
                <c:pt idx="2">
                  <c:v>Знати, яким чином захистити свої дані у мережі Інтернет / Знати як зробити своє перебування в Інтернет безпечним</c:v>
                </c:pt>
                <c:pt idx="3">
                  <c:v>Знання того, яким чином користуватись смартфоном / планшетом / ноутбуком / комп’ютером</c:v>
                </c:pt>
                <c:pt idx="4">
                  <c:v>Здатність швидко орієнтуватись як працювати з новими програмами/технікою/сервісами</c:v>
                </c:pt>
                <c:pt idx="5">
                  <c:v>Вміння користуватись смартфоном/планшетом/ноутбуком/комп’ютером для особистих та професійних потреб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0.1</c:v>
                </c:pt>
                <c:pt idx="1">
                  <c:v>5.5</c:v>
                </c:pt>
                <c:pt idx="2">
                  <c:v>14.2</c:v>
                </c:pt>
                <c:pt idx="3">
                  <c:v>24.5</c:v>
                </c:pt>
                <c:pt idx="4">
                  <c:v>25.3</c:v>
                </c:pt>
                <c:pt idx="5">
                  <c:v>30.3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93-6045-A118-03BB596F5D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97354368"/>
        <c:axId val="297369600"/>
      </c:barChart>
      <c:catAx>
        <c:axId val="2973543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97369600"/>
        <c:crosses val="autoZero"/>
        <c:auto val="1"/>
        <c:lblAlgn val="ctr"/>
        <c:lblOffset val="100"/>
        <c:noMultiLvlLbl val="0"/>
      </c:catAx>
      <c:valAx>
        <c:axId val="297369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7354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841265911024569"/>
          <c:y val="3.3368389649158968E-2"/>
          <c:w val="0.54641815310211639"/>
          <c:h val="0.966169116156656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5"/>
                <c:pt idx="0">
                  <c:v>Важко сказати</c:v>
                </c:pt>
                <c:pt idx="1">
                  <c:v>Знати, яким чином захистити свої дані у мережі Інтернет / Знати як зробити своє перебування в Інтернет безпечним</c:v>
                </c:pt>
                <c:pt idx="2">
                  <c:v>Здатність швидко орієнтуватись як працювати з новими програмами / технікою / сервісами навіть якщо ти раніше ними не користувався </c:v>
                </c:pt>
                <c:pt idx="3">
                  <c:v>Вміння користуватись смартфоном/планшетом/ноутбуком/комп’ютером для особистих та професійних потреб</c:v>
                </c:pt>
                <c:pt idx="4">
                  <c:v>Знання того, яким чином користуватись смартфоном/планшетом/ноутбуком/комп’ютером</c:v>
                </c:pt>
              </c:strCache>
            </c:strRef>
          </c:cat>
          <c:val>
            <c:numRef>
              <c:f>Лист1!$B$2:$B$12</c:f>
              <c:numCache>
                <c:formatCode>0.0</c:formatCode>
                <c:ptCount val="5"/>
                <c:pt idx="0">
                  <c:v>8</c:v>
                </c:pt>
                <c:pt idx="1">
                  <c:v>11.9</c:v>
                </c:pt>
                <c:pt idx="2">
                  <c:v>20.2</c:v>
                </c:pt>
                <c:pt idx="3">
                  <c:v>28.8</c:v>
                </c:pt>
                <c:pt idx="4">
                  <c:v>31.1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93-6045-A118-03BB596F5D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5688320"/>
        <c:axId val="147345408"/>
      </c:barChart>
      <c:catAx>
        <c:axId val="456883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47345408"/>
        <c:crosses val="autoZero"/>
        <c:auto val="1"/>
        <c:lblAlgn val="ctr"/>
        <c:lblOffset val="100"/>
        <c:noMultiLvlLbl val="0"/>
      </c:catAx>
      <c:valAx>
        <c:axId val="1473454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45688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425859804843495"/>
          <c:y val="3.3368389649158968E-2"/>
          <c:w val="0.52057221416392729"/>
          <c:h val="0.966169116156656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5"/>
                <c:pt idx="0">
                  <c:v>Важко сказати</c:v>
                </c:pt>
                <c:pt idx="1">
                  <c:v>Знати, яким чином захистити свої дані у мережі Інтернет / Знати як зробити своє перебування в Інтернет безпечним</c:v>
                </c:pt>
                <c:pt idx="2">
                  <c:v>Здатність швидко орієнтуватись як працювати з новими програмами / технікою / сервісами навіть якщо ти раніше ними не користувався </c:v>
                </c:pt>
                <c:pt idx="3">
                  <c:v>Знання того, яким чином користуватись смартфоном/планшетом/ноутбуком/комп’ютером</c:v>
                </c:pt>
                <c:pt idx="4">
                  <c:v>Вміння користуватись смартфоном/планшетом/ноутбуком/комп’ютером для особистих та професійних потреб</c:v>
                </c:pt>
              </c:strCache>
            </c:strRef>
          </c:cat>
          <c:val>
            <c:numRef>
              <c:f>Лист1!$B$2:$B$12</c:f>
              <c:numCache>
                <c:formatCode>0.0</c:formatCode>
                <c:ptCount val="5"/>
                <c:pt idx="0">
                  <c:v>0.3</c:v>
                </c:pt>
                <c:pt idx="1">
                  <c:v>17</c:v>
                </c:pt>
                <c:pt idx="2">
                  <c:v>24.7</c:v>
                </c:pt>
                <c:pt idx="3">
                  <c:v>28.3</c:v>
                </c:pt>
                <c:pt idx="4">
                  <c:v>29.6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93-6045-A118-03BB596F5D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33545344"/>
        <c:axId val="143991168"/>
      </c:barChart>
      <c:catAx>
        <c:axId val="1335453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43991168"/>
        <c:crosses val="autoZero"/>
        <c:auto val="1"/>
        <c:lblAlgn val="ctr"/>
        <c:lblOffset val="100"/>
        <c:noMultiLvlLbl val="0"/>
      </c:catAx>
      <c:valAx>
        <c:axId val="1439911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3545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272298113692125"/>
          <c:y val="3.1496987325562699E-2"/>
          <c:w val="0.66686524687645099"/>
          <c:h val="0.8630930950915539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Мають підключення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Sheet1!$B$2:$E$2</c:f>
              <c:numCache>
                <c:formatCode>0.0</c:formatCode>
                <c:ptCount val="4"/>
                <c:pt idx="0">
                  <c:v>88.4</c:v>
                </c:pt>
                <c:pt idx="1">
                  <c:v>97.5</c:v>
                </c:pt>
                <c:pt idx="2">
                  <c:v>91.3</c:v>
                </c:pt>
                <c:pt idx="3">
                  <c:v>97.6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95-4FFF-902B-E79AE4E8653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Не мають підключення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Sheet1!$B$3:$E$3</c:f>
              <c:numCache>
                <c:formatCode>0.0</c:formatCode>
                <c:ptCount val="4"/>
                <c:pt idx="0">
                  <c:v>11.2</c:v>
                </c:pt>
                <c:pt idx="1">
                  <c:v>2.5</c:v>
                </c:pt>
                <c:pt idx="2">
                  <c:v>8.1999999999999993</c:v>
                </c:pt>
                <c:pt idx="3">
                  <c:v>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D61-F54A-AAFA-EE7BEBA44C9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Не знають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61-F54A-AAFA-EE7BEBA44C95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61-F54A-AAFA-EE7BEBA44C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Sheet1!$B$4:$E$4</c:f>
              <c:numCache>
                <c:formatCode>0.0</c:formatCode>
                <c:ptCount val="4"/>
                <c:pt idx="0">
                  <c:v>0.4</c:v>
                </c:pt>
                <c:pt idx="1">
                  <c:v>0</c:v>
                </c:pt>
                <c:pt idx="2">
                  <c:v>0.5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D61-F54A-AAFA-EE7BEBA44C9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2383360"/>
        <c:axId val="209640448"/>
      </c:barChart>
      <c:catAx>
        <c:axId val="202383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9640448"/>
        <c:crossesAt val="0"/>
        <c:auto val="1"/>
        <c:lblAlgn val="ctr"/>
        <c:lblOffset val="100"/>
        <c:noMultiLvlLbl val="0"/>
      </c:catAx>
      <c:valAx>
        <c:axId val="209640448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202383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021758929437955"/>
          <c:y val="0.92292437625387858"/>
          <c:w val="0.65045306734283137"/>
          <c:h val="5.6542387851345834E-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cat>
            <c:strRef>
              <c:f>Лист1!$A$2:$A$10</c:f>
              <c:strCache>
                <c:ptCount val="9"/>
                <c:pt idx="0">
                  <c:v>Важко сказати</c:v>
                </c:pt>
                <c:pt idx="1">
                  <c:v>Ваш варіант</c:v>
                </c:pt>
                <c:pt idx="2">
                  <c:v>Широкосмуговий Інтернет недоступний у нашому населеному пункті</c:v>
                </c:pt>
                <c:pt idx="3">
                  <c:v>Не впевнений у безпеці та збереженні конфіденційності моїх даних</c:v>
                </c:pt>
                <c:pt idx="4">
                  <c:v>Маю доступ до мережі Інтернет в іншому місці</c:v>
                </c:pt>
                <c:pt idx="5">
                  <c:v>Витрати на обладнання для доступу до мережі Інтернет занадто високі</c:v>
                </c:pt>
                <c:pt idx="6">
                  <c:v>Витрати на доступ до мережі Інтернет занадто високі (телефон, передплата тощо)</c:v>
                </c:pt>
                <c:pt idx="7">
                  <c:v>Не потрібен Інтернет (бо не корисний, не цікавий тощо)</c:v>
                </c:pt>
                <c:pt idx="8">
                  <c:v>Не вмію користуватись (відсутність навичок)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>
                  <c:v>2.9</c:v>
                </c:pt>
                <c:pt idx="1">
                  <c:v>6.3</c:v>
                </c:pt>
                <c:pt idx="2">
                  <c:v>1.7</c:v>
                </c:pt>
                <c:pt idx="3">
                  <c:v>2.9</c:v>
                </c:pt>
                <c:pt idx="4">
                  <c:v>9.6999999999999993</c:v>
                </c:pt>
                <c:pt idx="5">
                  <c:v>26.3</c:v>
                </c:pt>
                <c:pt idx="6">
                  <c:v>32.6</c:v>
                </c:pt>
                <c:pt idx="7">
                  <c:v>34.299999999999997</c:v>
                </c:pt>
                <c:pt idx="8">
                  <c:v>38.9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1454848"/>
        <c:axId val="151456384"/>
      </c:barChart>
      <c:catAx>
        <c:axId val="151454848"/>
        <c:scaling>
          <c:orientation val="minMax"/>
        </c:scaling>
        <c:delete val="0"/>
        <c:axPos val="l"/>
        <c:majorTickMark val="out"/>
        <c:minorTickMark val="none"/>
        <c:tickLblPos val="nextTo"/>
        <c:crossAx val="151456384"/>
        <c:crosses val="autoZero"/>
        <c:auto val="1"/>
        <c:lblAlgn val="ctr"/>
        <c:lblOffset val="100"/>
        <c:noMultiLvlLbl val="0"/>
      </c:catAx>
      <c:valAx>
        <c:axId val="1514563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51454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394007376664107E-2"/>
          <c:y val="3.8158566461597376E-2"/>
          <c:w val="0.95533747598179752"/>
          <c:h val="0.7479562495783300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96.3</c:v>
                </c:pt>
                <c:pt idx="1">
                  <c:v>96.9</c:v>
                </c:pt>
                <c:pt idx="2">
                  <c:v>93.3</c:v>
                </c:pt>
                <c:pt idx="3">
                  <c:v>85.5</c:v>
                </c:pt>
                <c:pt idx="4">
                  <c:v>66.099999999999994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3.7</c:v>
                </c:pt>
                <c:pt idx="1">
                  <c:v>3.1</c:v>
                </c:pt>
                <c:pt idx="2">
                  <c:v>6.7</c:v>
                </c:pt>
                <c:pt idx="3">
                  <c:v>13.7</c:v>
                </c:pt>
                <c:pt idx="4">
                  <c:v>32.6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знаю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3">
                  <c:v>0.9</c:v>
                </c:pt>
                <c:pt idx="4">
                  <c:v>1.3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33558656"/>
        <c:axId val="143992704"/>
      </c:barChart>
      <c:catAx>
        <c:axId val="133558656"/>
        <c:scaling>
          <c:orientation val="minMax"/>
        </c:scaling>
        <c:delete val="0"/>
        <c:axPos val="b"/>
        <c:majorTickMark val="out"/>
        <c:minorTickMark val="none"/>
        <c:tickLblPos val="nextTo"/>
        <c:crossAx val="143992704"/>
        <c:crosses val="autoZero"/>
        <c:auto val="1"/>
        <c:lblAlgn val="ctr"/>
        <c:lblOffset val="100"/>
        <c:noMultiLvlLbl val="0"/>
      </c:catAx>
      <c:valAx>
        <c:axId val="14399270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3355865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394007376664107E-2"/>
          <c:y val="0.18087573067560844"/>
          <c:w val="0.95533747598179752"/>
          <c:h val="0.6052391384286517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2"/>
                <c:pt idx="0">
                  <c:v>94.1</c:v>
                </c:pt>
                <c:pt idx="1">
                  <c:v>77.099999999999994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4.848227571984727E-3"/>
                  <c:y val="1.537173541036764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2"/>
                <c:pt idx="0">
                  <c:v>5.8</c:v>
                </c:pt>
                <c:pt idx="1">
                  <c:v>21.9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знаю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Лист1!$D$2:$D$8</c:f>
              <c:numCache>
                <c:formatCode>0.0</c:formatCode>
                <c:ptCount val="2"/>
                <c:pt idx="0" formatCode="General">
                  <c:v>0.1</c:v>
                </c:pt>
                <c:pt idx="1">
                  <c:v>1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51460864"/>
        <c:axId val="151534976"/>
      </c:barChart>
      <c:catAx>
        <c:axId val="151460864"/>
        <c:scaling>
          <c:orientation val="minMax"/>
        </c:scaling>
        <c:delete val="0"/>
        <c:axPos val="b"/>
        <c:majorTickMark val="out"/>
        <c:minorTickMark val="none"/>
        <c:tickLblPos val="nextTo"/>
        <c:crossAx val="151534976"/>
        <c:crosses val="autoZero"/>
        <c:auto val="1"/>
        <c:lblAlgn val="ctr"/>
        <c:lblOffset val="100"/>
        <c:noMultiLvlLbl val="0"/>
      </c:catAx>
      <c:valAx>
        <c:axId val="15153497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51460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5248814654896088"/>
          <c:y val="5.6410256410256411E-2"/>
          <c:w val="0.64751185345103912"/>
          <c:h val="0.7787386046511627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Програмного забезпечення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20.399999999999999</c:v>
                </c:pt>
                <c:pt idx="1">
                  <c:v>20.5</c:v>
                </c:pt>
                <c:pt idx="2">
                  <c:v>22.7</c:v>
                </c:pt>
                <c:pt idx="3">
                  <c:v>65.7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2E-B046-8D50-7D1EF645531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Basic skills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Програмного забезпечення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7.8</c:v>
                </c:pt>
                <c:pt idx="1">
                  <c:v>5.7</c:v>
                </c:pt>
                <c:pt idx="2">
                  <c:v>29.3</c:v>
                </c:pt>
                <c:pt idx="3">
                  <c:v>15.2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C2E-B046-8D50-7D1EF645531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Above basic skills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Програмного забезпечення</c:v>
                </c:pt>
              </c:strCache>
            </c:strRef>
          </c:cat>
          <c:val>
            <c:numRef>
              <c:f>Лист1!$D$2:$D$5</c:f>
              <c:numCache>
                <c:formatCode>0.0</c:formatCode>
                <c:ptCount val="4"/>
                <c:pt idx="0">
                  <c:v>71.8</c:v>
                </c:pt>
                <c:pt idx="1">
                  <c:v>73.8</c:v>
                </c:pt>
                <c:pt idx="2">
                  <c:v>48</c:v>
                </c:pt>
                <c:pt idx="3">
                  <c:v>19.100000000000001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C2E-B046-8D50-7D1EF645531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4079104"/>
        <c:axId val="204080640"/>
      </c:barChart>
      <c:catAx>
        <c:axId val="20407910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204080640"/>
        <c:crosses val="autoZero"/>
        <c:auto val="1"/>
        <c:lblAlgn val="ctr"/>
        <c:lblOffset val="100"/>
        <c:noMultiLvlLbl val="0"/>
      </c:catAx>
      <c:valAx>
        <c:axId val="20408064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407910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394007376664107E-2"/>
          <c:y val="0.18087573067560844"/>
          <c:w val="0.95533747598179752"/>
          <c:h val="0.6052391384286517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3"/>
                <c:pt idx="0">
                  <c:v>93.6</c:v>
                </c:pt>
                <c:pt idx="1">
                  <c:v>87.1</c:v>
                </c:pt>
                <c:pt idx="2" formatCode="0.0">
                  <c:v>84.9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4.848227571984727E-3"/>
                  <c:y val="1.537173541036764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3"/>
                <c:pt idx="0">
                  <c:v>6.2</c:v>
                </c:pt>
                <c:pt idx="1">
                  <c:v>12.3</c:v>
                </c:pt>
                <c:pt idx="2" formatCode="0.0">
                  <c:v>14.7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знаю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3"/>
                <c:pt idx="0">
                  <c:v>0.2</c:v>
                </c:pt>
                <c:pt idx="1">
                  <c:v>0.6</c:v>
                </c:pt>
                <c:pt idx="2">
                  <c:v>0.4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51739008"/>
        <c:axId val="151945984"/>
      </c:barChart>
      <c:catAx>
        <c:axId val="151739008"/>
        <c:scaling>
          <c:orientation val="minMax"/>
        </c:scaling>
        <c:delete val="0"/>
        <c:axPos val="b"/>
        <c:majorTickMark val="out"/>
        <c:minorTickMark val="none"/>
        <c:tickLblPos val="nextTo"/>
        <c:crossAx val="151945984"/>
        <c:crosses val="autoZero"/>
        <c:auto val="1"/>
        <c:lblAlgn val="ctr"/>
        <c:lblOffset val="100"/>
        <c:noMultiLvlLbl val="0"/>
      </c:catAx>
      <c:valAx>
        <c:axId val="15194598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51739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394007376664107E-2"/>
          <c:y val="3.8158566461597376E-2"/>
          <c:w val="0.95533747598179752"/>
          <c:h val="0.7479562495783300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2"/>
                <c:pt idx="0" formatCode="_-* #,##0.0_р_._-;\-* #,##0.0_р_._-;_-* &quot;-&quot;??_р_._-;_-@_-">
                  <c:v>94</c:v>
                </c:pt>
                <c:pt idx="1">
                  <c:v>89.2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Лист1!$C$2:$C$8</c:f>
              <c:numCache>
                <c:formatCode>0.0</c:formatCode>
                <c:ptCount val="2"/>
                <c:pt idx="0" formatCode="_-* #,##0.0_р_._-;\-* #,##0.0_р_._-;_-* &quot;-&quot;??_р_._-;_-@_-">
                  <c:v>6</c:v>
                </c:pt>
                <c:pt idx="1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знаю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2"/>
                <c:pt idx="1">
                  <c:v>0.8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89452032"/>
        <c:axId val="289453568"/>
      </c:barChart>
      <c:catAx>
        <c:axId val="289452032"/>
        <c:scaling>
          <c:orientation val="minMax"/>
        </c:scaling>
        <c:delete val="0"/>
        <c:axPos val="b"/>
        <c:majorTickMark val="out"/>
        <c:minorTickMark val="none"/>
        <c:tickLblPos val="nextTo"/>
        <c:crossAx val="289453568"/>
        <c:crosses val="autoZero"/>
        <c:auto val="1"/>
        <c:lblAlgn val="ctr"/>
        <c:lblOffset val="100"/>
        <c:noMultiLvlLbl val="0"/>
      </c:catAx>
      <c:valAx>
        <c:axId val="289453568"/>
        <c:scaling>
          <c:orientation val="minMax"/>
          <c:min val="0.2"/>
        </c:scaling>
        <c:delete val="1"/>
        <c:axPos val="l"/>
        <c:numFmt formatCode="0%" sourceLinked="1"/>
        <c:majorTickMark val="out"/>
        <c:minorTickMark val="none"/>
        <c:tickLblPos val="nextTo"/>
        <c:crossAx val="28945203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394007376664107E-2"/>
          <c:y val="0.18087573067560844"/>
          <c:w val="0.95533747598179752"/>
          <c:h val="0.6052391384286517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2"/>
                <c:pt idx="0">
                  <c:v>92.4</c:v>
                </c:pt>
                <c:pt idx="1">
                  <c:v>87.2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2"/>
                <c:pt idx="0">
                  <c:v>7.1</c:v>
                </c:pt>
                <c:pt idx="1">
                  <c:v>12.8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знаю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2"/>
                <c:pt idx="0">
                  <c:v>0.5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89970432"/>
        <c:axId val="290787328"/>
      </c:barChart>
      <c:catAx>
        <c:axId val="289970432"/>
        <c:scaling>
          <c:orientation val="minMax"/>
        </c:scaling>
        <c:delete val="0"/>
        <c:axPos val="b"/>
        <c:majorTickMark val="out"/>
        <c:minorTickMark val="none"/>
        <c:tickLblPos val="nextTo"/>
        <c:crossAx val="290787328"/>
        <c:crosses val="autoZero"/>
        <c:auto val="1"/>
        <c:lblAlgn val="ctr"/>
        <c:lblOffset val="100"/>
        <c:noMultiLvlLbl val="0"/>
      </c:catAx>
      <c:valAx>
        <c:axId val="290787328"/>
        <c:scaling>
          <c:orientation val="minMax"/>
          <c:min val="0.2"/>
        </c:scaling>
        <c:delete val="1"/>
        <c:axPos val="l"/>
        <c:numFmt formatCode="0%" sourceLinked="1"/>
        <c:majorTickMark val="out"/>
        <c:minorTickMark val="none"/>
        <c:tickLblPos val="nextTo"/>
        <c:crossAx val="289970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394007376664107E-2"/>
          <c:y val="0.18087573067560844"/>
          <c:w val="0.95533747598179752"/>
          <c:h val="0.6052391384286517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Лист1!$A$2:$A$14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3"/>
                <c:pt idx="0">
                  <c:v>94.3</c:v>
                </c:pt>
                <c:pt idx="1">
                  <c:v>87.5</c:v>
                </c:pt>
                <c:pt idx="2" formatCode="0.0">
                  <c:v>88.9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Лист1!$A$2:$A$14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3"/>
                <c:pt idx="0">
                  <c:v>4.9000000000000004</c:v>
                </c:pt>
                <c:pt idx="1">
                  <c:v>12.5</c:v>
                </c:pt>
                <c:pt idx="2" formatCode="0.0">
                  <c:v>11.1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знаю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Лист1!$A$2:$A$14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Лист1!$D$2:$D$14</c:f>
              <c:numCache>
                <c:formatCode>General</c:formatCode>
                <c:ptCount val="3"/>
                <c:pt idx="0">
                  <c:v>0.8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00267776"/>
        <c:axId val="302325760"/>
      </c:barChart>
      <c:catAx>
        <c:axId val="300267776"/>
        <c:scaling>
          <c:orientation val="minMax"/>
        </c:scaling>
        <c:delete val="0"/>
        <c:axPos val="b"/>
        <c:majorTickMark val="out"/>
        <c:minorTickMark val="none"/>
        <c:tickLblPos val="nextTo"/>
        <c:crossAx val="302325760"/>
        <c:crosses val="autoZero"/>
        <c:auto val="1"/>
        <c:lblAlgn val="ctr"/>
        <c:lblOffset val="100"/>
        <c:noMultiLvlLbl val="0"/>
      </c:catAx>
      <c:valAx>
        <c:axId val="302325760"/>
        <c:scaling>
          <c:orientation val="minMax"/>
          <c:min val="0.2"/>
        </c:scaling>
        <c:delete val="1"/>
        <c:axPos val="l"/>
        <c:numFmt formatCode="0%" sourceLinked="1"/>
        <c:majorTickMark val="out"/>
        <c:minorTickMark val="none"/>
        <c:tickLblPos val="nextTo"/>
        <c:crossAx val="300267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394007376664107E-2"/>
          <c:y val="3.8158566461597376E-2"/>
          <c:w val="0.95533747598179752"/>
          <c:h val="0.7479562495783300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3"/>
                <c:pt idx="0">
                  <c:v>100</c:v>
                </c:pt>
                <c:pt idx="1">
                  <c:v>98.9</c:v>
                </c:pt>
                <c:pt idx="2">
                  <c:v>94.5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3"/>
                <c:pt idx="1">
                  <c:v>1.1000000000000001</c:v>
                </c:pt>
                <c:pt idx="2">
                  <c:v>5.5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51190144"/>
        <c:axId val="151475328"/>
      </c:barChart>
      <c:catAx>
        <c:axId val="151190144"/>
        <c:scaling>
          <c:orientation val="minMax"/>
        </c:scaling>
        <c:delete val="0"/>
        <c:axPos val="b"/>
        <c:majorTickMark val="out"/>
        <c:minorTickMark val="none"/>
        <c:tickLblPos val="nextTo"/>
        <c:crossAx val="151475328"/>
        <c:crosses val="autoZero"/>
        <c:auto val="1"/>
        <c:lblAlgn val="ctr"/>
        <c:lblOffset val="100"/>
        <c:noMultiLvlLbl val="0"/>
      </c:catAx>
      <c:valAx>
        <c:axId val="151475328"/>
        <c:scaling>
          <c:orientation val="minMax"/>
          <c:min val="0.2"/>
        </c:scaling>
        <c:delete val="1"/>
        <c:axPos val="l"/>
        <c:numFmt formatCode="0%" sourceLinked="1"/>
        <c:majorTickMark val="out"/>
        <c:minorTickMark val="none"/>
        <c:tickLblPos val="nextTo"/>
        <c:crossAx val="15119014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394007376664107E-2"/>
          <c:y val="0.18087573067560844"/>
          <c:w val="0.95533747598179752"/>
          <c:h val="0.6052391384286517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Лист1!$A$2:$A$12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2"/>
                <c:pt idx="0">
                  <c:v>98.6</c:v>
                </c:pt>
                <c:pt idx="1">
                  <c:v>94.8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Лист1!$A$2:$A$12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2"/>
                <c:pt idx="0">
                  <c:v>1.4</c:v>
                </c:pt>
                <c:pt idx="1">
                  <c:v>5.2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знаю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Лист1!$A$2:$A$12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2"/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81377792"/>
        <c:axId val="281531520"/>
      </c:barChart>
      <c:catAx>
        <c:axId val="281377792"/>
        <c:scaling>
          <c:orientation val="minMax"/>
        </c:scaling>
        <c:delete val="0"/>
        <c:axPos val="b"/>
        <c:majorTickMark val="out"/>
        <c:minorTickMark val="none"/>
        <c:tickLblPos val="nextTo"/>
        <c:crossAx val="281531520"/>
        <c:crosses val="autoZero"/>
        <c:auto val="1"/>
        <c:lblAlgn val="ctr"/>
        <c:lblOffset val="100"/>
        <c:noMultiLvlLbl val="0"/>
      </c:catAx>
      <c:valAx>
        <c:axId val="281531520"/>
        <c:scaling>
          <c:orientation val="minMax"/>
          <c:min val="0.2"/>
        </c:scaling>
        <c:delete val="1"/>
        <c:axPos val="l"/>
        <c:numFmt formatCode="0%" sourceLinked="1"/>
        <c:majorTickMark val="out"/>
        <c:minorTickMark val="none"/>
        <c:tickLblPos val="nextTo"/>
        <c:crossAx val="281377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394007376664107E-2"/>
          <c:y val="0.18087573067560844"/>
          <c:w val="0.95533747598179752"/>
          <c:h val="0.6052391384286517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Лист1!$A$2:$A$16</c:f>
              <c:strCache>
                <c:ptCount val="2"/>
                <c:pt idx="0">
                  <c:v>Обласний центр</c:v>
                </c:pt>
                <c:pt idx="1">
                  <c:v>Міста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2"/>
                <c:pt idx="0">
                  <c:v>94.7</c:v>
                </c:pt>
                <c:pt idx="1">
                  <c:v>98.2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Лист1!$A$2:$A$16</c:f>
              <c:strCache>
                <c:ptCount val="2"/>
                <c:pt idx="0">
                  <c:v>Обласний центр</c:v>
                </c:pt>
                <c:pt idx="1">
                  <c:v>Міста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2"/>
                <c:pt idx="0">
                  <c:v>5.3</c:v>
                </c:pt>
                <c:pt idx="1">
                  <c:v>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знаю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Лист1!$A$2:$A$16</c:f>
              <c:strCache>
                <c:ptCount val="2"/>
                <c:pt idx="0">
                  <c:v>Обласний центр</c:v>
                </c:pt>
                <c:pt idx="1">
                  <c:v>Міста</c:v>
                </c:pt>
              </c:strCache>
            </c:strRef>
          </c:cat>
          <c:val>
            <c:numRef>
              <c:f>Лист1!$D$2:$D$16</c:f>
              <c:numCache>
                <c:formatCode>General</c:formatCode>
                <c:ptCount val="2"/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06286976"/>
        <c:axId val="306289664"/>
      </c:barChart>
      <c:catAx>
        <c:axId val="306286976"/>
        <c:scaling>
          <c:orientation val="minMax"/>
        </c:scaling>
        <c:delete val="0"/>
        <c:axPos val="b"/>
        <c:majorTickMark val="out"/>
        <c:minorTickMark val="none"/>
        <c:tickLblPos val="nextTo"/>
        <c:crossAx val="306289664"/>
        <c:crosses val="autoZero"/>
        <c:auto val="1"/>
        <c:lblAlgn val="ctr"/>
        <c:lblOffset val="100"/>
        <c:noMultiLvlLbl val="0"/>
      </c:catAx>
      <c:valAx>
        <c:axId val="306289664"/>
        <c:scaling>
          <c:orientation val="minMax"/>
          <c:min val="0.2"/>
        </c:scaling>
        <c:delete val="1"/>
        <c:axPos val="l"/>
        <c:numFmt formatCode="0%" sourceLinked="1"/>
        <c:majorTickMark val="out"/>
        <c:minorTickMark val="none"/>
        <c:tickLblPos val="nextTo"/>
        <c:crossAx val="306286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662003620443304"/>
          <c:y val="7.398439307966298E-2"/>
          <c:w val="0.78337996379556707"/>
          <c:h val="0.7523815182908206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Фіксовані широкосмугові з'єднання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Україна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</c:strCache>
            </c:strRef>
          </c:cat>
          <c:val>
            <c:numRef>
              <c:f>Лист1!$B$2:$B$4</c:f>
              <c:numCache>
                <c:formatCode>###0.0</c:formatCode>
                <c:ptCount val="3"/>
                <c:pt idx="0">
                  <c:v>79.25598991172761</c:v>
                </c:pt>
                <c:pt idx="1">
                  <c:v>93.84615384615384</c:v>
                </c:pt>
                <c:pt idx="2">
                  <c:v>78.391959798994975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4F-F745-A097-AFB1F306A21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Мобільні широкосмугові з'єднання 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1"/>
              <c:layout>
                <c:manualLayout>
                  <c:x val="-2.69479045971589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4F-F745-A097-AFB1F306A2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Україна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</c:strCache>
            </c:strRef>
          </c:cat>
          <c:val>
            <c:numRef>
              <c:f>Лист1!$C$2:$C$4</c:f>
              <c:numCache>
                <c:formatCode>###0.0</c:formatCode>
                <c:ptCount val="3"/>
                <c:pt idx="0">
                  <c:v>8.9533417402269855</c:v>
                </c:pt>
                <c:pt idx="1">
                  <c:v>2.8205128205128207</c:v>
                </c:pt>
                <c:pt idx="2">
                  <c:v>15.075376884422111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A4F-F745-A097-AFB1F306A21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Доступ через звичайну телефонну лінію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8.903878772638871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0,5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4F-F745-A097-AFB1F306A210}"/>
                </c:ext>
              </c:extLst>
            </c:dLbl>
            <c:dLbl>
              <c:idx val="2"/>
              <c:layout>
                <c:manualLayout>
                  <c:x val="-2.077571713615736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A4F-F745-A097-AFB1F306A2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Україна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</c:strCache>
            </c:strRef>
          </c:cat>
          <c:val>
            <c:numRef>
              <c:f>Лист1!$D$2:$D$4</c:f>
              <c:numCache>
                <c:formatCode>####.0</c:formatCode>
                <c:ptCount val="3"/>
                <c:pt idx="0" formatCode="###0.0">
                  <c:v>4.7919293820933166</c:v>
                </c:pt>
                <c:pt idx="1">
                  <c:v>0.51282051282051277</c:v>
                </c:pt>
                <c:pt idx="2" formatCode="###0.0">
                  <c:v>1.5075376884422111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A4F-F745-A097-AFB1F306A21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Мобільне вузькосмугове з'єднання 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1.483979795439812E-3"/>
                  <c:y val="-4.358998414285616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A4F-F745-A097-AFB1F306A2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Україна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</c:strCache>
            </c:strRef>
          </c:cat>
          <c:val>
            <c:numRef>
              <c:f>Лист1!$E$2:$E$4</c:f>
              <c:numCache>
                <c:formatCode>###0.0</c:formatCode>
                <c:ptCount val="3"/>
                <c:pt idx="0">
                  <c:v>2.8373266078184112</c:v>
                </c:pt>
                <c:pt idx="1">
                  <c:v>1.2820512820512822</c:v>
                </c:pt>
                <c:pt idx="2">
                  <c:v>1.0050251256281406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A4F-F745-A097-AFB1F306A210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Не знаю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Україна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</c:strCache>
            </c:strRef>
          </c:cat>
          <c:val>
            <c:numRef>
              <c:f>Лист1!$F$2:$F$4</c:f>
              <c:numCache>
                <c:formatCode>###0.0</c:formatCode>
                <c:ptCount val="3"/>
                <c:pt idx="0">
                  <c:v>3.1525851197982346</c:v>
                </c:pt>
                <c:pt idx="1">
                  <c:v>1.5384615384615385</c:v>
                </c:pt>
                <c:pt idx="2">
                  <c:v>4.0201005025125625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A4F-F745-A097-AFB1F306A2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01248896"/>
        <c:axId val="301250432"/>
      </c:barChart>
      <c:catAx>
        <c:axId val="3012488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301250432"/>
        <c:crosses val="autoZero"/>
        <c:auto val="1"/>
        <c:lblAlgn val="ctr"/>
        <c:lblOffset val="100"/>
        <c:noMultiLvlLbl val="0"/>
      </c:catAx>
      <c:valAx>
        <c:axId val="301250432"/>
        <c:scaling>
          <c:orientation val="minMax"/>
          <c:max val="100"/>
          <c:min val="50"/>
        </c:scaling>
        <c:delete val="1"/>
        <c:axPos val="b"/>
        <c:numFmt formatCode="###0.0" sourceLinked="1"/>
        <c:majorTickMark val="out"/>
        <c:minorTickMark val="none"/>
        <c:tickLblPos val="nextTo"/>
        <c:crossAx val="3012488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8.0205719328240901E-2"/>
          <c:y val="0.86027274439946888"/>
          <c:w val="0.88262397541127269"/>
          <c:h val="0.1397272556005311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4864024864024864E-2"/>
          <c:y val="3.3283864187538967E-2"/>
          <c:w val="0.75268677079700697"/>
          <c:h val="0.760205125810385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Обласний центр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Фіксовані широкосмугові з'єднання</c:v>
                </c:pt>
                <c:pt idx="1">
                  <c:v>Мобільні широкосмугові з'єднання </c:v>
                </c:pt>
                <c:pt idx="2">
                  <c:v> Доступ через звичайну телефонну лінію</c:v>
                </c:pt>
                <c:pt idx="3">
                  <c:v>Мобільне вузькосмугове з'єднання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86.9</c:v>
                </c:pt>
                <c:pt idx="1">
                  <c:v>4.4000000000000004</c:v>
                </c:pt>
                <c:pt idx="2">
                  <c:v>2.9</c:v>
                </c:pt>
                <c:pt idx="3">
                  <c:v>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Місто 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Фіксовані широкосмугові з'єднання</c:v>
                </c:pt>
                <c:pt idx="1">
                  <c:v>Мобільні широкосмугові з'єднання </c:v>
                </c:pt>
                <c:pt idx="2">
                  <c:v> Доступ через звичайну телефонну лінію</c:v>
                </c:pt>
                <c:pt idx="3">
                  <c:v>Мобільне вузькосмугове з'єднання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79.7</c:v>
                </c:pt>
                <c:pt idx="1">
                  <c:v>10.6</c:v>
                </c:pt>
                <c:pt idx="2">
                  <c:v>3.5</c:v>
                </c:pt>
                <c:pt idx="3">
                  <c:v>2.4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Село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Фіксовані широкосмугові з'єднання</c:v>
                </c:pt>
                <c:pt idx="1">
                  <c:v>Мобільні широкосмугові з'єднання </c:v>
                </c:pt>
                <c:pt idx="2">
                  <c:v> Доступ через звичайну телефонну лінію</c:v>
                </c:pt>
                <c:pt idx="3">
                  <c:v>Мобільне вузькосмугове з'єднання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69.8</c:v>
                </c:pt>
                <c:pt idx="1">
                  <c:v>12.2</c:v>
                </c:pt>
                <c:pt idx="2">
                  <c:v>8.6</c:v>
                </c:pt>
                <c:pt idx="3">
                  <c:v>5.6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7115008"/>
        <c:axId val="147323904"/>
      </c:barChart>
      <c:catAx>
        <c:axId val="147115008"/>
        <c:scaling>
          <c:orientation val="minMax"/>
        </c:scaling>
        <c:delete val="0"/>
        <c:axPos val="b"/>
        <c:majorTickMark val="out"/>
        <c:minorTickMark val="none"/>
        <c:tickLblPos val="nextTo"/>
        <c:crossAx val="147323904"/>
        <c:crosses val="autoZero"/>
        <c:auto val="1"/>
        <c:lblAlgn val="ctr"/>
        <c:lblOffset val="100"/>
        <c:noMultiLvlLbl val="0"/>
      </c:catAx>
      <c:valAx>
        <c:axId val="147323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71150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4864024864024864E-2"/>
          <c:y val="3.3283864187538967E-2"/>
          <c:w val="0.75268677079700697"/>
          <c:h val="0.760205125810385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Фіксовані широкосмугові з'єднання</c:v>
                </c:pt>
                <c:pt idx="1">
                  <c:v>Мобільні широкосмугові з'єднання </c:v>
                </c:pt>
                <c:pt idx="2">
                  <c:v> Доступ через звичайну телефонну лінію</c:v>
                </c:pt>
                <c:pt idx="3">
                  <c:v>Мобільне вузькосмугове з'єднання </c:v>
                </c:pt>
              </c:strCache>
            </c:strRef>
          </c:cat>
          <c:val>
            <c:numRef>
              <c:f>Лист1!$B$2:$B$5</c:f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Фіксовані широкосмугові з'єднання</c:v>
                </c:pt>
                <c:pt idx="1">
                  <c:v>Мобільні широкосмугові з'єднання </c:v>
                </c:pt>
                <c:pt idx="2">
                  <c:v> Доступ через звичайну телефонну лінію</c:v>
                </c:pt>
                <c:pt idx="3">
                  <c:v>Мобільне вузькосмугове з'єднання </c:v>
                </c:pt>
              </c:strCache>
            </c:strRef>
          </c:cat>
          <c:val>
            <c:numRef>
              <c:f>Лист1!$C$2:$C$5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Фіксовані широкосмугові з'єднання</c:v>
                </c:pt>
                <c:pt idx="1">
                  <c:v>Мобільні широкосмугові з'єднання </c:v>
                </c:pt>
                <c:pt idx="2">
                  <c:v> Доступ через звичайну телефонну лінію</c:v>
                </c:pt>
                <c:pt idx="3">
                  <c:v>Мобільне вузькосмугове з'єднання </c:v>
                </c:pt>
              </c:strCache>
            </c:strRef>
          </c:cat>
          <c:val>
            <c:numRef>
              <c:f>Лист1!$D$2:$D$5</c:f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Обласний центр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Фіксовані широкосмугові з'єднання</c:v>
                </c:pt>
                <c:pt idx="1">
                  <c:v>Мобільні широкосмугові з'єднання </c:v>
                </c:pt>
                <c:pt idx="2">
                  <c:v> Доступ через звичайну телефонну лінію</c:v>
                </c:pt>
                <c:pt idx="3">
                  <c:v>Мобільне вузькосмугове з'єднання 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89.9</c:v>
                </c:pt>
                <c:pt idx="1">
                  <c:v>2.2000000000000002</c:v>
                </c:pt>
                <c:pt idx="2">
                  <c:v>1.1000000000000001</c:v>
                </c:pt>
                <c:pt idx="3">
                  <c:v>1.1000000000000001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Місто 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Фіксовані широкосмугові з'єднання</c:v>
                </c:pt>
                <c:pt idx="1">
                  <c:v>Мобільні широкосмугові з'єднання </c:v>
                </c:pt>
                <c:pt idx="2">
                  <c:v> Доступ через звичайну телефонну лінію</c:v>
                </c:pt>
                <c:pt idx="3">
                  <c:v>Мобільне вузькосмугове з'єднання 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97.7</c:v>
                </c:pt>
                <c:pt idx="2">
                  <c:v>0.5</c:v>
                </c:pt>
                <c:pt idx="3">
                  <c:v>1.9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9102976"/>
        <c:axId val="149104896"/>
      </c:barChart>
      <c:catAx>
        <c:axId val="149102976"/>
        <c:scaling>
          <c:orientation val="minMax"/>
        </c:scaling>
        <c:delete val="0"/>
        <c:axPos val="b"/>
        <c:majorTickMark val="out"/>
        <c:minorTickMark val="none"/>
        <c:tickLblPos val="nextTo"/>
        <c:crossAx val="149104896"/>
        <c:crosses val="autoZero"/>
        <c:auto val="1"/>
        <c:lblAlgn val="ctr"/>
        <c:lblOffset val="100"/>
        <c:noMultiLvlLbl val="0"/>
      </c:catAx>
      <c:valAx>
        <c:axId val="1491048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9102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F0-714C-8E2E-3FA6A80DB13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Low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Лист1!$B$3</c:f>
              <c:numCache>
                <c:formatCode>General</c:formatCode>
                <c:ptCount val="1"/>
                <c:pt idx="0">
                  <c:v>51.5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8F0-714C-8E2E-3FA6A80DB13E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Basic skills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Лист1!$B$4</c:f>
              <c:numCache>
                <c:formatCode>General</c:formatCode>
                <c:ptCount val="1"/>
                <c:pt idx="0">
                  <c:v>16.100000000000001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8F0-714C-8E2E-3FA6A80DB13E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Above basic skills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cat>
          <c:val>
            <c:numRef>
              <c:f>Лист1!$B$5</c:f>
              <c:numCache>
                <c:formatCode>General</c:formatCode>
                <c:ptCount val="1"/>
                <c:pt idx="0">
                  <c:v>17.600000000000001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8F0-714C-8E2E-3FA6A80DB1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4135040"/>
        <c:axId val="204419456"/>
      </c:barChart>
      <c:catAx>
        <c:axId val="204135040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204419456"/>
        <c:crosses val="autoZero"/>
        <c:auto val="1"/>
        <c:lblAlgn val="ctr"/>
        <c:lblOffset val="100"/>
        <c:noMultiLvlLbl val="0"/>
      </c:catAx>
      <c:valAx>
        <c:axId val="20441945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20413504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4864024864024864E-2"/>
          <c:y val="3.3283864187538967E-2"/>
          <c:w val="0.9576985369124813"/>
          <c:h val="0.594547489022565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Фіксовані широкосмугові з'єднання</c:v>
                </c:pt>
                <c:pt idx="1">
                  <c:v>Мобільні широкосмугові з'єднання </c:v>
                </c:pt>
                <c:pt idx="2">
                  <c:v> Доступ через звичайну телефонну лінію</c:v>
                </c:pt>
                <c:pt idx="3">
                  <c:v>Мобільне вузькосмугове з'єднання </c:v>
                </c:pt>
              </c:strCache>
            </c:strRef>
          </c:cat>
          <c:val>
            <c:numRef>
              <c:f>Лист1!$B$2:$B$5</c:f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Фіксовані широкосмугові з'єднання</c:v>
                </c:pt>
                <c:pt idx="1">
                  <c:v>Мобільні широкосмугові з'єднання </c:v>
                </c:pt>
                <c:pt idx="2">
                  <c:v> Доступ через звичайну телефонну лінію</c:v>
                </c:pt>
                <c:pt idx="3">
                  <c:v>Мобільне вузькосмугове з'єднання </c:v>
                </c:pt>
              </c:strCache>
            </c:strRef>
          </c:cat>
          <c:val>
            <c:numRef>
              <c:f>Лист1!$C$2:$C$5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Фіксовані широкосмугові з'єднання</c:v>
                </c:pt>
                <c:pt idx="1">
                  <c:v>Мобільні широкосмугові з'єднання </c:v>
                </c:pt>
                <c:pt idx="2">
                  <c:v> Доступ через звичайну телефонну лінію</c:v>
                </c:pt>
                <c:pt idx="3">
                  <c:v>Мобільне вузькосмугове з'єднання </c:v>
                </c:pt>
              </c:strCache>
            </c:strRef>
          </c:cat>
          <c:val>
            <c:numRef>
              <c:f>Лист1!$D$2:$D$5</c:f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Обласний центр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Фіксовані широкосмугові з'єднання</c:v>
                </c:pt>
                <c:pt idx="1">
                  <c:v>Мобільні широкосмугові з'єднання </c:v>
                </c:pt>
                <c:pt idx="2">
                  <c:v> Доступ через звичайну телефонну лінію</c:v>
                </c:pt>
                <c:pt idx="3">
                  <c:v>Мобільне вузькосмугове з'єднання 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83.2</c:v>
                </c:pt>
                <c:pt idx="1">
                  <c:v>13.3</c:v>
                </c:pt>
                <c:pt idx="2">
                  <c:v>0.9</c:v>
                </c:pt>
                <c:pt idx="3">
                  <c:v>0.9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Місто 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Фіксовані широкосмугові з'єднання</c:v>
                </c:pt>
                <c:pt idx="1">
                  <c:v>Мобільні широкосмугові з'єднання </c:v>
                </c:pt>
                <c:pt idx="2">
                  <c:v> Доступ через звичайну телефонну лінію</c:v>
                </c:pt>
                <c:pt idx="3">
                  <c:v>Мобільне вузькосмугове з'єднання 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72.900000000000006</c:v>
                </c:pt>
                <c:pt idx="1">
                  <c:v>15.7</c:v>
                </c:pt>
                <c:pt idx="2">
                  <c:v>2.9</c:v>
                </c:pt>
                <c:pt idx="3">
                  <c:v>1.4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Село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Фіксовані широкосмугові з'єднання</c:v>
                </c:pt>
                <c:pt idx="1">
                  <c:v>Мобільні широкосмугові з'єднання </c:v>
                </c:pt>
                <c:pt idx="2">
                  <c:v> Доступ через звичайну телефонну лінію</c:v>
                </c:pt>
                <c:pt idx="3">
                  <c:v>Мобільне вузькосмугове з'єднання 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68.8</c:v>
                </c:pt>
                <c:pt idx="1">
                  <c:v>25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8850176"/>
        <c:axId val="148865408"/>
      </c:barChart>
      <c:catAx>
        <c:axId val="148850176"/>
        <c:scaling>
          <c:orientation val="minMax"/>
        </c:scaling>
        <c:delete val="0"/>
        <c:axPos val="b"/>
        <c:majorTickMark val="out"/>
        <c:minorTickMark val="none"/>
        <c:tickLblPos val="nextTo"/>
        <c:crossAx val="148865408"/>
        <c:crosses val="autoZero"/>
        <c:auto val="1"/>
        <c:lblAlgn val="ctr"/>
        <c:lblOffset val="100"/>
        <c:noMultiLvlLbl val="0"/>
      </c:catAx>
      <c:valAx>
        <c:axId val="1488654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8850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Вдома</c:v>
                </c:pt>
                <c:pt idx="1">
                  <c:v>На роботі</c:v>
                </c:pt>
                <c:pt idx="2">
                  <c:v>За місцем навчання (школа, університет, заклади позашкільної освіти тощо)</c:v>
                </c:pt>
                <c:pt idx="3">
                  <c:v>У громадських місцях (бібліотеки, музеї, виставкові комплекси, кінотеатри, торгові центри тощо)</c:v>
                </c:pt>
                <c:pt idx="4">
                  <c:v>У закладах громадського харчування (кафе, ресторани, клуби)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86.5</c:v>
                </c:pt>
                <c:pt idx="1">
                  <c:v>49.7</c:v>
                </c:pt>
                <c:pt idx="2">
                  <c:v>12.5</c:v>
                </c:pt>
                <c:pt idx="3">
                  <c:v>35.4</c:v>
                </c:pt>
                <c:pt idx="4">
                  <c:v>39.5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94-BC49-A600-F40F719357F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Вдома</c:v>
                </c:pt>
                <c:pt idx="1">
                  <c:v>На роботі</c:v>
                </c:pt>
                <c:pt idx="2">
                  <c:v>За місцем навчання (школа, університет, заклади позашкільної освіти тощо)</c:v>
                </c:pt>
                <c:pt idx="3">
                  <c:v>У громадських місцях (бібліотеки, музеї, виставкові комплекси, кінотеатри, торгові центри тощо)</c:v>
                </c:pt>
                <c:pt idx="4">
                  <c:v>У закладах громадського харчування (кафе, ресторани, клуби)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13.5</c:v>
                </c:pt>
                <c:pt idx="1">
                  <c:v>50.3</c:v>
                </c:pt>
                <c:pt idx="2">
                  <c:v>87.5</c:v>
                </c:pt>
                <c:pt idx="3">
                  <c:v>64.599999999999994</c:v>
                </c:pt>
                <c:pt idx="4">
                  <c:v>60.5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694-BC49-A600-F40F719357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54413312"/>
        <c:axId val="154424448"/>
      </c:barChart>
      <c:catAx>
        <c:axId val="1544133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54424448"/>
        <c:crosses val="autoZero"/>
        <c:auto val="1"/>
        <c:lblAlgn val="ctr"/>
        <c:lblOffset val="100"/>
        <c:noMultiLvlLbl val="0"/>
      </c:catAx>
      <c:valAx>
        <c:axId val="15442444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544133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8364885795215229"/>
          <c:y val="3.6680944315070671E-2"/>
          <c:w val="0.50129765931392245"/>
          <c:h val="0.926638111369858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5"/>
                <c:pt idx="0">
                  <c:v>Вдома</c:v>
                </c:pt>
                <c:pt idx="1">
                  <c:v>На роботі</c:v>
                </c:pt>
                <c:pt idx="2">
                  <c:v>За місцем навчання (школа, університет, заклади позашкільної освіти тощо)</c:v>
                </c:pt>
                <c:pt idx="3">
                  <c:v>У громадських місцях (бібліотеки, музеї, виставкові комплекси, кінотеатри, торгові центри тощо)</c:v>
                </c:pt>
                <c:pt idx="4">
                  <c:v>У закладах громадського харчування (кафе, ресторани, клуби)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5"/>
                <c:pt idx="0" formatCode="0.0">
                  <c:v>97</c:v>
                </c:pt>
                <c:pt idx="1">
                  <c:v>47.1</c:v>
                </c:pt>
                <c:pt idx="2">
                  <c:v>9.1999999999999993</c:v>
                </c:pt>
                <c:pt idx="3">
                  <c:v>30.2</c:v>
                </c:pt>
                <c:pt idx="4">
                  <c:v>41.6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94-BC49-A600-F40F719357F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5"/>
                <c:pt idx="0">
                  <c:v>Вдома</c:v>
                </c:pt>
                <c:pt idx="1">
                  <c:v>На роботі</c:v>
                </c:pt>
                <c:pt idx="2">
                  <c:v>За місцем навчання (школа, університет, заклади позашкільної освіти тощо)</c:v>
                </c:pt>
                <c:pt idx="3">
                  <c:v>У громадських місцях (бібліотеки, музеї, виставкові комплекси, кінотеатри, торгові центри тощо)</c:v>
                </c:pt>
                <c:pt idx="4">
                  <c:v>У закладах громадського харчування (кафе, ресторани, клуби)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5"/>
                <c:pt idx="0" formatCode="0.0">
                  <c:v>3</c:v>
                </c:pt>
                <c:pt idx="1">
                  <c:v>52.9</c:v>
                </c:pt>
                <c:pt idx="2">
                  <c:v>90.8</c:v>
                </c:pt>
                <c:pt idx="3">
                  <c:v>69.8</c:v>
                </c:pt>
                <c:pt idx="4">
                  <c:v>58.4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694-BC49-A600-F40F719357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52583168"/>
        <c:axId val="154244224"/>
      </c:barChart>
      <c:catAx>
        <c:axId val="1525831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54244224"/>
        <c:crosses val="autoZero"/>
        <c:auto val="1"/>
        <c:lblAlgn val="ctr"/>
        <c:lblOffset val="100"/>
        <c:noMultiLvlLbl val="0"/>
      </c:catAx>
      <c:valAx>
        <c:axId val="15424422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52583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8364885795215229"/>
          <c:y val="3.6680944315070671E-2"/>
          <c:w val="0.46450013446769101"/>
          <c:h val="0.926638111369858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Лист1!$A$2:$A$16</c:f>
              <c:strCache>
                <c:ptCount val="5"/>
                <c:pt idx="0">
                  <c:v>Вдома</c:v>
                </c:pt>
                <c:pt idx="1">
                  <c:v>На роботі</c:v>
                </c:pt>
                <c:pt idx="2">
                  <c:v>За місцем навчання (школа, університет, заклади позашкільної освіти тощо)</c:v>
                </c:pt>
                <c:pt idx="3">
                  <c:v>У громадських місцях (бібліотеки, музеї, виставкові комплекси, кінотеатри, торгові центри тощо)</c:v>
                </c:pt>
                <c:pt idx="4">
                  <c:v>У закладах громадського харчування (кафе, ресторани, клуби)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5"/>
                <c:pt idx="0">
                  <c:v>92.7</c:v>
                </c:pt>
                <c:pt idx="1">
                  <c:v>64.400000000000006</c:v>
                </c:pt>
                <c:pt idx="2">
                  <c:v>24.7</c:v>
                </c:pt>
                <c:pt idx="3">
                  <c:v>49.3</c:v>
                </c:pt>
                <c:pt idx="4">
                  <c:v>33.799999999999997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94-BC49-A600-F40F719357F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Лист1!$A$2:$A$16</c:f>
              <c:strCache>
                <c:ptCount val="5"/>
                <c:pt idx="0">
                  <c:v>Вдома</c:v>
                </c:pt>
                <c:pt idx="1">
                  <c:v>На роботі</c:v>
                </c:pt>
                <c:pt idx="2">
                  <c:v>За місцем навчання (школа, університет, заклади позашкільної освіти тощо)</c:v>
                </c:pt>
                <c:pt idx="3">
                  <c:v>У громадських місцях (бібліотеки, музеї, виставкові комплекси, кінотеатри, торгові центри тощо)</c:v>
                </c:pt>
                <c:pt idx="4">
                  <c:v>У закладах громадського харчування (кафе, ресторани, клуби)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5"/>
                <c:pt idx="0">
                  <c:v>7.3</c:v>
                </c:pt>
                <c:pt idx="1">
                  <c:v>35.6</c:v>
                </c:pt>
                <c:pt idx="2">
                  <c:v>75.3</c:v>
                </c:pt>
                <c:pt idx="3">
                  <c:v>50.7</c:v>
                </c:pt>
                <c:pt idx="4">
                  <c:v>66.2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694-BC49-A600-F40F719357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51145856"/>
        <c:axId val="151149952"/>
      </c:barChart>
      <c:catAx>
        <c:axId val="1511458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51149952"/>
        <c:crosses val="autoZero"/>
        <c:auto val="1"/>
        <c:lblAlgn val="ctr"/>
        <c:lblOffset val="100"/>
        <c:noMultiLvlLbl val="0"/>
      </c:catAx>
      <c:valAx>
        <c:axId val="151149952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51145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8364885795215229"/>
          <c:y val="3.6680944315070671E-2"/>
          <c:w val="0.50129765931392245"/>
          <c:h val="0.926638111369858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Лист1!$A$2:$A$20</c:f>
              <c:strCache>
                <c:ptCount val="4"/>
                <c:pt idx="0">
                  <c:v>Вдома</c:v>
                </c:pt>
                <c:pt idx="1">
                  <c:v>За місцем навчання (школа, університет, заклади позашкільної освіти тощо)</c:v>
                </c:pt>
                <c:pt idx="2">
                  <c:v>У громадських місцях (бібліотеки, музеї, виставкові комплекси, кінотеатри, торгові центри тощо)</c:v>
                </c:pt>
                <c:pt idx="3">
                  <c:v>У закладах громадського харчування (кафе, ресторани, клуби)</c:v>
                </c:pt>
              </c:strCache>
            </c:strRef>
          </c:cat>
          <c:val>
            <c:numRef>
              <c:f>Лист1!$B$2:$B$20</c:f>
              <c:numCache>
                <c:formatCode>0.0</c:formatCode>
                <c:ptCount val="4"/>
                <c:pt idx="0" formatCode="General">
                  <c:v>95.6</c:v>
                </c:pt>
                <c:pt idx="1">
                  <c:v>75</c:v>
                </c:pt>
                <c:pt idx="2" formatCode="General">
                  <c:v>44.5</c:v>
                </c:pt>
                <c:pt idx="3" formatCode="General">
                  <c:v>70.5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94-BC49-A600-F40F719357F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Лист1!$A$2:$A$20</c:f>
              <c:strCache>
                <c:ptCount val="4"/>
                <c:pt idx="0">
                  <c:v>Вдома</c:v>
                </c:pt>
                <c:pt idx="1">
                  <c:v>За місцем навчання (школа, університет, заклади позашкільної освіти тощо)</c:v>
                </c:pt>
                <c:pt idx="2">
                  <c:v>У громадських місцях (бібліотеки, музеї, виставкові комплекси, кінотеатри, торгові центри тощо)</c:v>
                </c:pt>
                <c:pt idx="3">
                  <c:v>У закладах громадського харчування (кафе, ресторани, клуби)</c:v>
                </c:pt>
              </c:strCache>
            </c:strRef>
          </c:cat>
          <c:val>
            <c:numRef>
              <c:f>Лист1!$C$2:$C$20</c:f>
              <c:numCache>
                <c:formatCode>0.0</c:formatCode>
                <c:ptCount val="4"/>
                <c:pt idx="0" formatCode="General">
                  <c:v>4.4000000000000004</c:v>
                </c:pt>
                <c:pt idx="1">
                  <c:v>25</c:v>
                </c:pt>
                <c:pt idx="2" formatCode="General">
                  <c:v>55.5</c:v>
                </c:pt>
                <c:pt idx="3" formatCode="General">
                  <c:v>29.5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694-BC49-A600-F40F719357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51052288"/>
        <c:axId val="151053824"/>
      </c:barChart>
      <c:catAx>
        <c:axId val="1510522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51053824"/>
        <c:crosses val="autoZero"/>
        <c:auto val="1"/>
        <c:lblAlgn val="ctr"/>
        <c:lblOffset val="100"/>
        <c:noMultiLvlLbl val="0"/>
      </c:catAx>
      <c:valAx>
        <c:axId val="15105382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510522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272298113692125"/>
          <c:y val="3.1496987325562699E-2"/>
          <c:w val="0.66816558500561996"/>
          <c:h val="0.8630930950915539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Протягом останніх трьох місяців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Україна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Sheet1!$B$2:$E$2</c:f>
              <c:numCache>
                <c:formatCode>###0.0</c:formatCode>
                <c:ptCount val="4"/>
                <c:pt idx="0">
                  <c:v>85.514541387024607</c:v>
                </c:pt>
                <c:pt idx="1">
                  <c:v>98.254364089775564</c:v>
                </c:pt>
                <c:pt idx="2">
                  <c:v>84.018264840182653</c:v>
                </c:pt>
                <c:pt idx="3">
                  <c:v>95.847750865051907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95-4FFF-902B-E79AE4E8653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Від 3х місяців до року назад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1"/>
              <c:layout>
                <c:manualLayout>
                  <c:x val="-2.903123234838210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0,5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E3-254F-AE5C-96C08F0A0AB3}"/>
                </c:ext>
              </c:extLst>
            </c:dLbl>
            <c:dLbl>
              <c:idx val="3"/>
              <c:layout>
                <c:manualLayout>
                  <c:x val="-1.3064054556771841E-2"/>
                  <c:y val="9.0684889926176174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E3-254F-AE5C-96C08F0A0A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Україна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Sheet1!$B$3:$E$3</c:f>
              <c:numCache>
                <c:formatCode>####.0</c:formatCode>
                <c:ptCount val="4"/>
                <c:pt idx="0" formatCode="###0.0">
                  <c:v>2.1252796420581657</c:v>
                </c:pt>
                <c:pt idx="1">
                  <c:v>0.49875311720698257</c:v>
                </c:pt>
                <c:pt idx="2" formatCode="###0.0">
                  <c:v>1.8264840182648401</c:v>
                </c:pt>
                <c:pt idx="3" formatCode="###0.0">
                  <c:v>1.0380622837370241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FE3-254F-AE5C-96C08F0A0AB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Більше року назад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8.7093697045146305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E3-254F-AE5C-96C08F0A0AB3}"/>
                </c:ext>
              </c:extLst>
            </c:dLbl>
            <c:dLbl>
              <c:idx val="1"/>
              <c:layout>
                <c:manualLayout>
                  <c:x val="0"/>
                  <c:y val="4.4518745893329187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0,2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FE3-254F-AE5C-96C08F0A0A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Україна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Sheet1!$B$4:$E$4</c:f>
              <c:numCache>
                <c:formatCode>####.0</c:formatCode>
                <c:ptCount val="4"/>
                <c:pt idx="0" formatCode="###0.0">
                  <c:v>1.8456375838926173</c:v>
                </c:pt>
                <c:pt idx="1">
                  <c:v>0.24937655860349128</c:v>
                </c:pt>
                <c:pt idx="2" formatCode="###0.0">
                  <c:v>10.045662100456621</c:v>
                </c:pt>
                <c:pt idx="3" formatCode="###0.0">
                  <c:v>1.9031141868512111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FE3-254F-AE5C-96C08F0A0AB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Ніколи не користувався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1.7298156928212162E-2"/>
                  <c:y val="1.9474431823714326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FE3-254F-AE5C-96C08F0A0AB3}"/>
                </c:ext>
              </c:extLst>
            </c:dLbl>
            <c:dLbl>
              <c:idx val="3"/>
              <c:layout>
                <c:manualLayout>
                  <c:x val="1.8725144864706455E-2"/>
                  <c:y val="1.9474431823714326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E3-254F-AE5C-96C08F0A0A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Україна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Sheet1!$B$5:$E$5</c:f>
              <c:numCache>
                <c:formatCode>####.0</c:formatCode>
                <c:ptCount val="4"/>
                <c:pt idx="0" formatCode="###0.0">
                  <c:v>10.514541387024609</c:v>
                </c:pt>
                <c:pt idx="1">
                  <c:v>0.99750623441396513</c:v>
                </c:pt>
                <c:pt idx="2" formatCode="###0.0">
                  <c:v>4.1095890410958908</c:v>
                </c:pt>
                <c:pt idx="3" formatCode="###0.0">
                  <c:v>1.2110726643598615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FE3-254F-AE5C-96C08F0A0AB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02595456"/>
        <c:axId val="302621824"/>
      </c:barChart>
      <c:catAx>
        <c:axId val="30259545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302621824"/>
        <c:crossesAt val="0"/>
        <c:auto val="1"/>
        <c:lblAlgn val="ctr"/>
        <c:lblOffset val="100"/>
        <c:noMultiLvlLbl val="0"/>
      </c:catAx>
      <c:valAx>
        <c:axId val="302621824"/>
        <c:scaling>
          <c:orientation val="minMax"/>
          <c:min val="0.5"/>
        </c:scaling>
        <c:delete val="1"/>
        <c:axPos val="t"/>
        <c:numFmt formatCode="0%" sourceLinked="1"/>
        <c:majorTickMark val="out"/>
        <c:minorTickMark val="none"/>
        <c:tickLblPos val="nextTo"/>
        <c:crossAx val="302595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745522316406313"/>
          <c:y val="0.92292437625387858"/>
          <c:w val="0.75652551142224589"/>
          <c:h val="7.7075766541834026E-2"/>
        </c:manualLayout>
      </c:layout>
      <c:overlay val="0"/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394007376664107E-2"/>
          <c:y val="6.591025116094093E-2"/>
          <c:w val="0.95533747598179752"/>
          <c:h val="0.6889839195922250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Лист1!$B$2:$B$6</c:f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Лист1!$C$2:$C$6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знаю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Лист1!$D$2:$D$6</c:f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протягом останніх 3-х місяців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Лист1!$E$2:$E$6</c:f>
              <c:numCache>
                <c:formatCode>###0.0</c:formatCode>
                <c:ptCount val="5"/>
                <c:pt idx="0">
                  <c:v>99.2</c:v>
                </c:pt>
                <c:pt idx="1">
                  <c:v>96.4</c:v>
                </c:pt>
                <c:pt idx="2">
                  <c:v>91.3</c:v>
                </c:pt>
                <c:pt idx="3">
                  <c:v>81.599999999999994</c:v>
                </c:pt>
                <c:pt idx="4">
                  <c:v>53.9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від 3 місяців до року назад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Лист1!$F$2:$F$6</c:f>
              <c:numCache>
                <c:formatCode>###0.0</c:formatCode>
                <c:ptCount val="5"/>
                <c:pt idx="1">
                  <c:v>1.9</c:v>
                </c:pt>
                <c:pt idx="2">
                  <c:v>1</c:v>
                </c:pt>
                <c:pt idx="3">
                  <c:v>2.9</c:v>
                </c:pt>
                <c:pt idx="4">
                  <c:v>4.4000000000000004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більше року назад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0"/>
                  <c:y val="1.15923375850407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1.873511863708643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9.052348254143154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Лист1!$G$2:$G$6</c:f>
              <c:numCache>
                <c:formatCode>###0.0</c:formatCode>
                <c:ptCount val="5"/>
                <c:pt idx="1">
                  <c:v>0.2</c:v>
                </c:pt>
                <c:pt idx="2">
                  <c:v>1</c:v>
                </c:pt>
                <c:pt idx="3">
                  <c:v>1.8</c:v>
                </c:pt>
                <c:pt idx="4">
                  <c:v>6.6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ніколи не користувався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9581522813399187E-3"/>
                  <c:y val="-3.566255371767413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3.782805919303235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3.661255725492135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Лист1!$H$2:$H$6</c:f>
              <c:numCache>
                <c:formatCode>###0.0</c:formatCode>
                <c:ptCount val="5"/>
                <c:pt idx="0">
                  <c:v>0.8</c:v>
                </c:pt>
                <c:pt idx="1">
                  <c:v>1.4</c:v>
                </c:pt>
                <c:pt idx="2">
                  <c:v>5.6</c:v>
                </c:pt>
                <c:pt idx="3">
                  <c:v>13.7</c:v>
                </c:pt>
                <c:pt idx="4">
                  <c:v>35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54280320"/>
        <c:axId val="154301952"/>
      </c:barChart>
      <c:catAx>
        <c:axId val="154280320"/>
        <c:scaling>
          <c:orientation val="minMax"/>
        </c:scaling>
        <c:delete val="0"/>
        <c:axPos val="b"/>
        <c:majorTickMark val="out"/>
        <c:minorTickMark val="none"/>
        <c:tickLblPos val="nextTo"/>
        <c:crossAx val="154301952"/>
        <c:crosses val="autoZero"/>
        <c:auto val="1"/>
        <c:lblAlgn val="ctr"/>
        <c:lblOffset val="100"/>
        <c:noMultiLvlLbl val="0"/>
      </c:catAx>
      <c:valAx>
        <c:axId val="15430195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5428032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Працююче населення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протягом останніх 3-х місяців</c:v>
                </c:pt>
                <c:pt idx="1">
                  <c:v>від 3 місяців до року назад</c:v>
                </c:pt>
                <c:pt idx="2">
                  <c:v>більше року назад</c:v>
                </c:pt>
                <c:pt idx="3">
                  <c:v>ніколи не користувався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 formatCode="General">
                  <c:v>93.7</c:v>
                </c:pt>
                <c:pt idx="1">
                  <c:v>2</c:v>
                </c:pt>
                <c:pt idx="2" formatCode="General">
                  <c:v>0.7</c:v>
                </c:pt>
                <c:pt idx="3" formatCode="General">
                  <c:v>3.6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працююче населення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протягом останніх 3-х місяців</c:v>
                </c:pt>
                <c:pt idx="1">
                  <c:v>від 3 місяців до року назад</c:v>
                </c:pt>
                <c:pt idx="2">
                  <c:v>більше року назад</c:v>
                </c:pt>
                <c:pt idx="3">
                  <c:v>ніколи не користувався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69.400000000000006</c:v>
                </c:pt>
                <c:pt idx="1">
                  <c:v>2.4</c:v>
                </c:pt>
                <c:pt idx="2">
                  <c:v>4.2</c:v>
                </c:pt>
                <c:pt idx="3">
                  <c:v>24.1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2299392"/>
        <c:axId val="152319872"/>
      </c:barChart>
      <c:catAx>
        <c:axId val="152299392"/>
        <c:scaling>
          <c:orientation val="minMax"/>
        </c:scaling>
        <c:delete val="0"/>
        <c:axPos val="b"/>
        <c:majorTickMark val="out"/>
        <c:minorTickMark val="none"/>
        <c:tickLblPos val="nextTo"/>
        <c:crossAx val="152319872"/>
        <c:crosses val="autoZero"/>
        <c:auto val="1"/>
        <c:lblAlgn val="ctr"/>
        <c:lblOffset val="100"/>
        <c:noMultiLvlLbl val="0"/>
      </c:catAx>
      <c:valAx>
        <c:axId val="1523198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229939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484316938008211E-2"/>
          <c:y val="5.0569093738131121E-2"/>
          <c:w val="0.91852012916832926"/>
          <c:h val="0.521479766236630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протягом останніх 3-х місяців</c:v>
                </c:pt>
              </c:strCache>
            </c:strRef>
          </c:tx>
          <c:invertIfNegative val="0"/>
          <c:dLbls>
            <c:txPr>
              <a:bodyPr rot="-5400000" vert="horz"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Нам не вистачає грошей навіть на їжу</c:v>
                </c:pt>
                <c:pt idx="1">
                  <c:v>Нам вистачає грошей на їжу, але купувати одяг вже важко</c:v>
                </c:pt>
                <c:pt idx="2">
                  <c:v>Нам вистачає грошей на їжу, одяг і ми можемо дещо відкладати</c:v>
                </c:pt>
                <c:pt idx="3">
                  <c:v>Ми можемо дозволити собі купувати деякі дорогі речі </c:v>
                </c:pt>
                <c:pt idx="4">
                  <c:v>Ми можемо дозволити собі придбати все, що захочемо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61.4</c:v>
                </c:pt>
                <c:pt idx="1">
                  <c:v>78.7</c:v>
                </c:pt>
                <c:pt idx="2">
                  <c:v>91.6</c:v>
                </c:pt>
                <c:pt idx="3">
                  <c:v>95.8</c:v>
                </c:pt>
                <c:pt idx="4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від 3 місяців до року назад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txPr>
              <a:bodyPr rot="-5400000" vert="horz"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Нам не вистачає грошей навіть на їжу</c:v>
                </c:pt>
                <c:pt idx="1">
                  <c:v>Нам вистачає грошей на їжу, але купувати одяг вже важко</c:v>
                </c:pt>
                <c:pt idx="2">
                  <c:v>Нам вистачає грошей на їжу, одяг і ми можемо дещо відкладати</c:v>
                </c:pt>
                <c:pt idx="3">
                  <c:v>Ми можемо дозволити собі купувати деякі дорогі речі </c:v>
                </c:pt>
                <c:pt idx="4">
                  <c:v>Ми можемо дозволити собі придбати все, що захочемо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1">
                  <c:v>3.7</c:v>
                </c:pt>
                <c:pt idx="2">
                  <c:v>1.3</c:v>
                </c:pt>
                <c:pt idx="3">
                  <c:v>1.9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більше року назад</c:v>
                </c:pt>
              </c:strCache>
            </c:strRef>
          </c:tx>
          <c:invertIfNegative val="0"/>
          <c:dLbls>
            <c:txPr>
              <a:bodyPr rot="-5400000" vert="horz"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Нам не вистачає грошей навіть на їжу</c:v>
                </c:pt>
                <c:pt idx="1">
                  <c:v>Нам вистачає грошей на їжу, але купувати одяг вже важко</c:v>
                </c:pt>
                <c:pt idx="2">
                  <c:v>Нам вистачає грошей на їжу, одяг і ми можемо дещо відкладати</c:v>
                </c:pt>
                <c:pt idx="3">
                  <c:v>Ми можемо дозволити собі купувати деякі дорогі речі </c:v>
                </c:pt>
                <c:pt idx="4">
                  <c:v>Ми можемо дозволити собі придбати все, що захочемо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7.9</c:v>
                </c:pt>
                <c:pt idx="1">
                  <c:v>2</c:v>
                </c:pt>
                <c:pt idx="2">
                  <c:v>1.1000000000000001</c:v>
                </c:pt>
                <c:pt idx="3">
                  <c:v>0.5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ніколи не користувався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txPr>
              <a:bodyPr rot="-5400000" vert="horz"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Нам не вистачає грошей навіть на їжу</c:v>
                </c:pt>
                <c:pt idx="1">
                  <c:v>Нам вистачає грошей на їжу, але купувати одяг вже важко</c:v>
                </c:pt>
                <c:pt idx="2">
                  <c:v>Нам вистачає грошей на їжу, одяг і ми можемо дещо відкладати</c:v>
                </c:pt>
                <c:pt idx="3">
                  <c:v>Ми можемо дозволити собі купувати деякі дорогі речі </c:v>
                </c:pt>
                <c:pt idx="4">
                  <c:v>Ми можемо дозволити собі придбати все, що захочемо</c:v>
                </c:pt>
              </c:strCache>
            </c:strRef>
          </c:cat>
          <c:val>
            <c:numRef>
              <c:f>Лист1!$E$2:$E$6</c:f>
              <c:numCache>
                <c:formatCode>0.0</c:formatCode>
                <c:ptCount val="5"/>
                <c:pt idx="0">
                  <c:v>30.7</c:v>
                </c:pt>
                <c:pt idx="1">
                  <c:v>15.6</c:v>
                </c:pt>
                <c:pt idx="2">
                  <c:v>6</c:v>
                </c:pt>
                <c:pt idx="3">
                  <c:v>1.9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1508864"/>
        <c:axId val="151533440"/>
      </c:barChart>
      <c:catAx>
        <c:axId val="151508864"/>
        <c:scaling>
          <c:orientation val="minMax"/>
        </c:scaling>
        <c:delete val="0"/>
        <c:axPos val="b"/>
        <c:majorTickMark val="out"/>
        <c:minorTickMark val="none"/>
        <c:tickLblPos val="nextTo"/>
        <c:crossAx val="151533440"/>
        <c:crosses val="autoZero"/>
        <c:auto val="1"/>
        <c:lblAlgn val="ctr"/>
        <c:lblOffset val="100"/>
        <c:noMultiLvlLbl val="0"/>
      </c:catAx>
      <c:valAx>
        <c:axId val="15153344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515088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9999937237347011E-2"/>
          <c:y val="0.81998995356587157"/>
          <c:w val="0.89999998605274378"/>
          <c:h val="0.1566704647088371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394007376664107E-2"/>
          <c:y val="6.591025116094093E-2"/>
          <c:w val="0.95533747598179752"/>
          <c:h val="0.6889839195922250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Лист1!$A$2:$B$8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Лист1!$C$2:$C$8</c:f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Не знаю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Лист1!$A$2:$B$8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Лист1!$D$2:$D$8</c:f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протягом останніх 3-х місяців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Лист1!$A$2:$B$8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Лист1!$E$2:$E$8</c:f>
              <c:numCache>
                <c:formatCode>###0.0</c:formatCode>
                <c:ptCount val="2"/>
                <c:pt idx="0">
                  <c:v>83.1</c:v>
                </c:pt>
                <c:pt idx="1">
                  <c:v>83.8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від 3 місяців до року назад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Лист1!$A$2:$B$8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Лист1!$F$2:$F$8</c:f>
              <c:numCache>
                <c:formatCode>###0.0</c:formatCode>
                <c:ptCount val="2"/>
                <c:pt idx="0">
                  <c:v>1.2</c:v>
                </c:pt>
                <c:pt idx="1">
                  <c:v>2.2999999999999998</c:v>
                </c:pt>
              </c:numCache>
            </c:numRef>
          </c:val>
        </c:ser>
        <c:ser>
          <c:idx val="4"/>
          <c:order val="4"/>
          <c:tx>
            <c:strRef>
              <c:f>Лист1!$G$1</c:f>
              <c:strCache>
                <c:ptCount val="1"/>
                <c:pt idx="0">
                  <c:v>більше року назад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Лист1!$A$2:$B$8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Лист1!$G$2:$G$8</c:f>
              <c:numCache>
                <c:formatCode>###0.0</c:formatCode>
                <c:ptCount val="2"/>
                <c:pt idx="0">
                  <c:v>10.8</c:v>
                </c:pt>
                <c:pt idx="1">
                  <c:v>10</c:v>
                </c:pt>
              </c:numCache>
            </c:numRef>
          </c:val>
        </c:ser>
        <c:ser>
          <c:idx val="5"/>
          <c:order val="5"/>
          <c:tx>
            <c:strRef>
              <c:f>Лист1!$H$1</c:f>
              <c:strCache>
                <c:ptCount val="1"/>
                <c:pt idx="0">
                  <c:v>ніколи не користувався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Лист1!$A$2:$B$8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Лист1!$H$2:$H$8</c:f>
              <c:numCache>
                <c:formatCode>###0.0</c:formatCode>
                <c:ptCount val="2"/>
                <c:pt idx="0">
                  <c:v>4.8</c:v>
                </c:pt>
                <c:pt idx="1">
                  <c:v>3.8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56628096"/>
        <c:axId val="156630016"/>
      </c:barChart>
      <c:catAx>
        <c:axId val="156628096"/>
        <c:scaling>
          <c:orientation val="minMax"/>
        </c:scaling>
        <c:delete val="0"/>
        <c:axPos val="b"/>
        <c:majorTickMark val="out"/>
        <c:minorTickMark val="none"/>
        <c:tickLblPos val="nextTo"/>
        <c:crossAx val="156630016"/>
        <c:crosses val="autoZero"/>
        <c:auto val="1"/>
        <c:lblAlgn val="ctr"/>
        <c:lblOffset val="100"/>
        <c:noMultiLvlLbl val="0"/>
      </c:catAx>
      <c:valAx>
        <c:axId val="15663001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566280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1219894950526584E-2"/>
          <c:y val="0.85615176456738096"/>
          <c:w val="0.96539281922430653"/>
          <c:h val="0.1230344719081113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5248814654896088"/>
          <c:y val="5.6410256410256411E-2"/>
          <c:w val="0.64751185345103912"/>
          <c:h val="0.7787386046511627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Програмного забезпечення</c:v>
                </c:pt>
              </c:strCache>
            </c:strRef>
          </c:cat>
          <c:val>
            <c:numRef>
              <c:f>Лист1!$B$2:$B$5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D68-AC4A-9938-BA04CBD7813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888930383835247E-2"/>
                  <c:y val="5.94005136102987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68-AC4A-9938-BA04CBD7813E}"/>
                </c:ext>
              </c:extLst>
            </c:dLbl>
            <c:dLbl>
              <c:idx val="1"/>
              <c:layout>
                <c:manualLayout>
                  <c:x val="6.7594335147221976E-2"/>
                  <c:y val="4.6768375411620162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68-AC4A-9938-BA04CBD7813E}"/>
                </c:ext>
              </c:extLst>
            </c:dLbl>
            <c:dLbl>
              <c:idx val="2"/>
              <c:layout>
                <c:manualLayout>
                  <c:x val="4.077694391585017E-2"/>
                  <c:y val="5.444555474866666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68-AC4A-9938-BA04CBD781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Програмного забезпечення</c:v>
                </c:pt>
              </c:strCache>
            </c:strRef>
          </c:cat>
          <c:val>
            <c:numRef>
              <c:f>Лист1!$C$2:$C$5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D68-AC4A-9938-BA04CBD7813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Програмного забезпечення</c:v>
                </c:pt>
              </c:strCache>
            </c:strRef>
          </c:cat>
          <c:val>
            <c:numRef>
              <c:f>Лист1!$D$2:$D$5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D68-AC4A-9938-BA04CBD7813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Програмного забезпечення</c:v>
                </c:pt>
              </c:strCache>
            </c:strRef>
          </c:cat>
          <c:val>
            <c:numRef>
              <c:f>Лист1!$E$2:$E$5</c:f>
              <c:numCache>
                <c:formatCode>0.0</c:formatCode>
                <c:ptCount val="4"/>
                <c:pt idx="0">
                  <c:v>4.7</c:v>
                </c:pt>
                <c:pt idx="1">
                  <c:v>6.4</c:v>
                </c:pt>
                <c:pt idx="2">
                  <c:v>5.4</c:v>
                </c:pt>
                <c:pt idx="3">
                  <c:v>32.799999999999997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Basic skills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5.4484891014896009E-2"/>
                  <c:y val="-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1890372395139057E-2"/>
                  <c:y val="-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350667577812574E-2"/>
                  <c:y val="5.444555474866666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Програмного забезпечення</c:v>
                </c:pt>
              </c:strCache>
            </c:strRef>
          </c:cat>
          <c:val>
            <c:numRef>
              <c:f>Лист1!$F$2:$F$5</c:f>
              <c:numCache>
                <c:formatCode>0.0</c:formatCode>
                <c:ptCount val="4"/>
                <c:pt idx="0">
                  <c:v>6.4</c:v>
                </c:pt>
                <c:pt idx="1">
                  <c:v>6</c:v>
                </c:pt>
                <c:pt idx="2">
                  <c:v>23.2</c:v>
                </c:pt>
                <c:pt idx="3">
                  <c:v>26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Above basic skills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Програмного забезпечення</c:v>
                </c:pt>
              </c:strCache>
            </c:strRef>
          </c:cat>
          <c:val>
            <c:numRef>
              <c:f>Лист1!$G$2:$G$5</c:f>
              <c:numCache>
                <c:formatCode>0.0</c:formatCode>
                <c:ptCount val="4"/>
                <c:pt idx="0">
                  <c:v>88.9</c:v>
                </c:pt>
                <c:pt idx="1">
                  <c:v>87.6</c:v>
                </c:pt>
                <c:pt idx="2">
                  <c:v>71.3</c:v>
                </c:pt>
                <c:pt idx="3">
                  <c:v>41.2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4547200"/>
        <c:axId val="204548736"/>
      </c:barChart>
      <c:catAx>
        <c:axId val="20454720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204548736"/>
        <c:crosses val="autoZero"/>
        <c:auto val="1"/>
        <c:lblAlgn val="ctr"/>
        <c:lblOffset val="100"/>
        <c:noMultiLvlLbl val="0"/>
      </c:catAx>
      <c:valAx>
        <c:axId val="20454873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454720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протягом останніх 3-х місяців</c:v>
                </c:pt>
                <c:pt idx="1">
                  <c:v>від 3 місяців до року назад</c:v>
                </c:pt>
                <c:pt idx="2">
                  <c:v>більше року назад</c:v>
                </c:pt>
                <c:pt idx="3">
                  <c:v>ніколи не користувався</c:v>
                </c:pt>
              </c:strCache>
            </c:strRef>
          </c:cat>
          <c:val>
            <c:numRef>
              <c:f>Лист1!$B$2:$B$5</c:f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протягом останніх 3-х місяців</c:v>
                </c:pt>
                <c:pt idx="1">
                  <c:v>від 3 місяців до року назад</c:v>
                </c:pt>
                <c:pt idx="2">
                  <c:v>більше року назад</c:v>
                </c:pt>
                <c:pt idx="3">
                  <c:v>ніколи не користувався</c:v>
                </c:pt>
              </c:strCache>
            </c:strRef>
          </c:cat>
          <c:val>
            <c:numRef>
              <c:f>Лист1!$C$2:$C$5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Працююче населення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протягом останніх 3-х місяців</c:v>
                </c:pt>
                <c:pt idx="1">
                  <c:v>від 3 місяців до року назад</c:v>
                </c:pt>
                <c:pt idx="2">
                  <c:v>більше року назад</c:v>
                </c:pt>
                <c:pt idx="3">
                  <c:v>ніколи не користувався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82.4</c:v>
                </c:pt>
                <c:pt idx="1">
                  <c:v>2.4</c:v>
                </c:pt>
                <c:pt idx="2">
                  <c:v>10.6</c:v>
                </c:pt>
                <c:pt idx="3">
                  <c:v>4.7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Не працююче населення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протягом останніх 3-х місяців</c:v>
                </c:pt>
                <c:pt idx="1">
                  <c:v>від 3 місяців до року назад</c:v>
                </c:pt>
                <c:pt idx="2">
                  <c:v>більше року назад</c:v>
                </c:pt>
                <c:pt idx="3">
                  <c:v>ніколи не користувався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89.4</c:v>
                </c:pt>
                <c:pt idx="1">
                  <c:v>0</c:v>
                </c:pt>
                <c:pt idx="2">
                  <c:v>8.5</c:v>
                </c:pt>
                <c:pt idx="3">
                  <c:v>2.1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42877952"/>
        <c:axId val="244547584"/>
      </c:barChart>
      <c:catAx>
        <c:axId val="242877952"/>
        <c:scaling>
          <c:orientation val="minMax"/>
        </c:scaling>
        <c:delete val="0"/>
        <c:axPos val="b"/>
        <c:majorTickMark val="out"/>
        <c:minorTickMark val="none"/>
        <c:tickLblPos val="nextTo"/>
        <c:crossAx val="244547584"/>
        <c:crosses val="autoZero"/>
        <c:auto val="1"/>
        <c:lblAlgn val="ctr"/>
        <c:lblOffset val="100"/>
        <c:noMultiLvlLbl val="0"/>
      </c:catAx>
      <c:valAx>
        <c:axId val="2445475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287795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484316938008211E-2"/>
          <c:y val="8.5578466326068039E-2"/>
          <c:w val="0.91852012916832926"/>
          <c:h val="0.486470393648693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протягом останніх 3-х місяців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txPr>
              <a:bodyPr rot="-5400000" vert="horz"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5"/>
                <c:pt idx="0">
                  <c:v>Нам не вистачає грошей навіть на їжу</c:v>
                </c:pt>
                <c:pt idx="1">
                  <c:v>Нам вистачає грошей на їжу, але купувати одяг вже важко</c:v>
                </c:pt>
                <c:pt idx="2">
                  <c:v>Нам вистачає грошей на їжу, одяг і ми можемо дещо відкладати</c:v>
                </c:pt>
                <c:pt idx="3">
                  <c:v>Ми можемо дозволити собі купувати деякі дорогі речі </c:v>
                </c:pt>
                <c:pt idx="4">
                  <c:v>Ми можемо дозволити собі придбати все, що захочемо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5"/>
                <c:pt idx="0">
                  <c:v>100</c:v>
                </c:pt>
                <c:pt idx="1">
                  <c:v>86.9</c:v>
                </c:pt>
                <c:pt idx="2">
                  <c:v>79.8</c:v>
                </c:pt>
                <c:pt idx="3">
                  <c:v>89.3</c:v>
                </c:pt>
                <c:pt idx="4">
                  <c:v>73.3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від 3 місяців до року назад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txPr>
              <a:bodyPr rot="-5400000" vert="horz"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5"/>
                <c:pt idx="0">
                  <c:v>Нам не вистачає грошей навіть на їжу</c:v>
                </c:pt>
                <c:pt idx="1">
                  <c:v>Нам вистачає грошей на їжу, але купувати одяг вже важко</c:v>
                </c:pt>
                <c:pt idx="2">
                  <c:v>Нам вистачає грошей на їжу, одяг і ми можемо дещо відкладати</c:v>
                </c:pt>
                <c:pt idx="3">
                  <c:v>Ми можемо дозволити собі купувати деякі дорогі речі </c:v>
                </c:pt>
                <c:pt idx="4">
                  <c:v>Ми можемо дозволити собі придбати все, що захочемо</c:v>
                </c:pt>
              </c:strCache>
            </c:strRef>
          </c:cat>
          <c:val>
            <c:numRef>
              <c:f>Лист1!$C$2:$C$11</c:f>
              <c:numCache>
                <c:formatCode>0.0</c:formatCode>
                <c:ptCount val="5"/>
                <c:pt idx="1">
                  <c:v>3.3</c:v>
                </c:pt>
                <c:pt idx="2">
                  <c:v>1</c:v>
                </c:pt>
                <c:pt idx="3">
                  <c:v>3.6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більше року назад</c:v>
                </c:pt>
              </c:strCache>
            </c:strRef>
          </c:tx>
          <c:invertIfNegative val="0"/>
          <c:dLbls>
            <c:txPr>
              <a:bodyPr rot="-5400000" vert="horz"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5"/>
                <c:pt idx="0">
                  <c:v>Нам не вистачає грошей навіть на їжу</c:v>
                </c:pt>
                <c:pt idx="1">
                  <c:v>Нам вистачає грошей на їжу, але купувати одяг вже важко</c:v>
                </c:pt>
                <c:pt idx="2">
                  <c:v>Нам вистачає грошей на їжу, одяг і ми можемо дещо відкладати</c:v>
                </c:pt>
                <c:pt idx="3">
                  <c:v>Ми можемо дозволити собі купувати деякі дорогі речі </c:v>
                </c:pt>
                <c:pt idx="4">
                  <c:v>Ми можемо дозволити собі придбати все, що захочемо</c:v>
                </c:pt>
              </c:strCache>
            </c:strRef>
          </c:cat>
          <c:val>
            <c:numRef>
              <c:f>Лист1!$D$2:$D$11</c:f>
              <c:numCache>
                <c:formatCode>0.0</c:formatCode>
                <c:ptCount val="5"/>
                <c:pt idx="1">
                  <c:v>6.6</c:v>
                </c:pt>
                <c:pt idx="2">
                  <c:v>14.1</c:v>
                </c:pt>
                <c:pt idx="3">
                  <c:v>7.1</c:v>
                </c:pt>
                <c:pt idx="4">
                  <c:v>13.3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ніколи не користувався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txPr>
              <a:bodyPr rot="-5400000" vert="horz"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5"/>
                <c:pt idx="0">
                  <c:v>Нам не вистачає грошей навіть на їжу</c:v>
                </c:pt>
                <c:pt idx="1">
                  <c:v>Нам вистачає грошей на їжу, але купувати одяг вже важко</c:v>
                </c:pt>
                <c:pt idx="2">
                  <c:v>Нам вистачає грошей на їжу, одяг і ми можемо дещо відкладати</c:v>
                </c:pt>
                <c:pt idx="3">
                  <c:v>Ми можемо дозволити собі купувати деякі дорогі речі </c:v>
                </c:pt>
                <c:pt idx="4">
                  <c:v>Ми можемо дозволити собі придбати все, що захочемо</c:v>
                </c:pt>
              </c:strCache>
            </c:strRef>
          </c:cat>
          <c:val>
            <c:numRef>
              <c:f>Лист1!$E$2:$E$11</c:f>
              <c:numCache>
                <c:formatCode>0.0</c:formatCode>
                <c:ptCount val="5"/>
                <c:pt idx="1">
                  <c:v>3.3</c:v>
                </c:pt>
                <c:pt idx="2">
                  <c:v>5.0999999999999996</c:v>
                </c:pt>
                <c:pt idx="4">
                  <c:v>13.3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56646528"/>
        <c:axId val="257958656"/>
      </c:barChart>
      <c:catAx>
        <c:axId val="256646528"/>
        <c:scaling>
          <c:orientation val="minMax"/>
        </c:scaling>
        <c:delete val="0"/>
        <c:axPos val="b"/>
        <c:majorTickMark val="out"/>
        <c:minorTickMark val="none"/>
        <c:tickLblPos val="nextTo"/>
        <c:crossAx val="257958656"/>
        <c:crosses val="autoZero"/>
        <c:auto val="1"/>
        <c:lblAlgn val="ctr"/>
        <c:lblOffset val="100"/>
        <c:noMultiLvlLbl val="0"/>
      </c:catAx>
      <c:valAx>
        <c:axId val="25795865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566465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9999937237347011E-2"/>
          <c:y val="0.81998995356587157"/>
          <c:w val="0.89999998605274378"/>
          <c:h val="0.1566704647088371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56087635281625"/>
          <c:y val="4.3054547008401854E-2"/>
          <c:w val="0.65071935843760853"/>
          <c:h val="0.6791758166355816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кожен чи практично кожен день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56A0-F54F-A948-6E66DD8199F9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6A0-F54F-A948-6E66DD8199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Лист1!$B$1:$E$1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Лист1!$B$2:$E$2</c:f>
              <c:numCache>
                <c:formatCode>###0.0</c:formatCode>
                <c:ptCount val="4"/>
                <c:pt idx="0">
                  <c:v>90.9</c:v>
                </c:pt>
                <c:pt idx="1">
                  <c:v>90.8</c:v>
                </c:pt>
                <c:pt idx="2">
                  <c:v>95.054945054945051</c:v>
                </c:pt>
                <c:pt idx="3">
                  <c:v>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6A0-F54F-A948-6E66DD8199F9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як мінімум раз на тиждень, проте не кожен день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Лист1!$B$1:$E$1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Лист1!$B$3:$E$3</c:f>
              <c:numCache>
                <c:formatCode>###0.0</c:formatCode>
                <c:ptCount val="4"/>
                <c:pt idx="0">
                  <c:v>7.6</c:v>
                </c:pt>
                <c:pt idx="1">
                  <c:v>7.7</c:v>
                </c:pt>
                <c:pt idx="2">
                  <c:v>3.8461538461538463</c:v>
                </c:pt>
                <c:pt idx="3">
                  <c:v>4.0999999999999996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6A0-F54F-A948-6E66DD8199F9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рідше, ніж раз на тиждень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36095455004900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6A0-F54F-A948-6E66DD8199F9}"/>
                </c:ext>
              </c:extLst>
            </c:dLbl>
            <c:dLbl>
              <c:idx val="1"/>
              <c:layout>
                <c:manualLayout>
                  <c:x val="2.18654003348758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6A0-F54F-A948-6E66DD8199F9}"/>
                </c:ext>
              </c:extLst>
            </c:dLbl>
            <c:dLbl>
              <c:idx val="2"/>
              <c:layout>
                <c:manualLayout>
                  <c:x val="2.034195133313117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6A0-F54F-A948-6E66DD8199F9}"/>
                </c:ext>
              </c:extLst>
            </c:dLbl>
            <c:dLbl>
              <c:idx val="3"/>
              <c:layout>
                <c:manualLayout>
                  <c:x val="2.133062070693087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6A0-F54F-A948-6E66DD8199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Лист1!$B$1:$E$1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Лист1!$B$4:$E$4</c:f>
              <c:numCache>
                <c:formatCode>###0.0</c:formatCode>
                <c:ptCount val="4"/>
                <c:pt idx="0">
                  <c:v>1.5</c:v>
                </c:pt>
                <c:pt idx="1">
                  <c:v>1.5</c:v>
                </c:pt>
                <c:pt idx="2">
                  <c:v>1.098901098901099</c:v>
                </c:pt>
                <c:pt idx="3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6A0-F54F-A948-6E66DD8199F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06748800"/>
        <c:axId val="306747264"/>
      </c:barChart>
      <c:valAx>
        <c:axId val="306747264"/>
        <c:scaling>
          <c:orientation val="minMax"/>
          <c:max val="1"/>
          <c:min val="0.2"/>
        </c:scaling>
        <c:delete val="1"/>
        <c:axPos val="t"/>
        <c:numFmt formatCode="0%" sourceLinked="1"/>
        <c:majorTickMark val="out"/>
        <c:minorTickMark val="none"/>
        <c:tickLblPos val="nextTo"/>
        <c:crossAx val="306748800"/>
        <c:crosses val="autoZero"/>
        <c:crossBetween val="between"/>
      </c:valAx>
      <c:catAx>
        <c:axId val="30674880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306747264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.2735255937848341"/>
          <c:y val="0.76013746250418746"/>
          <c:w val="0.70868496866270869"/>
          <c:h val="0.2189900625653805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54705844771747E-2"/>
          <c:y val="3.2756718175453142E-2"/>
          <c:w val="0.97854529415522828"/>
          <c:h val="0.748247152135142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кожен чи практично кожен день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3"/>
                <c:pt idx="0">
                  <c:v>98.7</c:v>
                </c:pt>
                <c:pt idx="1">
                  <c:v>97.1</c:v>
                </c:pt>
                <c:pt idx="2">
                  <c:v>78.400000000000006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як мінімум раз на тиждень, проте не кожен день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Лист1!$A$2:$A$9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Лист1!$C$2:$C$9</c:f>
              <c:numCache>
                <c:formatCode>0.0</c:formatCode>
                <c:ptCount val="3"/>
                <c:pt idx="0">
                  <c:v>1.3</c:v>
                </c:pt>
                <c:pt idx="1">
                  <c:v>2.9</c:v>
                </c:pt>
                <c:pt idx="2">
                  <c:v>17.3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рідше, ніж раз на тиждень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cat>
            <c:strRef>
              <c:f>Лист1!$A$2:$A$9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Лист1!$D$2:$D$9</c:f>
              <c:numCache>
                <c:formatCode>0.0</c:formatCode>
                <c:ptCount val="3"/>
                <c:pt idx="2">
                  <c:v>4.3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0977152"/>
        <c:axId val="151126400"/>
      </c:barChart>
      <c:catAx>
        <c:axId val="150977152"/>
        <c:scaling>
          <c:orientation val="minMax"/>
        </c:scaling>
        <c:delete val="0"/>
        <c:axPos val="b"/>
        <c:majorTickMark val="out"/>
        <c:minorTickMark val="none"/>
        <c:tickLblPos val="nextTo"/>
        <c:crossAx val="151126400"/>
        <c:crosses val="autoZero"/>
        <c:auto val="1"/>
        <c:lblAlgn val="ctr"/>
        <c:lblOffset val="100"/>
        <c:noMultiLvlLbl val="0"/>
      </c:catAx>
      <c:valAx>
        <c:axId val="15112640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509771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3.2756718175453142E-2"/>
          <c:w val="1"/>
          <c:h val="0.733357734782663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кожен чи практично кожен день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2"/>
                <c:pt idx="0">
                  <c:v>98.6</c:v>
                </c:pt>
                <c:pt idx="1">
                  <c:v>92.7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як мінімум раз на тиждень, проте не кожен день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Лист1!$A$2:$A$8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Лист1!$C$2:$C$8</c:f>
              <c:numCache>
                <c:formatCode>0.0</c:formatCode>
                <c:ptCount val="2"/>
                <c:pt idx="0">
                  <c:v>1.4</c:v>
                </c:pt>
                <c:pt idx="1">
                  <c:v>5.5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рідше, ніж раз на тиждень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cat>
            <c:strRef>
              <c:f>Лист1!$A$2:$A$8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Лист1!$D$2:$D$8</c:f>
              <c:numCache>
                <c:formatCode>0.0</c:formatCode>
                <c:ptCount val="2"/>
                <c:pt idx="1">
                  <c:v>1.8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4389888"/>
        <c:axId val="154424064"/>
      </c:barChart>
      <c:catAx>
        <c:axId val="154389888"/>
        <c:scaling>
          <c:orientation val="minMax"/>
        </c:scaling>
        <c:delete val="0"/>
        <c:axPos val="b"/>
        <c:majorTickMark val="out"/>
        <c:minorTickMark val="none"/>
        <c:tickLblPos val="nextTo"/>
        <c:crossAx val="154424064"/>
        <c:crosses val="autoZero"/>
        <c:auto val="1"/>
        <c:lblAlgn val="ctr"/>
        <c:lblOffset val="100"/>
        <c:noMultiLvlLbl val="0"/>
      </c:catAx>
      <c:valAx>
        <c:axId val="15442406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54389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3.2756718175453142E-2"/>
          <c:w val="0.97659486635115811"/>
          <c:h val="0.715490433959689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кожен чи практично кожен день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98</c:v>
                </c:pt>
                <c:pt idx="1">
                  <c:v>94</c:v>
                </c:pt>
                <c:pt idx="2">
                  <c:v>92.8</c:v>
                </c:pt>
                <c:pt idx="3">
                  <c:v>85.1</c:v>
                </c:pt>
                <c:pt idx="4">
                  <c:v>72.900000000000006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як мінімум раз на тиждень, проте не кожен день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2</c:v>
                </c:pt>
                <c:pt idx="1">
                  <c:v>4.5</c:v>
                </c:pt>
                <c:pt idx="2">
                  <c:v>5.9</c:v>
                </c:pt>
                <c:pt idx="3">
                  <c:v>12.3</c:v>
                </c:pt>
                <c:pt idx="4">
                  <c:v>21.2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рідше, ніж раз на тиждень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1">
                  <c:v>0.5</c:v>
                </c:pt>
                <c:pt idx="2">
                  <c:v>1.3</c:v>
                </c:pt>
                <c:pt idx="3">
                  <c:v>2.5</c:v>
                </c:pt>
                <c:pt idx="4">
                  <c:v>5.9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2525056"/>
        <c:axId val="152563072"/>
      </c:barChart>
      <c:catAx>
        <c:axId val="152525056"/>
        <c:scaling>
          <c:orientation val="minMax"/>
        </c:scaling>
        <c:delete val="0"/>
        <c:axPos val="b"/>
        <c:majorTickMark val="out"/>
        <c:minorTickMark val="none"/>
        <c:tickLblPos val="nextTo"/>
        <c:crossAx val="152563072"/>
        <c:crosses val="autoZero"/>
        <c:auto val="1"/>
        <c:lblAlgn val="ctr"/>
        <c:lblOffset val="100"/>
        <c:noMultiLvlLbl val="0"/>
      </c:catAx>
      <c:valAx>
        <c:axId val="15256307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525250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5993692285766239"/>
          <c:y val="0.80956177279264974"/>
          <c:w val="0.65867129486291098"/>
          <c:h val="0.1725709263843758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54705844771747E-2"/>
          <c:y val="3.2756718175453142E-2"/>
          <c:w val="0.97854529415522828"/>
          <c:h val="0.757180802546629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кожен чи практично кожен день</c:v>
                </c:pt>
              </c:strCache>
            </c:strRef>
          </c:tx>
          <c:invertIfNegative val="0"/>
          <c:cat>
            <c:strRef>
              <c:f>Лист1!$A$2:$A$12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Лист1!$B$2:$B$12</c:f>
              <c:numCache>
                <c:formatCode>0.0</c:formatCode>
                <c:ptCount val="3"/>
                <c:pt idx="0">
                  <c:v>91.4</c:v>
                </c:pt>
                <c:pt idx="1">
                  <c:v>95.6</c:v>
                </c:pt>
                <c:pt idx="2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як мінімум раз на тиждень, проте не кожен день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Лист1!$A$2:$A$12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Лист1!$C$2:$C$12</c:f>
              <c:numCache>
                <c:formatCode>0.0</c:formatCode>
                <c:ptCount val="3"/>
                <c:pt idx="0">
                  <c:v>7.2</c:v>
                </c:pt>
                <c:pt idx="1">
                  <c:v>3.4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рідше, ніж раз на тиждень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cat>
            <c:strRef>
              <c:f>Лист1!$A$2:$A$12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Лист1!$D$2:$D$12</c:f>
              <c:numCache>
                <c:formatCode>0.0</c:formatCode>
                <c:ptCount val="3"/>
                <c:pt idx="0">
                  <c:v>1.4</c:v>
                </c:pt>
                <c:pt idx="1">
                  <c:v>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2450560"/>
        <c:axId val="152571904"/>
      </c:barChart>
      <c:catAx>
        <c:axId val="152450560"/>
        <c:scaling>
          <c:orientation val="minMax"/>
        </c:scaling>
        <c:delete val="0"/>
        <c:axPos val="b"/>
        <c:majorTickMark val="out"/>
        <c:minorTickMark val="none"/>
        <c:tickLblPos val="nextTo"/>
        <c:crossAx val="152571904"/>
        <c:crosses val="autoZero"/>
        <c:auto val="1"/>
        <c:lblAlgn val="ctr"/>
        <c:lblOffset val="100"/>
        <c:noMultiLvlLbl val="0"/>
      </c:catAx>
      <c:valAx>
        <c:axId val="15257190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52450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051308889750458"/>
          <c:y val="3.7791269378169956E-2"/>
          <c:w val="0.54948691110249537"/>
          <c:h val="0.924417461243660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Інші пристрої (наприклад, медіа-плеєр або ігрова приставка, електронна книга)</c:v>
                </c:pt>
                <c:pt idx="1">
                  <c:v>Планшет</c:v>
                </c:pt>
                <c:pt idx="2">
                  <c:v>Ноутбук</c:v>
                </c:pt>
                <c:pt idx="3">
                  <c:v>Комп’ютер</c:v>
                </c:pt>
                <c:pt idx="4">
                  <c:v>Мобільний телефон/смартфон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4.8</c:v>
                </c:pt>
                <c:pt idx="1">
                  <c:v>22.6</c:v>
                </c:pt>
                <c:pt idx="2">
                  <c:v>45.4</c:v>
                </c:pt>
                <c:pt idx="3">
                  <c:v>47.8</c:v>
                </c:pt>
                <c:pt idx="4">
                  <c:v>84.7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1948288"/>
        <c:axId val="154502272"/>
      </c:barChart>
      <c:catAx>
        <c:axId val="151948288"/>
        <c:scaling>
          <c:orientation val="minMax"/>
        </c:scaling>
        <c:delete val="0"/>
        <c:axPos val="l"/>
        <c:majorTickMark val="out"/>
        <c:minorTickMark val="none"/>
        <c:tickLblPos val="nextTo"/>
        <c:crossAx val="154502272"/>
        <c:crosses val="autoZero"/>
        <c:auto val="1"/>
        <c:lblAlgn val="ctr"/>
        <c:lblOffset val="100"/>
        <c:noMultiLvlLbl val="0"/>
      </c:catAx>
      <c:valAx>
        <c:axId val="154502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19482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051308889750458"/>
          <c:y val="3.7791269378169956E-2"/>
          <c:w val="0.54948691110249537"/>
          <c:h val="0.924417461243660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Лист1!$A$2:$A$13</c:f>
              <c:strCache>
                <c:ptCount val="7"/>
                <c:pt idx="0">
                  <c:v>Я не працюю</c:v>
                </c:pt>
                <c:pt idx="1">
                  <c:v>Інші пристрої (наприклад, медіа-плеєр або ігрова приставка, електронна книга)</c:v>
                </c:pt>
                <c:pt idx="2">
                  <c:v>Планшет</c:v>
                </c:pt>
                <c:pt idx="3">
                  <c:v>Я не маю доступу / не користуюсь Інтернет на роботі</c:v>
                </c:pt>
                <c:pt idx="4">
                  <c:v>Ноутбук</c:v>
                </c:pt>
                <c:pt idx="5">
                  <c:v>Комп’ютер</c:v>
                </c:pt>
                <c:pt idx="6">
                  <c:v>Мобільний телефон/смартфон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7"/>
                <c:pt idx="0">
                  <c:v>26.9</c:v>
                </c:pt>
                <c:pt idx="1">
                  <c:v>1.9</c:v>
                </c:pt>
                <c:pt idx="2">
                  <c:v>6.2</c:v>
                </c:pt>
                <c:pt idx="3">
                  <c:v>11.6</c:v>
                </c:pt>
                <c:pt idx="4">
                  <c:v>12.6</c:v>
                </c:pt>
                <c:pt idx="5">
                  <c:v>26.5</c:v>
                </c:pt>
                <c:pt idx="6">
                  <c:v>42.9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7433216"/>
        <c:axId val="47486848"/>
      </c:barChart>
      <c:catAx>
        <c:axId val="47433216"/>
        <c:scaling>
          <c:orientation val="minMax"/>
        </c:scaling>
        <c:delete val="0"/>
        <c:axPos val="l"/>
        <c:majorTickMark val="out"/>
        <c:minorTickMark val="none"/>
        <c:tickLblPos val="nextTo"/>
        <c:crossAx val="47486848"/>
        <c:crosses val="autoZero"/>
        <c:auto val="1"/>
        <c:lblAlgn val="ctr"/>
        <c:lblOffset val="100"/>
        <c:noMultiLvlLbl val="0"/>
      </c:catAx>
      <c:valAx>
        <c:axId val="47486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7433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051308889750458"/>
          <c:y val="3.7791269378169956E-2"/>
          <c:w val="0.54948691110249537"/>
          <c:h val="0.924417461243660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5"/>
                <c:pt idx="0">
                  <c:v>Інші пристрої (наприклад, медіа-плеєр або ігрова приставка, електронна книга)</c:v>
                </c:pt>
                <c:pt idx="1">
                  <c:v>Планшет</c:v>
                </c:pt>
                <c:pt idx="2">
                  <c:v>Комп’ютер</c:v>
                </c:pt>
                <c:pt idx="3">
                  <c:v>Ноутбук</c:v>
                </c:pt>
                <c:pt idx="4">
                  <c:v>Мобільний телефон/смартфон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5"/>
                <c:pt idx="0" formatCode="0.0">
                  <c:v>2</c:v>
                </c:pt>
                <c:pt idx="1">
                  <c:v>27.2</c:v>
                </c:pt>
                <c:pt idx="2">
                  <c:v>35.299999999999997</c:v>
                </c:pt>
                <c:pt idx="3">
                  <c:v>48.2</c:v>
                </c:pt>
                <c:pt idx="4">
                  <c:v>82.7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7376640"/>
        <c:axId val="47448448"/>
      </c:barChart>
      <c:catAx>
        <c:axId val="47376640"/>
        <c:scaling>
          <c:orientation val="minMax"/>
        </c:scaling>
        <c:delete val="0"/>
        <c:axPos val="l"/>
        <c:majorTickMark val="out"/>
        <c:minorTickMark val="none"/>
        <c:tickLblPos val="nextTo"/>
        <c:crossAx val="47448448"/>
        <c:crosses val="autoZero"/>
        <c:auto val="1"/>
        <c:lblAlgn val="ctr"/>
        <c:lblOffset val="100"/>
        <c:noMultiLvlLbl val="0"/>
      </c:catAx>
      <c:valAx>
        <c:axId val="474484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47376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1"/>
                <c:pt idx="0">
                  <c:v>Ряд 2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1"/>
                <c:pt idx="0">
                  <c:v>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F0-714C-8E2E-3FA6A80DB13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Low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1"/>
                <c:pt idx="0">
                  <c:v>Ряд 2</c:v>
                </c:pt>
              </c:strCache>
            </c:strRef>
          </c:cat>
          <c:val>
            <c:numRef>
              <c:f>Лист1!$B$3:$C$3</c:f>
              <c:numCache>
                <c:formatCode>General</c:formatCode>
                <c:ptCount val="1"/>
                <c:pt idx="0">
                  <c:v>30.3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8F0-714C-8E2E-3FA6A80DB13E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Basic skills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Лист1!$B$1:$C$1</c:f>
              <c:strCache>
                <c:ptCount val="1"/>
                <c:pt idx="0">
                  <c:v>Ряд 2</c:v>
                </c:pt>
              </c:strCache>
            </c:strRef>
          </c:cat>
          <c:val>
            <c:numRef>
              <c:f>Лист1!$B$4:$C$4</c:f>
              <c:numCache>
                <c:formatCode>General</c:formatCode>
                <c:ptCount val="1"/>
                <c:pt idx="0">
                  <c:v>30.4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Above basic skills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Лист1!$B$1:$C$1</c:f>
              <c:strCache>
                <c:ptCount val="1"/>
                <c:pt idx="0">
                  <c:v>Ряд 2</c:v>
                </c:pt>
              </c:strCache>
            </c:strRef>
          </c:cat>
          <c:val>
            <c:numRef>
              <c:f>Лист1!$B$5:$C$5</c:f>
              <c:numCache>
                <c:formatCode>General</c:formatCode>
                <c:ptCount val="1"/>
                <c:pt idx="0">
                  <c:v>35.799999999999997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36612608"/>
        <c:axId val="236935808"/>
      </c:barChart>
      <c:catAx>
        <c:axId val="23661260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236935808"/>
        <c:crosses val="autoZero"/>
        <c:auto val="1"/>
        <c:lblAlgn val="ctr"/>
        <c:lblOffset val="100"/>
        <c:noMultiLvlLbl val="0"/>
      </c:catAx>
      <c:valAx>
        <c:axId val="23693580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23661260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051308889750458"/>
          <c:y val="3.7791269378169956E-2"/>
          <c:w val="0.54948691110249537"/>
          <c:h val="0.924417461243660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Лист1!$A$2:$A$13</c:f>
              <c:strCache>
                <c:ptCount val="7"/>
                <c:pt idx="0">
                  <c:v>Я не працюю</c:v>
                </c:pt>
                <c:pt idx="1">
                  <c:v>Інші пристрої (наприклад, медіа-плеєр або ігрова приставка, електронна книга)</c:v>
                </c:pt>
                <c:pt idx="2">
                  <c:v>Планшет</c:v>
                </c:pt>
                <c:pt idx="3">
                  <c:v>Ноутбук</c:v>
                </c:pt>
                <c:pt idx="4">
                  <c:v>Комп’ютер</c:v>
                </c:pt>
                <c:pt idx="5">
                  <c:v>Я не маю доступу / не користуюсь Інтернет на роботі</c:v>
                </c:pt>
                <c:pt idx="6">
                  <c:v>Мобільний телефон/смартфон</c:v>
                </c:pt>
              </c:strCache>
            </c:strRef>
          </c:cat>
          <c:val>
            <c:numRef>
              <c:f>Лист1!$B$2:$B$13</c:f>
              <c:numCache>
                <c:formatCode>0.0</c:formatCode>
                <c:ptCount val="7"/>
                <c:pt idx="0" formatCode="General">
                  <c:v>28.2</c:v>
                </c:pt>
                <c:pt idx="1">
                  <c:v>1</c:v>
                </c:pt>
                <c:pt idx="2" formatCode="General">
                  <c:v>2.5</c:v>
                </c:pt>
                <c:pt idx="3" formatCode="General">
                  <c:v>5.6</c:v>
                </c:pt>
                <c:pt idx="4" formatCode="General">
                  <c:v>18</c:v>
                </c:pt>
                <c:pt idx="5" formatCode="General">
                  <c:v>18.3</c:v>
                </c:pt>
                <c:pt idx="6" formatCode="General">
                  <c:v>38.799999999999997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7407872"/>
        <c:axId val="152518656"/>
      </c:barChart>
      <c:catAx>
        <c:axId val="47407872"/>
        <c:scaling>
          <c:orientation val="minMax"/>
        </c:scaling>
        <c:delete val="0"/>
        <c:axPos val="l"/>
        <c:majorTickMark val="out"/>
        <c:minorTickMark val="none"/>
        <c:tickLblPos val="nextTo"/>
        <c:crossAx val="152518656"/>
        <c:crosses val="autoZero"/>
        <c:auto val="1"/>
        <c:lblAlgn val="ctr"/>
        <c:lblOffset val="100"/>
        <c:noMultiLvlLbl val="0"/>
      </c:catAx>
      <c:valAx>
        <c:axId val="152518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7407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051308889750458"/>
          <c:y val="3.7791269378169956E-2"/>
          <c:w val="0.52025998561802422"/>
          <c:h val="0.924417461243660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5"/>
                <c:pt idx="0">
                  <c:v>Інші пристрої (наприклад, медіа-плеєр або ігрова приставка, електронна книга)</c:v>
                </c:pt>
                <c:pt idx="1">
                  <c:v>Планшет</c:v>
                </c:pt>
                <c:pt idx="2">
                  <c:v>Комп’ютер</c:v>
                </c:pt>
                <c:pt idx="3">
                  <c:v>Ноутбук</c:v>
                </c:pt>
                <c:pt idx="4">
                  <c:v>Мобільний телефон/смартфон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5"/>
                <c:pt idx="0">
                  <c:v>9.1999999999999993</c:v>
                </c:pt>
                <c:pt idx="1">
                  <c:v>26.6</c:v>
                </c:pt>
                <c:pt idx="2">
                  <c:v>39.1</c:v>
                </c:pt>
                <c:pt idx="3">
                  <c:v>47.8</c:v>
                </c:pt>
                <c:pt idx="4">
                  <c:v>90.8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6182400"/>
        <c:axId val="156374144"/>
      </c:barChart>
      <c:catAx>
        <c:axId val="156182400"/>
        <c:scaling>
          <c:orientation val="minMax"/>
        </c:scaling>
        <c:delete val="0"/>
        <c:axPos val="l"/>
        <c:majorTickMark val="out"/>
        <c:minorTickMark val="none"/>
        <c:tickLblPos val="nextTo"/>
        <c:crossAx val="156374144"/>
        <c:crosses val="autoZero"/>
        <c:auto val="1"/>
        <c:lblAlgn val="ctr"/>
        <c:lblOffset val="100"/>
        <c:noMultiLvlLbl val="0"/>
      </c:catAx>
      <c:valAx>
        <c:axId val="156374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61824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051308889750458"/>
          <c:y val="3.7791269378169956E-2"/>
          <c:w val="0.54948691110249537"/>
          <c:h val="0.924417461243660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Лист1!$A$2:$A$20</c:f>
              <c:strCache>
                <c:ptCount val="7"/>
                <c:pt idx="0">
                  <c:v>Я не працюю</c:v>
                </c:pt>
                <c:pt idx="1">
                  <c:v>Інші пристрої (наприклад, медіа-плеєр або ігрова приставка, електронна книга)</c:v>
                </c:pt>
                <c:pt idx="2">
                  <c:v>Я не маю доступу / не користуюсь Інтернет на роботі</c:v>
                </c:pt>
                <c:pt idx="3">
                  <c:v>Планшет</c:v>
                </c:pt>
                <c:pt idx="4">
                  <c:v>Ноутбук</c:v>
                </c:pt>
                <c:pt idx="5">
                  <c:v>Комп’ютер</c:v>
                </c:pt>
                <c:pt idx="6">
                  <c:v>Мобільний телефон/смартфон</c:v>
                </c:pt>
              </c:strCache>
            </c:strRef>
          </c:cat>
          <c:val>
            <c:numRef>
              <c:f>Лист1!$B$2:$B$20</c:f>
              <c:numCache>
                <c:formatCode>General</c:formatCode>
                <c:ptCount val="7"/>
                <c:pt idx="0">
                  <c:v>23.5</c:v>
                </c:pt>
                <c:pt idx="1">
                  <c:v>3.9</c:v>
                </c:pt>
                <c:pt idx="2">
                  <c:v>10.1</c:v>
                </c:pt>
                <c:pt idx="3">
                  <c:v>11.7</c:v>
                </c:pt>
                <c:pt idx="4">
                  <c:v>14</c:v>
                </c:pt>
                <c:pt idx="5">
                  <c:v>21.8</c:v>
                </c:pt>
                <c:pt idx="6">
                  <c:v>58.1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38845952"/>
        <c:axId val="255240832"/>
      </c:barChart>
      <c:catAx>
        <c:axId val="238845952"/>
        <c:scaling>
          <c:orientation val="minMax"/>
        </c:scaling>
        <c:delete val="0"/>
        <c:axPos val="l"/>
        <c:majorTickMark val="out"/>
        <c:minorTickMark val="none"/>
        <c:tickLblPos val="nextTo"/>
        <c:crossAx val="255240832"/>
        <c:crosses val="autoZero"/>
        <c:auto val="1"/>
        <c:lblAlgn val="ctr"/>
        <c:lblOffset val="100"/>
        <c:noMultiLvlLbl val="0"/>
      </c:catAx>
      <c:valAx>
        <c:axId val="255240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8845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051308889750458"/>
          <c:y val="3.7791269378169956E-2"/>
          <c:w val="0.52025998561802422"/>
          <c:h val="0.924417461243660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Лист1!$A$2:$A$16</c:f>
              <c:strCache>
                <c:ptCount val="5"/>
                <c:pt idx="0">
                  <c:v>Інші пристрої (наприклад, медіа-плеєр або ігрова приставка, електронна книга)</c:v>
                </c:pt>
                <c:pt idx="1">
                  <c:v>Планшет</c:v>
                </c:pt>
                <c:pt idx="2">
                  <c:v>Ноутбук</c:v>
                </c:pt>
                <c:pt idx="3">
                  <c:v>Комп’ютер</c:v>
                </c:pt>
                <c:pt idx="4">
                  <c:v>Мобільний телефон/смартфон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5"/>
                <c:pt idx="0">
                  <c:v>28</c:v>
                </c:pt>
                <c:pt idx="1">
                  <c:v>47.5</c:v>
                </c:pt>
                <c:pt idx="2">
                  <c:v>54.6</c:v>
                </c:pt>
                <c:pt idx="3">
                  <c:v>59.9</c:v>
                </c:pt>
                <c:pt idx="4">
                  <c:v>90.4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98439424"/>
        <c:axId val="298513920"/>
      </c:barChart>
      <c:catAx>
        <c:axId val="298439424"/>
        <c:scaling>
          <c:orientation val="minMax"/>
        </c:scaling>
        <c:delete val="0"/>
        <c:axPos val="l"/>
        <c:majorTickMark val="out"/>
        <c:minorTickMark val="none"/>
        <c:tickLblPos val="nextTo"/>
        <c:crossAx val="298513920"/>
        <c:crosses val="autoZero"/>
        <c:auto val="1"/>
        <c:lblAlgn val="ctr"/>
        <c:lblOffset val="100"/>
        <c:noMultiLvlLbl val="0"/>
      </c:catAx>
      <c:valAx>
        <c:axId val="298513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8439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051308889750458"/>
          <c:y val="3.7791269378169956E-2"/>
          <c:w val="0.54948691110249537"/>
          <c:h val="0.924417461243660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Лист1!$A$2:$A$19</c:f>
              <c:strCache>
                <c:ptCount val="6"/>
                <c:pt idx="0">
                  <c:v>Я не маю доступу / не користуюсь Інтернетом вродовж навчання</c:v>
                </c:pt>
                <c:pt idx="1">
                  <c:v>Інші пристрої (наприклад, медіа-плеєр або ігрова приставка, електронна книга)</c:v>
                </c:pt>
                <c:pt idx="2">
                  <c:v>Планшет</c:v>
                </c:pt>
                <c:pt idx="3">
                  <c:v>Ноутбук</c:v>
                </c:pt>
                <c:pt idx="4">
                  <c:v>Комп’ютер</c:v>
                </c:pt>
                <c:pt idx="5">
                  <c:v>Мобільний телефон/смартфон</c:v>
                </c:pt>
              </c:strCache>
            </c:strRef>
          </c:cat>
          <c:val>
            <c:numRef>
              <c:f>Лист1!$B$2:$B$19</c:f>
              <c:numCache>
                <c:formatCode>General</c:formatCode>
                <c:ptCount val="6"/>
                <c:pt idx="0">
                  <c:v>4.0999999999999996</c:v>
                </c:pt>
                <c:pt idx="1">
                  <c:v>9.4</c:v>
                </c:pt>
                <c:pt idx="2">
                  <c:v>13.1</c:v>
                </c:pt>
                <c:pt idx="3">
                  <c:v>14.5</c:v>
                </c:pt>
                <c:pt idx="4">
                  <c:v>45.9</c:v>
                </c:pt>
                <c:pt idx="5">
                  <c:v>64.400000000000006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01141376"/>
        <c:axId val="305072768"/>
      </c:barChart>
      <c:catAx>
        <c:axId val="301141376"/>
        <c:scaling>
          <c:orientation val="minMax"/>
        </c:scaling>
        <c:delete val="0"/>
        <c:axPos val="l"/>
        <c:majorTickMark val="out"/>
        <c:minorTickMark val="none"/>
        <c:tickLblPos val="nextTo"/>
        <c:crossAx val="305072768"/>
        <c:crosses val="autoZero"/>
        <c:auto val="1"/>
        <c:lblAlgn val="ctr"/>
        <c:lblOffset val="100"/>
        <c:noMultiLvlLbl val="0"/>
      </c:catAx>
      <c:valAx>
        <c:axId val="305072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1141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Отримання шахрайських повідомлень ("фішинг")</c:v>
                </c:pt>
                <c:pt idx="1">
                  <c:v>Перенаправлення на підроблені веб-сайти із запитом особистої інформації ("фармінг")</c:v>
                </c:pt>
                <c:pt idx="2">
                  <c:v>Шахрайське використання кредитної чи дебетової картки</c:v>
                </c:pt>
                <c:pt idx="3">
                  <c:v>Ваша соціальна мережа чи електронна пошта були зламані</c:v>
                </c:pt>
                <c:pt idx="4">
                  <c:v>Втрата документів, малюнків чи інших даних через вірус</c:v>
                </c:pt>
                <c:pt idx="5">
                  <c:v>Доступ дітей до небажаних сайтів</c:v>
                </c:pt>
                <c:pt idx="6">
                  <c:v>Неправильне / неправомірне використання вашої особистої інформації, наявної в Інтернеті, призвело до,  дискримінації тощо</c:v>
                </c:pt>
                <c:pt idx="7">
                  <c:v>Інтернет-крадіжка особистих даних (хтось викрав ваші особисті дані та здійснював якісь дії у мережі від вашого імені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21.2</c:v>
                </c:pt>
                <c:pt idx="1">
                  <c:v>9.6999999999999993</c:v>
                </c:pt>
                <c:pt idx="2">
                  <c:v>9.6</c:v>
                </c:pt>
                <c:pt idx="3">
                  <c:v>8.6999999999999993</c:v>
                </c:pt>
                <c:pt idx="4">
                  <c:v>8.5</c:v>
                </c:pt>
                <c:pt idx="5">
                  <c:v>6.2</c:v>
                </c:pt>
                <c:pt idx="6">
                  <c:v>3.4</c:v>
                </c:pt>
                <c:pt idx="7">
                  <c:v>3.2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5571072"/>
        <c:axId val="45685760"/>
      </c:barChart>
      <c:catAx>
        <c:axId val="45571072"/>
        <c:scaling>
          <c:orientation val="maxMin"/>
        </c:scaling>
        <c:delete val="0"/>
        <c:axPos val="l"/>
        <c:majorTickMark val="out"/>
        <c:minorTickMark val="none"/>
        <c:tickLblPos val="nextTo"/>
        <c:crossAx val="45685760"/>
        <c:crosses val="autoZero"/>
        <c:auto val="1"/>
        <c:lblAlgn val="ctr"/>
        <c:lblOffset val="100"/>
        <c:noMultiLvlLbl val="0"/>
      </c:catAx>
      <c:valAx>
        <c:axId val="456857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45571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Лист1!$A$2:$A$17</c:f>
              <c:strCache>
                <c:ptCount val="8"/>
                <c:pt idx="0">
                  <c:v>Отримання шахрайських повідомлень ("фішинг")</c:v>
                </c:pt>
                <c:pt idx="1">
                  <c:v>Ваша соціальна мережа чи електронна пошта були зламані</c:v>
                </c:pt>
                <c:pt idx="2">
                  <c:v>Перенаправлення на підроблені веб-сайти із запитом особистої інформації ("фармінг")</c:v>
                </c:pt>
                <c:pt idx="3">
                  <c:v>Доступ дітей до небажаних сайтів</c:v>
                </c:pt>
                <c:pt idx="4">
                  <c:v>Втрата документів, малюнків чи інших даних через вірус</c:v>
                </c:pt>
                <c:pt idx="5">
                  <c:v>Неправильне / неправомірне використання вашої особистої інформації, наявної в Інтернеті, призвело до,  дискримінації тощо</c:v>
                </c:pt>
                <c:pt idx="6">
                  <c:v>Інтернет-крадіжка особистих даних (хтось викрав ваші особисті дані та здійснював якісь дії у мережі від вашого імені</c:v>
                </c:pt>
                <c:pt idx="7">
                  <c:v>Шахрайське використання кредитної чи дебетової картки</c:v>
                </c:pt>
              </c:strCache>
            </c:strRef>
          </c:cat>
          <c:val>
            <c:numRef>
              <c:f>Лист1!$B$2:$B$17</c:f>
              <c:numCache>
                <c:formatCode>General</c:formatCode>
                <c:ptCount val="8"/>
                <c:pt idx="0">
                  <c:v>29.5</c:v>
                </c:pt>
                <c:pt idx="1">
                  <c:v>15.7</c:v>
                </c:pt>
                <c:pt idx="2">
                  <c:v>12</c:v>
                </c:pt>
                <c:pt idx="3">
                  <c:v>6.2</c:v>
                </c:pt>
                <c:pt idx="4">
                  <c:v>3.2</c:v>
                </c:pt>
                <c:pt idx="5">
                  <c:v>2.7</c:v>
                </c:pt>
                <c:pt idx="6">
                  <c:v>2</c:v>
                </c:pt>
                <c:pt idx="7">
                  <c:v>1.7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5141248"/>
        <c:axId val="155163264"/>
      </c:barChart>
      <c:catAx>
        <c:axId val="155141248"/>
        <c:scaling>
          <c:orientation val="maxMin"/>
        </c:scaling>
        <c:delete val="0"/>
        <c:axPos val="l"/>
        <c:majorTickMark val="out"/>
        <c:minorTickMark val="none"/>
        <c:tickLblPos val="nextTo"/>
        <c:crossAx val="155163264"/>
        <c:crosses val="autoZero"/>
        <c:auto val="1"/>
        <c:lblAlgn val="ctr"/>
        <c:lblOffset val="100"/>
        <c:noMultiLvlLbl val="0"/>
      </c:catAx>
      <c:valAx>
        <c:axId val="155163264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51412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Лист1!$A$2:$A$17</c:f>
              <c:strCache>
                <c:ptCount val="8"/>
                <c:pt idx="0">
                  <c:v>Отримання шахрайських повідомлень ("фішинг")</c:v>
                </c:pt>
                <c:pt idx="1">
                  <c:v>Втрата документів, малюнків чи інших даних через вірус</c:v>
                </c:pt>
                <c:pt idx="2">
                  <c:v>Шахрайське використання кредитної чи дебетової картки</c:v>
                </c:pt>
                <c:pt idx="3">
                  <c:v>Ваша соціальна мережа чи електронна пошта були зламані</c:v>
                </c:pt>
                <c:pt idx="4">
                  <c:v>Доступ дітей до небажаних сайтів</c:v>
                </c:pt>
                <c:pt idx="5">
                  <c:v>Перенаправлення на підроблені веб-сайти із запитом особистої інформації ("фармінг")</c:v>
                </c:pt>
                <c:pt idx="6">
                  <c:v>Неправильне / неправомірне використання вашої особистої інформації, наявної в Інтернеті, призвело до, наприклад, дискримінації, домагання, знущання, погроз тощо</c:v>
                </c:pt>
                <c:pt idx="7">
                  <c:v>Інтернет-крадіжка особистих даних (хтось викрав ваші особисті дані та здійснював якісь дії у мережі від вашого імені </c:v>
                </c:pt>
              </c:strCache>
            </c:strRef>
          </c:cat>
          <c:val>
            <c:numRef>
              <c:f>Лист1!$B$2:$B$17</c:f>
              <c:numCache>
                <c:formatCode>General</c:formatCode>
                <c:ptCount val="8"/>
                <c:pt idx="0">
                  <c:v>21.7</c:v>
                </c:pt>
                <c:pt idx="1">
                  <c:v>13.8</c:v>
                </c:pt>
                <c:pt idx="2">
                  <c:v>12.4</c:v>
                </c:pt>
                <c:pt idx="3">
                  <c:v>12.4</c:v>
                </c:pt>
                <c:pt idx="4">
                  <c:v>12.4</c:v>
                </c:pt>
                <c:pt idx="5">
                  <c:v>8.8000000000000007</c:v>
                </c:pt>
                <c:pt idx="6">
                  <c:v>6.5</c:v>
                </c:pt>
                <c:pt idx="7">
                  <c:v>0.9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4597248"/>
        <c:axId val="154601728"/>
      </c:barChart>
      <c:catAx>
        <c:axId val="154597248"/>
        <c:scaling>
          <c:orientation val="maxMin"/>
        </c:scaling>
        <c:delete val="0"/>
        <c:axPos val="l"/>
        <c:majorTickMark val="out"/>
        <c:minorTickMark val="none"/>
        <c:tickLblPos val="nextTo"/>
        <c:crossAx val="154601728"/>
        <c:crosses val="autoZero"/>
        <c:auto val="1"/>
        <c:lblAlgn val="ctr"/>
        <c:lblOffset val="100"/>
        <c:noMultiLvlLbl val="0"/>
      </c:catAx>
      <c:valAx>
        <c:axId val="15460172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45972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881754551800218"/>
          <c:y val="1.9444442897920713E-2"/>
          <c:w val="0.44700811736488322"/>
          <c:h val="0.9611111142041586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Лист1!$A$2:$A$25</c:f>
              <c:strCache>
                <c:ptCount val="8"/>
                <c:pt idx="0">
                  <c:v>Отримання шахрайських повідомлень ("фішинг")</c:v>
                </c:pt>
                <c:pt idx="1">
                  <c:v>Ваша соціальна мережа чи електронна пошта були зламані</c:v>
                </c:pt>
                <c:pt idx="2">
                  <c:v>Втрата документів, малюнків чи інших даних через вірус</c:v>
                </c:pt>
                <c:pt idx="3">
                  <c:v>Перенаправлення на підроблені веб-сайти із запитом особистої інформації ("фармінг")</c:v>
                </c:pt>
                <c:pt idx="4">
                  <c:v>Шахрайське використання кредитної чи дебетової картки</c:v>
                </c:pt>
                <c:pt idx="5">
                  <c:v>Інтернет-крадіжка особистих даних (хтось викрав ваші особисті дані та здійснював якісь дії у мережі від вашого імені </c:v>
                </c:pt>
                <c:pt idx="6">
                  <c:v>Неправильне / неправомірне використання вашої особистої інформації, наявної в Інтернеті, призвело до, наприклад, дискримінації, домагання, знущання, погроз тощо</c:v>
                </c:pt>
                <c:pt idx="7">
                  <c:v>Доступ дітей до небажаних сайтів</c:v>
                </c:pt>
              </c:strCache>
            </c:strRef>
          </c:cat>
          <c:val>
            <c:numRef>
              <c:f>Лист1!$B$2:$B$25</c:f>
              <c:numCache>
                <c:formatCode>General</c:formatCode>
                <c:ptCount val="8"/>
                <c:pt idx="0">
                  <c:v>22.8</c:v>
                </c:pt>
                <c:pt idx="1">
                  <c:v>19.7</c:v>
                </c:pt>
                <c:pt idx="2">
                  <c:v>18.2</c:v>
                </c:pt>
                <c:pt idx="3">
                  <c:v>15.6</c:v>
                </c:pt>
                <c:pt idx="4">
                  <c:v>8.1</c:v>
                </c:pt>
                <c:pt idx="5">
                  <c:v>7.5</c:v>
                </c:pt>
                <c:pt idx="6">
                  <c:v>7.1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5271168"/>
        <c:axId val="155273472"/>
      </c:barChart>
      <c:catAx>
        <c:axId val="155271168"/>
        <c:scaling>
          <c:orientation val="maxMin"/>
        </c:scaling>
        <c:delete val="0"/>
        <c:axPos val="l"/>
        <c:majorTickMark val="out"/>
        <c:minorTickMark val="none"/>
        <c:tickLblPos val="nextTo"/>
        <c:crossAx val="155273472"/>
        <c:crosses val="autoZero"/>
        <c:auto val="1"/>
        <c:lblAlgn val="ctr"/>
        <c:lblOffset val="100"/>
        <c:noMultiLvlLbl val="0"/>
      </c:catAx>
      <c:valAx>
        <c:axId val="15527347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5271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1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Західний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Шахрайське використання кредитної чи дебетової картки</c:v>
                </c:pt>
                <c:pt idx="1">
                  <c:v>Втрата документів, малюнків чи інших даних через вірус</c:v>
                </c:pt>
                <c:pt idx="2">
                  <c:v>Неправильне / неправомірне використання вашої особистої інформації, наявної в Інтернеті, призвело до, наприклад, дискримінації, домагання, знущання, погроз тощо</c:v>
                </c:pt>
                <c:pt idx="3">
                  <c:v>Ваша соціальна мережа чи електронна пошта були зламані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7.2</c:v>
                </c:pt>
                <c:pt idx="1">
                  <c:v>10.4</c:v>
                </c:pt>
                <c:pt idx="2">
                  <c:v>3.4</c:v>
                </c:pt>
                <c:pt idx="3">
                  <c:v>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0D2-4740-8FD8-88CE02B369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Південний</c:v>
                </c:pt>
              </c:strCache>
            </c:strRef>
          </c:tx>
          <c:spPr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Шахрайське використання кредитної чи дебетової картки</c:v>
                </c:pt>
                <c:pt idx="1">
                  <c:v>Втрата документів, малюнків чи інших даних через вірус</c:v>
                </c:pt>
                <c:pt idx="2">
                  <c:v>Неправильне / неправомірне використання вашої особистої інформації, наявної в Інтернеті, призвело до, наприклад, дискримінації, домагання, знущання, погроз тощо</c:v>
                </c:pt>
                <c:pt idx="3">
                  <c:v>Ваша соціальна мережа чи електронна пошта були зламані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9.5</c:v>
                </c:pt>
                <c:pt idx="1">
                  <c:v>8.5</c:v>
                </c:pt>
                <c:pt idx="2">
                  <c:v>0.9</c:v>
                </c:pt>
                <c:pt idx="3">
                  <c:v>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0D2-4740-8FD8-88CE02B369B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Північний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Шахрайське використання кредитної чи дебетової картки</c:v>
                </c:pt>
                <c:pt idx="1">
                  <c:v>Втрата документів, малюнків чи інших даних через вірус</c:v>
                </c:pt>
                <c:pt idx="2">
                  <c:v>Неправильне / неправомірне використання вашої особистої інформації, наявної в Інтернеті, призвело до, наприклад, дискримінації, домагання, знущання, погроз тощо</c:v>
                </c:pt>
                <c:pt idx="3">
                  <c:v>Ваша соціальна мережа чи електронна пошта були зламані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8.3000000000000007</c:v>
                </c:pt>
                <c:pt idx="1">
                  <c:v>5.0999999999999996</c:v>
                </c:pt>
                <c:pt idx="2">
                  <c:v>2.7</c:v>
                </c:pt>
                <c:pt idx="3">
                  <c:v>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0D2-4740-8FD8-88CE02B369B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Східний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Шахрайське використання кредитної чи дебетової картки</c:v>
                </c:pt>
                <c:pt idx="1">
                  <c:v>Втрата документів, малюнків чи інших даних через вірус</c:v>
                </c:pt>
                <c:pt idx="2">
                  <c:v>Неправильне / неправомірне використання вашої особистої інформації, наявної в Інтернеті, призвело до, наприклад, дискримінації, домагання, знущання, погроз тощо</c:v>
                </c:pt>
                <c:pt idx="3">
                  <c:v>Ваша соціальна мережа чи електронна пошта були зламані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11.5</c:v>
                </c:pt>
                <c:pt idx="1">
                  <c:v>7.5</c:v>
                </c:pt>
                <c:pt idx="2">
                  <c:v>5.6</c:v>
                </c:pt>
                <c:pt idx="3">
                  <c:v>10.9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0D2-4740-8FD8-88CE02B369B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Центральний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Шахрайське використання кредитної чи дебетової картки</c:v>
                </c:pt>
                <c:pt idx="1">
                  <c:v>Втрата документів, малюнків чи інших даних через вірус</c:v>
                </c:pt>
                <c:pt idx="2">
                  <c:v>Неправильне / неправомірне використання вашої особистої інформації, наявної в Інтернеті, призвело до, наприклад, дискримінації, домагання, знущання, погроз тощо</c:v>
                </c:pt>
                <c:pt idx="3">
                  <c:v>Ваша соціальна мережа чи електронна пошта були зламані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12.5</c:v>
                </c:pt>
                <c:pt idx="1">
                  <c:v>12.1</c:v>
                </c:pt>
                <c:pt idx="2">
                  <c:v>2.2000000000000002</c:v>
                </c:pt>
                <c:pt idx="3">
                  <c:v>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0D2-4740-8FD8-88CE02B369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09217152"/>
        <c:axId val="309218688"/>
      </c:barChart>
      <c:catAx>
        <c:axId val="3092171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09218688"/>
        <c:crosses val="autoZero"/>
        <c:auto val="1"/>
        <c:lblAlgn val="ctr"/>
        <c:lblOffset val="100"/>
        <c:noMultiLvlLbl val="0"/>
      </c:catAx>
      <c:valAx>
        <c:axId val="309218688"/>
        <c:scaling>
          <c:orientation val="minMax"/>
          <c:max val="3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30921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587655318398949E-2"/>
          <c:y val="5.6410256410256411E-2"/>
          <c:w val="0.96082468936320209"/>
          <c:h val="0.5725314164904862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 навички</c:v>
                </c:pt>
                <c:pt idx="1">
                  <c:v>Комунікаційні навички</c:v>
                </c:pt>
                <c:pt idx="2">
                  <c:v>Навички 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22.1</c:v>
                </c:pt>
                <c:pt idx="1">
                  <c:v>23.8</c:v>
                </c:pt>
                <c:pt idx="2">
                  <c:v>25.2</c:v>
                </c:pt>
                <c:pt idx="3">
                  <c:v>58.4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DC-6C46-85BD-710EA0DC094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Basic skills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 навички</c:v>
                </c:pt>
                <c:pt idx="1">
                  <c:v>Комунікаційні навички</c:v>
                </c:pt>
                <c:pt idx="2">
                  <c:v>Навички 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5.8</c:v>
                </c:pt>
                <c:pt idx="1">
                  <c:v>6.3</c:v>
                </c:pt>
                <c:pt idx="2">
                  <c:v>23.2</c:v>
                </c:pt>
                <c:pt idx="3">
                  <c:v>19.2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4DC-6C46-85BD-710EA0DC094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Above basic skills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 навички</c:v>
                </c:pt>
                <c:pt idx="1">
                  <c:v>Комунікаційні навички</c:v>
                </c:pt>
                <c:pt idx="2">
                  <c:v>Навички 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72.099999999999994</c:v>
                </c:pt>
                <c:pt idx="1">
                  <c:v>69.900000000000006</c:v>
                </c:pt>
                <c:pt idx="2">
                  <c:v>51.5</c:v>
                </c:pt>
                <c:pt idx="3">
                  <c:v>22.3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DC-6C46-85BD-710EA0DC09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4843648"/>
        <c:axId val="204935552"/>
      </c:barChart>
      <c:catAx>
        <c:axId val="204843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4935552"/>
        <c:crosses val="autoZero"/>
        <c:auto val="1"/>
        <c:lblAlgn val="ctr"/>
        <c:lblOffset val="100"/>
        <c:noMultiLvlLbl val="0"/>
      </c:catAx>
      <c:valAx>
        <c:axId val="20493555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0484364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Західний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4"/>
                <c:pt idx="0">
                  <c:v>Інтернет-крадіжка особистих даних (хтось викрав ваші особисті дані та здійснював якісь дії у мережі від вашого імені </c:v>
                </c:pt>
                <c:pt idx="1">
                  <c:v>Отримання шахрайських повідомлень ("фішинг")</c:v>
                </c:pt>
                <c:pt idx="2">
                  <c:v>Перенаправлення на підроблені веб-сайти із запитом особистої інформації ("фармінг")</c:v>
                </c:pt>
                <c:pt idx="3">
                  <c:v>Доступ дітей до небажаних сайтів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4"/>
                <c:pt idx="0">
                  <c:v>2.5</c:v>
                </c:pt>
                <c:pt idx="1">
                  <c:v>15.6</c:v>
                </c:pt>
                <c:pt idx="2">
                  <c:v>6.3</c:v>
                </c:pt>
                <c:pt idx="3">
                  <c:v>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46-4072-959C-A5C0D2DF48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Південний</c:v>
                </c:pt>
              </c:strCache>
            </c:strRef>
          </c:tx>
          <c:spPr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4"/>
                <c:pt idx="0">
                  <c:v>Інтернет-крадіжка особистих даних (хтось викрав ваші особисті дані та здійснював якісь дії у мережі від вашого імені </c:v>
                </c:pt>
                <c:pt idx="1">
                  <c:v>Отримання шахрайських повідомлень ("фішинг")</c:v>
                </c:pt>
                <c:pt idx="2">
                  <c:v>Перенаправлення на підроблені веб-сайти із запитом особистої інформації ("фармінг")</c:v>
                </c:pt>
                <c:pt idx="3">
                  <c:v>Доступ дітей до небажаних сайтів</c:v>
                </c:pt>
              </c:strCache>
            </c:strRef>
          </c:cat>
          <c:val>
            <c:numRef>
              <c:f>Лист1!$C$2:$C$9</c:f>
              <c:numCache>
                <c:formatCode>0.0</c:formatCode>
                <c:ptCount val="4"/>
                <c:pt idx="0">
                  <c:v>3.8</c:v>
                </c:pt>
                <c:pt idx="1">
                  <c:v>13.7</c:v>
                </c:pt>
                <c:pt idx="2">
                  <c:v>4.7</c:v>
                </c:pt>
                <c:pt idx="3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046-4072-959C-A5C0D2DF48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Північний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4"/>
                <c:pt idx="0">
                  <c:v>Інтернет-крадіжка особистих даних (хтось викрав ваші особисті дані та здійснював якісь дії у мережі від вашого імені </c:v>
                </c:pt>
                <c:pt idx="1">
                  <c:v>Отримання шахрайських повідомлень ("фішинг")</c:v>
                </c:pt>
                <c:pt idx="2">
                  <c:v>Перенаправлення на підроблені веб-сайти із запитом особистої інформації ("фармінг")</c:v>
                </c:pt>
                <c:pt idx="3">
                  <c:v>Доступ дітей до небажаних сайтів</c:v>
                </c:pt>
              </c:strCache>
            </c:strRef>
          </c:cat>
          <c:val>
            <c:numRef>
              <c:f>Лист1!$D$2:$D$9</c:f>
              <c:numCache>
                <c:formatCode>0.0</c:formatCode>
                <c:ptCount val="4"/>
                <c:pt idx="0">
                  <c:v>2.9</c:v>
                </c:pt>
                <c:pt idx="1">
                  <c:v>31</c:v>
                </c:pt>
                <c:pt idx="2">
                  <c:v>9.4</c:v>
                </c:pt>
                <c:pt idx="3">
                  <c:v>5.0999999999999996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046-4072-959C-A5C0D2DF48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Східний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4"/>
                <c:pt idx="0">
                  <c:v>Інтернет-крадіжка особистих даних (хтось викрав ваші особисті дані та здійснював якісь дії у мережі від вашого імені </c:v>
                </c:pt>
                <c:pt idx="1">
                  <c:v>Отримання шахрайських повідомлень ("фішинг")</c:v>
                </c:pt>
                <c:pt idx="2">
                  <c:v>Перенаправлення на підроблені веб-сайти із запитом особистої інформації ("фармінг")</c:v>
                </c:pt>
                <c:pt idx="3">
                  <c:v>Доступ дітей до небажаних сайтів</c:v>
                </c:pt>
              </c:strCache>
            </c:strRef>
          </c:cat>
          <c:val>
            <c:numRef>
              <c:f>Лист1!$E$2:$E$9</c:f>
              <c:numCache>
                <c:formatCode>0.0</c:formatCode>
                <c:ptCount val="4"/>
                <c:pt idx="0">
                  <c:v>4.2</c:v>
                </c:pt>
                <c:pt idx="1">
                  <c:v>17.3</c:v>
                </c:pt>
                <c:pt idx="2">
                  <c:v>10.9</c:v>
                </c:pt>
                <c:pt idx="3">
                  <c:v>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046-4072-959C-A5C0D2DF48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Центральний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4"/>
                <c:pt idx="0">
                  <c:v>Інтернет-крадіжка особистих даних (хтось викрав ваші особисті дані та здійснював якісь дії у мережі від вашого імені </c:v>
                </c:pt>
                <c:pt idx="1">
                  <c:v>Отримання шахрайських повідомлень ("фішинг")</c:v>
                </c:pt>
                <c:pt idx="2">
                  <c:v>Перенаправлення на підроблені веб-сайти із запитом особистої інформації ("фармінг")</c:v>
                </c:pt>
                <c:pt idx="3">
                  <c:v>Доступ дітей до небажаних сайтів</c:v>
                </c:pt>
              </c:strCache>
            </c:strRef>
          </c:cat>
          <c:val>
            <c:numRef>
              <c:f>Лист1!$F$2:$F$9</c:f>
              <c:numCache>
                <c:formatCode>0.0</c:formatCode>
                <c:ptCount val="4"/>
                <c:pt idx="0">
                  <c:v>2.2000000000000002</c:v>
                </c:pt>
                <c:pt idx="1">
                  <c:v>31.5</c:v>
                </c:pt>
                <c:pt idx="2">
                  <c:v>19.399999999999999</c:v>
                </c:pt>
                <c:pt idx="3">
                  <c:v>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046-4072-959C-A5C0D2DF48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09377280"/>
        <c:axId val="309399552"/>
      </c:barChart>
      <c:catAx>
        <c:axId val="30937728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09399552"/>
        <c:crosses val="autoZero"/>
        <c:auto val="1"/>
        <c:lblAlgn val="ctr"/>
        <c:lblOffset val="100"/>
        <c:noMultiLvlLbl val="0"/>
      </c:catAx>
      <c:valAx>
        <c:axId val="309399552"/>
        <c:scaling>
          <c:orientation val="minMax"/>
          <c:max val="35"/>
          <c:min val="0"/>
        </c:scaling>
        <c:delete val="1"/>
        <c:axPos val="t"/>
        <c:numFmt formatCode="0.0" sourceLinked="1"/>
        <c:majorTickMark val="out"/>
        <c:minorTickMark val="none"/>
        <c:tickLblPos val="nextTo"/>
        <c:crossAx val="30937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18-29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Шахрайське використання кредитної чи дебетової картки</c:v>
                </c:pt>
                <c:pt idx="1">
                  <c:v>Втрата документів, малюнків чи інших даних через вірус</c:v>
                </c:pt>
                <c:pt idx="2">
                  <c:v>Неправильне / неправомірне використання вашої особистої інформації, наявної в Інтернеті, призвело до, наприклад, дискримінації, домагання, знущання, погроз тощо</c:v>
                </c:pt>
                <c:pt idx="3">
                  <c:v>Ваша соціальна мережа чи електронна пошта були зламані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11.8</c:v>
                </c:pt>
                <c:pt idx="1">
                  <c:v>12.1</c:v>
                </c:pt>
                <c:pt idx="2">
                  <c:v>4.8</c:v>
                </c:pt>
                <c:pt idx="3">
                  <c:v>13.5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D3-4738-BDA4-AD14C23B2AF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30-39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Шахрайське використання кредитної чи дебетової картки</c:v>
                </c:pt>
                <c:pt idx="1">
                  <c:v>Втрата документів, малюнків чи інших даних через вірус</c:v>
                </c:pt>
                <c:pt idx="2">
                  <c:v>Неправильне / неправомірне використання вашої особистої інформації, наявної в Інтернеті, призвело до, наприклад, дискримінації, домагання, знущання, погроз тощо</c:v>
                </c:pt>
                <c:pt idx="3">
                  <c:v>Ваша соціальна мережа чи електронна пошта були зламані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12.9</c:v>
                </c:pt>
                <c:pt idx="1">
                  <c:v>11.2</c:v>
                </c:pt>
                <c:pt idx="2">
                  <c:v>4.3</c:v>
                </c:pt>
                <c:pt idx="3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0D3-4738-BDA4-AD14C23B2AF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40-49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Шахрайське використання кредитної чи дебетової картки</c:v>
                </c:pt>
                <c:pt idx="1">
                  <c:v>Втрата документів, малюнків чи інших даних через вірус</c:v>
                </c:pt>
                <c:pt idx="2">
                  <c:v>Неправильне / неправомірне використання вашої особистої інформації, наявної в Інтернеті, призвело до, наприклад, дискримінації, домагання, знущання, погроз тощо</c:v>
                </c:pt>
                <c:pt idx="3">
                  <c:v>Ваша соціальна мережа чи електронна пошта були зламані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11.8</c:v>
                </c:pt>
                <c:pt idx="1">
                  <c:v>7</c:v>
                </c:pt>
                <c:pt idx="2">
                  <c:v>4.5</c:v>
                </c:pt>
                <c:pt idx="3">
                  <c:v>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0D3-4738-BDA4-AD14C23B2AF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50-59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Шахрайське використання кредитної чи дебетової картки</c:v>
                </c:pt>
                <c:pt idx="1">
                  <c:v>Втрата документів, малюнків чи інших даних через вірус</c:v>
                </c:pt>
                <c:pt idx="2">
                  <c:v>Неправильне / неправомірне використання вашої особистої інформації, наявної в Інтернеті, призвело до, наприклад, дискримінації, домагання, знущання, погроз тощо</c:v>
                </c:pt>
                <c:pt idx="3">
                  <c:v>Ваша соціальна мережа чи електронна пошта були зламані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6.8</c:v>
                </c:pt>
                <c:pt idx="1">
                  <c:v>8.1999999999999993</c:v>
                </c:pt>
                <c:pt idx="2">
                  <c:v>0.9</c:v>
                </c:pt>
                <c:pt idx="3">
                  <c:v>4.0999999999999996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0D3-4738-BDA4-AD14C23B2AF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60-70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Шахрайське використання кредитної чи дебетової картки</c:v>
                </c:pt>
                <c:pt idx="1">
                  <c:v>Втрата документів, малюнків чи інших даних через вірус</c:v>
                </c:pt>
                <c:pt idx="2">
                  <c:v>Неправильне / неправомірне використання вашої особистої інформації, наявної в Інтернеті, призвело до, наприклад, дискримінації, домагання, знущання, погроз тощо</c:v>
                </c:pt>
                <c:pt idx="3">
                  <c:v>Ваша соціальна мережа чи електронна пошта були зламані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5.8</c:v>
                </c:pt>
                <c:pt idx="1">
                  <c:v>2.5</c:v>
                </c:pt>
                <c:pt idx="2">
                  <c:v>2.2000000000000002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0D3-4738-BDA4-AD14C23B2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09584256"/>
        <c:axId val="309585792"/>
      </c:barChart>
      <c:catAx>
        <c:axId val="30958425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09585792"/>
        <c:crosses val="autoZero"/>
        <c:auto val="1"/>
        <c:lblAlgn val="ctr"/>
        <c:lblOffset val="100"/>
        <c:noMultiLvlLbl val="0"/>
      </c:catAx>
      <c:valAx>
        <c:axId val="309585792"/>
        <c:scaling>
          <c:orientation val="minMax"/>
          <c:max val="2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309584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18-29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4"/>
                <c:pt idx="0">
                  <c:v>Інтернет-крадіжка особистих даних (хтось викрав ваші особисті дані та здійснював якісь дії у мережі від вашого імені (наприклад, покупки від вашого імені)</c:v>
                </c:pt>
                <c:pt idx="1">
                  <c:v>Отримання шахрайських повідомлень ("фішинг")</c:v>
                </c:pt>
                <c:pt idx="2">
                  <c:v>Перенаправлення на підроблені веб-сайти із запитом особистої інформації ("фармінг")</c:v>
                </c:pt>
                <c:pt idx="3">
                  <c:v>Доступ дітей до небажаних сайтів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4"/>
                <c:pt idx="0">
                  <c:v>4.2</c:v>
                </c:pt>
                <c:pt idx="1">
                  <c:v>26.7</c:v>
                </c:pt>
                <c:pt idx="2">
                  <c:v>14.9</c:v>
                </c:pt>
                <c:pt idx="3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EF-496B-ACF2-7D9A71901E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30-39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4"/>
                <c:pt idx="0">
                  <c:v>Інтернет-крадіжка особистих даних (хтось викрав ваші особисті дані та здійснював якісь дії у мережі від вашого імені (наприклад, покупки від вашого імені)</c:v>
                </c:pt>
                <c:pt idx="1">
                  <c:v>Отримання шахрайських повідомлень ("фішинг")</c:v>
                </c:pt>
                <c:pt idx="2">
                  <c:v>Перенаправлення на підроблені веб-сайти із запитом особистої інформації ("фармінг")</c:v>
                </c:pt>
                <c:pt idx="3">
                  <c:v>Доступ дітей до небажаних сайтів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4"/>
                <c:pt idx="0">
                  <c:v>3.6</c:v>
                </c:pt>
                <c:pt idx="1">
                  <c:v>24.8</c:v>
                </c:pt>
                <c:pt idx="2">
                  <c:v>14.3</c:v>
                </c:pt>
                <c:pt idx="3">
                  <c:v>9.8000000000000007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EF-496B-ACF2-7D9A71901E4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40-49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4"/>
                <c:pt idx="0">
                  <c:v>Інтернет-крадіжка особистих даних (хтось викрав ваші особисті дані та здійснював якісь дії у мережі від вашого імені (наприклад, покупки від вашого імені)</c:v>
                </c:pt>
                <c:pt idx="1">
                  <c:v>Отримання шахрайських повідомлень ("фішинг")</c:v>
                </c:pt>
                <c:pt idx="2">
                  <c:v>Перенаправлення на підроблені веб-сайти із запитом особистої інформації ("фармінг")</c:v>
                </c:pt>
                <c:pt idx="3">
                  <c:v>Доступ дітей до небажаних сайтів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4"/>
                <c:pt idx="0">
                  <c:v>3.7</c:v>
                </c:pt>
                <c:pt idx="1">
                  <c:v>23.9</c:v>
                </c:pt>
                <c:pt idx="2">
                  <c:v>7.9</c:v>
                </c:pt>
                <c:pt idx="3">
                  <c:v>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CEF-496B-ACF2-7D9A71901E4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50-59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4"/>
                <c:pt idx="0">
                  <c:v>Інтернет-крадіжка особистих даних (хтось викрав ваші особисті дані та здійснював якісь дії у мережі від вашого імені (наприклад, покупки від вашого імені)</c:v>
                </c:pt>
                <c:pt idx="1">
                  <c:v>Отримання шахрайських повідомлень ("фішинг")</c:v>
                </c:pt>
                <c:pt idx="2">
                  <c:v>Перенаправлення на підроблені веб-сайти із запитом особистої інформації ("фармінг")</c:v>
                </c:pt>
                <c:pt idx="3">
                  <c:v>Доступ дітей до небажаних сайтів</c:v>
                </c:pt>
              </c:strCache>
            </c:strRef>
          </c:cat>
          <c:val>
            <c:numRef>
              <c:f>Лист1!$E$2:$E$9</c:f>
              <c:numCache>
                <c:formatCode>General</c:formatCode>
                <c:ptCount val="4"/>
                <c:pt idx="0">
                  <c:v>2.6</c:v>
                </c:pt>
                <c:pt idx="1">
                  <c:v>18.8</c:v>
                </c:pt>
                <c:pt idx="2">
                  <c:v>7.1</c:v>
                </c:pt>
                <c:pt idx="3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CEF-496B-ACF2-7D9A71901E4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60-70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4"/>
                <c:pt idx="0">
                  <c:v>Інтернет-крадіжка особистих даних (хтось викрав ваші особисті дані та здійснював якісь дії у мережі від вашого імені (наприклад, покупки від вашого імені)</c:v>
                </c:pt>
                <c:pt idx="1">
                  <c:v>Отримання шахрайських повідомлень ("фішинг")</c:v>
                </c:pt>
                <c:pt idx="2">
                  <c:v>Перенаправлення на підроблені веб-сайти із запитом особистої інформації ("фармінг")</c:v>
                </c:pt>
                <c:pt idx="3">
                  <c:v>Доступ дітей до небажаних сайтів</c:v>
                </c:pt>
              </c:strCache>
            </c:strRef>
          </c:cat>
          <c:val>
            <c:numRef>
              <c:f>Лист1!$F$2:$F$9</c:f>
              <c:numCache>
                <c:formatCode>General</c:formatCode>
                <c:ptCount val="4"/>
                <c:pt idx="0">
                  <c:v>1.6</c:v>
                </c:pt>
                <c:pt idx="1">
                  <c:v>9.6</c:v>
                </c:pt>
                <c:pt idx="2">
                  <c:v>2.9</c:v>
                </c:pt>
                <c:pt idx="3">
                  <c:v>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CEF-496B-ACF2-7D9A71901E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09768960"/>
        <c:axId val="309770496"/>
      </c:barChart>
      <c:catAx>
        <c:axId val="30976896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09770496"/>
        <c:crosses val="autoZero"/>
        <c:auto val="1"/>
        <c:lblAlgn val="ctr"/>
        <c:lblOffset val="100"/>
        <c:noMultiLvlLbl val="0"/>
      </c:catAx>
      <c:valAx>
        <c:axId val="309770496"/>
        <c:scaling>
          <c:orientation val="minMax"/>
          <c:max val="3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309768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391024662274145E-2"/>
          <c:y val="0.10159273458019366"/>
          <c:w val="0.96121795067545168"/>
          <c:h val="0.753253040085618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Україна</c:v>
                </c:pt>
                <c:pt idx="1">
                  <c:v>Непідконтрольні території</c:v>
                </c:pt>
                <c:pt idx="2">
                  <c:v>Люди з порушеннями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4.4000000000000004</c:v>
                </c:pt>
                <c:pt idx="1">
                  <c:v>1.6</c:v>
                </c:pt>
                <c:pt idx="2">
                  <c:v>2.2999999999999998</c:v>
                </c:pt>
                <c:pt idx="3">
                  <c:v>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49E-4B72-92C3-48413129CA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309833088"/>
        <c:axId val="309916800"/>
      </c:barChart>
      <c:catAx>
        <c:axId val="30983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09916800"/>
        <c:crosses val="autoZero"/>
        <c:auto val="1"/>
        <c:lblAlgn val="ctr"/>
        <c:lblOffset val="100"/>
        <c:noMultiLvlLbl val="0"/>
      </c:catAx>
      <c:valAx>
        <c:axId val="309916800"/>
        <c:scaling>
          <c:orientation val="minMax"/>
          <c:max val="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309833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391024662274145E-2"/>
          <c:y val="0.10159273458019366"/>
          <c:w val="0.96121795067545168"/>
          <c:h val="0.753253040085618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Україна</c:v>
                </c:pt>
                <c:pt idx="1">
                  <c:v>Непідконтрольні території</c:v>
                </c:pt>
                <c:pt idx="2">
                  <c:v>Люди з порушеннями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Лист1!$B$2:$B$5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E5-42F1-8509-B7F2DCF86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Україна</c:v>
                </c:pt>
                <c:pt idx="1">
                  <c:v>Непідконтрольні території</c:v>
                </c:pt>
                <c:pt idx="2">
                  <c:v>Люди з порушеннями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35.700000000000003</c:v>
                </c:pt>
                <c:pt idx="1">
                  <c:v>40.6</c:v>
                </c:pt>
                <c:pt idx="2" formatCode="0.0">
                  <c:v>50</c:v>
                </c:pt>
                <c:pt idx="3">
                  <c:v>54.3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9E5-42F1-8509-B7F2DCF86B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310389376"/>
        <c:axId val="310391168"/>
      </c:barChart>
      <c:catAx>
        <c:axId val="31038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10391168"/>
        <c:crosses val="autoZero"/>
        <c:auto val="1"/>
        <c:lblAlgn val="ctr"/>
        <c:lblOffset val="100"/>
        <c:noMultiLvlLbl val="0"/>
      </c:catAx>
      <c:valAx>
        <c:axId val="310391168"/>
        <c:scaling>
          <c:orientation val="minMax"/>
          <c:max val="5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310389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Лист1!$A$2:$A$7</c:f>
              <c:strCache>
                <c:ptCount val="6"/>
                <c:pt idx="0">
                  <c:v>Замовлення або купівля товарів чи послуг</c:v>
                </c:pt>
                <c:pt idx="1">
                  <c:v>Інтернет-банкінг</c:v>
                </c:pt>
                <c:pt idx="2">
                  <c:v>Завантаження програмного забезпечення або додатків, музики, відеофайлів, ігор або інших файлів даних</c:v>
                </c:pt>
                <c:pt idx="3">
                  <c:v>Надання особистої інформації соціальним або професійним сервісам</c:v>
                </c:pt>
                <c:pt idx="4">
                  <c:v>Використання Інтернету через загальнодоступний WiFi</c:v>
                </c:pt>
                <c:pt idx="5">
                  <c:v>Спілкування з державними службами чи адміністраціями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24.4</c:v>
                </c:pt>
                <c:pt idx="1">
                  <c:v>21.4</c:v>
                </c:pt>
                <c:pt idx="2">
                  <c:v>20.5</c:v>
                </c:pt>
                <c:pt idx="3">
                  <c:v>19.600000000000001</c:v>
                </c:pt>
                <c:pt idx="4">
                  <c:v>16.7</c:v>
                </c:pt>
                <c:pt idx="5">
                  <c:v>11.1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6382336"/>
        <c:axId val="156442624"/>
      </c:barChart>
      <c:catAx>
        <c:axId val="156382336"/>
        <c:scaling>
          <c:orientation val="maxMin"/>
        </c:scaling>
        <c:delete val="0"/>
        <c:axPos val="l"/>
        <c:majorTickMark val="out"/>
        <c:minorTickMark val="none"/>
        <c:tickLblPos val="nextTo"/>
        <c:crossAx val="156442624"/>
        <c:crosses val="autoZero"/>
        <c:auto val="1"/>
        <c:lblAlgn val="ctr"/>
        <c:lblOffset val="100"/>
        <c:noMultiLvlLbl val="0"/>
      </c:catAx>
      <c:valAx>
        <c:axId val="156442624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6382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Лист1!$A$2:$A$13</c:f>
              <c:strCache>
                <c:ptCount val="6"/>
                <c:pt idx="0">
                  <c:v>Використання Інтернету через загальнодоступний WiFi</c:v>
                </c:pt>
                <c:pt idx="1">
                  <c:v>Завантаження програмного забезпечення або додатків, музики, відеофайлів, ігор або інших файлів даних</c:v>
                </c:pt>
                <c:pt idx="2">
                  <c:v>Спілкування з державними службами чи адміністраціями</c:v>
                </c:pt>
                <c:pt idx="3">
                  <c:v>Замовлення або купівля товарів чи послуг</c:v>
                </c:pt>
                <c:pt idx="4">
                  <c:v>Інтернет-банкінг</c:v>
                </c:pt>
                <c:pt idx="5">
                  <c:v>Надання особистої інформації соціальним або професійним сервісам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6"/>
                <c:pt idx="0">
                  <c:v>22.4</c:v>
                </c:pt>
                <c:pt idx="1">
                  <c:v>17.5</c:v>
                </c:pt>
                <c:pt idx="2">
                  <c:v>12.5</c:v>
                </c:pt>
                <c:pt idx="3">
                  <c:v>11.2</c:v>
                </c:pt>
                <c:pt idx="4">
                  <c:v>8</c:v>
                </c:pt>
                <c:pt idx="5">
                  <c:v>2.5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0106880"/>
        <c:axId val="150590592"/>
      </c:barChart>
      <c:catAx>
        <c:axId val="150106880"/>
        <c:scaling>
          <c:orientation val="maxMin"/>
        </c:scaling>
        <c:delete val="0"/>
        <c:axPos val="l"/>
        <c:majorTickMark val="out"/>
        <c:minorTickMark val="none"/>
        <c:tickLblPos val="nextTo"/>
        <c:crossAx val="150590592"/>
        <c:crosses val="autoZero"/>
        <c:auto val="1"/>
        <c:lblAlgn val="ctr"/>
        <c:lblOffset val="100"/>
        <c:noMultiLvlLbl val="0"/>
      </c:catAx>
      <c:valAx>
        <c:axId val="15059059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0106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Лист1!$A$2:$A$13</c:f>
              <c:strCache>
                <c:ptCount val="6"/>
                <c:pt idx="0">
                  <c:v>Замовлення або купівля товарів чи послуг</c:v>
                </c:pt>
                <c:pt idx="1">
                  <c:v>Спілкування з державними службами чи адміністраціями</c:v>
                </c:pt>
                <c:pt idx="2">
                  <c:v>Використання Інтернету через загальнодоступний WiFi</c:v>
                </c:pt>
                <c:pt idx="3">
                  <c:v>Завантаження програмного забезпечення або додатків, музики, відеофайлів, ігор або інших файлів даних</c:v>
                </c:pt>
                <c:pt idx="4">
                  <c:v>Інтернет-банкінг</c:v>
                </c:pt>
                <c:pt idx="5">
                  <c:v>Надання особистої інформації соціальним або професійним сервісам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6"/>
                <c:pt idx="0">
                  <c:v>41.1</c:v>
                </c:pt>
                <c:pt idx="1">
                  <c:v>40.4</c:v>
                </c:pt>
                <c:pt idx="2">
                  <c:v>36.200000000000003</c:v>
                </c:pt>
                <c:pt idx="3">
                  <c:v>32.1</c:v>
                </c:pt>
                <c:pt idx="4">
                  <c:v>26.9</c:v>
                </c:pt>
                <c:pt idx="5">
                  <c:v>12.8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33401600"/>
        <c:axId val="142133888"/>
      </c:barChart>
      <c:catAx>
        <c:axId val="133401600"/>
        <c:scaling>
          <c:orientation val="maxMin"/>
        </c:scaling>
        <c:delete val="0"/>
        <c:axPos val="l"/>
        <c:majorTickMark val="out"/>
        <c:minorTickMark val="none"/>
        <c:tickLblPos val="nextTo"/>
        <c:crossAx val="142133888"/>
        <c:crosses val="autoZero"/>
        <c:auto val="1"/>
        <c:lblAlgn val="ctr"/>
        <c:lblOffset val="100"/>
        <c:noMultiLvlLbl val="0"/>
      </c:catAx>
      <c:valAx>
        <c:axId val="14213388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33401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Лист1!$A$2:$A$13</c:f>
              <c:strCache>
                <c:ptCount val="6"/>
                <c:pt idx="0">
                  <c:v>Використання Інтернету через загальнодоступний WiFi</c:v>
                </c:pt>
                <c:pt idx="1">
                  <c:v>Спілкування з державними службами чи адміністраціями</c:v>
                </c:pt>
                <c:pt idx="2">
                  <c:v>Замовлення або купівля товарів чи послуг</c:v>
                </c:pt>
                <c:pt idx="3">
                  <c:v>Завантаження програмного забезпечення або додатків, музики, відеофайлів, ігор або інших файлів даних</c:v>
                </c:pt>
                <c:pt idx="4">
                  <c:v>Інтернет-банкінг</c:v>
                </c:pt>
                <c:pt idx="5">
                  <c:v>Надання особистої інформації соціальним або професійним сервісам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6"/>
                <c:pt idx="0">
                  <c:v>56</c:v>
                </c:pt>
                <c:pt idx="1">
                  <c:v>51.3</c:v>
                </c:pt>
                <c:pt idx="2">
                  <c:v>41.9</c:v>
                </c:pt>
                <c:pt idx="3">
                  <c:v>35.1</c:v>
                </c:pt>
                <c:pt idx="4">
                  <c:v>27.2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4958080"/>
        <c:axId val="155141632"/>
      </c:barChart>
      <c:catAx>
        <c:axId val="154958080"/>
        <c:scaling>
          <c:orientation val="maxMin"/>
        </c:scaling>
        <c:delete val="0"/>
        <c:axPos val="l"/>
        <c:majorTickMark val="out"/>
        <c:minorTickMark val="none"/>
        <c:tickLblPos val="nextTo"/>
        <c:crossAx val="155141632"/>
        <c:crosses val="autoZero"/>
        <c:auto val="1"/>
        <c:lblAlgn val="ctr"/>
        <c:lblOffset val="100"/>
        <c:noMultiLvlLbl val="0"/>
      </c:catAx>
      <c:valAx>
        <c:axId val="15514163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4958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775747770403445"/>
          <c:y val="1.6958215660675451E-2"/>
          <c:w val="0.45615273382515764"/>
          <c:h val="0.923713278695589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Західний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Замовлення або купівля товарів чи послуг</c:v>
                </c:pt>
                <c:pt idx="1">
                  <c:v>Інтернет-банкінг</c:v>
                </c:pt>
                <c:pt idx="2">
                  <c:v>Надання особистої інформації соціальним або професійним сервісам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24.2</c:v>
                </c:pt>
                <c:pt idx="1">
                  <c:v>23.3</c:v>
                </c:pt>
                <c:pt idx="2">
                  <c:v>20.3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0D2-4740-8FD8-88CE02B369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Південний</c:v>
                </c:pt>
              </c:strCache>
            </c:strRef>
          </c:tx>
          <c:spPr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Замовлення або купівля товарів чи послуг</c:v>
                </c:pt>
                <c:pt idx="1">
                  <c:v>Інтернет-банкінг</c:v>
                </c:pt>
                <c:pt idx="2">
                  <c:v>Надання особистої інформації соціальним або професійним сервісам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21.9</c:v>
                </c:pt>
                <c:pt idx="1">
                  <c:v>19</c:v>
                </c:pt>
                <c:pt idx="2">
                  <c:v>15.2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0D2-4740-8FD8-88CE02B369B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Північний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Замовлення або купівля товарів чи послуг</c:v>
                </c:pt>
                <c:pt idx="1">
                  <c:v>Інтернет-банкінг</c:v>
                </c:pt>
                <c:pt idx="2">
                  <c:v>Надання особистої інформації соціальним або професійним сервісам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27</c:v>
                </c:pt>
                <c:pt idx="1">
                  <c:v>21.9</c:v>
                </c:pt>
                <c:pt idx="2">
                  <c:v>22.2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0D2-4740-8FD8-88CE02B369B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Східний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Замовлення або купівля товарів чи послуг</c:v>
                </c:pt>
                <c:pt idx="1">
                  <c:v>Інтернет-банкінг</c:v>
                </c:pt>
                <c:pt idx="2">
                  <c:v>Надання особистої інформації соціальним або професійним сервісам</c:v>
                </c:pt>
              </c:strCache>
            </c:strRef>
          </c:cat>
          <c:val>
            <c:numRef>
              <c:f>Лист1!$E$2:$E$4</c:f>
              <c:numCache>
                <c:formatCode>0.0</c:formatCode>
                <c:ptCount val="3"/>
                <c:pt idx="0">
                  <c:v>21.7</c:v>
                </c:pt>
                <c:pt idx="1">
                  <c:v>19.899999999999999</c:v>
                </c:pt>
                <c:pt idx="2">
                  <c:v>17.3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0D2-4740-8FD8-88CE02B369B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Центральний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Замовлення або купівля товарів чи послуг</c:v>
                </c:pt>
                <c:pt idx="1">
                  <c:v>Інтернет-банкінг</c:v>
                </c:pt>
                <c:pt idx="2">
                  <c:v>Надання особистої інформації соціальним або професійним сервісам</c:v>
                </c:pt>
              </c:strCache>
            </c:strRef>
          </c:cat>
          <c:val>
            <c:numRef>
              <c:f>Лист1!$F$2:$F$4</c:f>
              <c:numCache>
                <c:formatCode>0.0</c:formatCode>
                <c:ptCount val="3"/>
                <c:pt idx="0">
                  <c:v>28.9</c:v>
                </c:pt>
                <c:pt idx="1">
                  <c:v>22.1</c:v>
                </c:pt>
                <c:pt idx="2">
                  <c:v>22.8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0D2-4740-8FD8-88CE02B369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1726080"/>
        <c:axId val="311727616"/>
      </c:barChart>
      <c:catAx>
        <c:axId val="31172608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11727616"/>
        <c:crosses val="autoZero"/>
        <c:auto val="1"/>
        <c:lblAlgn val="ctr"/>
        <c:lblOffset val="100"/>
        <c:noMultiLvlLbl val="0"/>
      </c:catAx>
      <c:valAx>
        <c:axId val="311727616"/>
        <c:scaling>
          <c:orientation val="minMax"/>
          <c:max val="30"/>
          <c:min val="0"/>
        </c:scaling>
        <c:delete val="1"/>
        <c:axPos val="t"/>
        <c:numFmt formatCode="0.0" sourceLinked="1"/>
        <c:majorTickMark val="out"/>
        <c:minorTickMark val="none"/>
        <c:tickLblPos val="nextTo"/>
        <c:crossAx val="311726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No skills</c:v>
                </c:pt>
                <c:pt idx="1">
                  <c:v>Low skills</c:v>
                </c:pt>
                <c:pt idx="2">
                  <c:v>Basic skills</c:v>
                </c:pt>
                <c:pt idx="3">
                  <c:v>Above basic skills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19.8</c:v>
                </c:pt>
                <c:pt idx="1">
                  <c:v>38.799999999999997</c:v>
                </c:pt>
                <c:pt idx="2">
                  <c:v>21.2</c:v>
                </c:pt>
                <c:pt idx="3">
                  <c:v>20.2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95-C743-B46C-4BA387B496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04991872"/>
        <c:axId val="204994816"/>
      </c:barChart>
      <c:catAx>
        <c:axId val="204991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4994816"/>
        <c:crosses val="autoZero"/>
        <c:auto val="1"/>
        <c:lblAlgn val="ctr"/>
        <c:lblOffset val="100"/>
        <c:noMultiLvlLbl val="0"/>
      </c:catAx>
      <c:valAx>
        <c:axId val="2049948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4991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Західний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Спілкування з державними службами чи адміністраціями</c:v>
                </c:pt>
                <c:pt idx="1">
                  <c:v>Завантаження програмного забезпечення або додатків, музики, відеофайлів, ігор або інших файлів даних</c:v>
                </c:pt>
                <c:pt idx="2">
                  <c:v>Використання Інтернету через загальнодоступний WiFi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11.9</c:v>
                </c:pt>
                <c:pt idx="1">
                  <c:v>18</c:v>
                </c:pt>
                <c:pt idx="2">
                  <c:v>17.8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1D-4991-BFB9-14FE71043A4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Південний</c:v>
                </c:pt>
              </c:strCache>
            </c:strRef>
          </c:tx>
          <c:spPr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Спілкування з державними службами чи адміністраціями</c:v>
                </c:pt>
                <c:pt idx="1">
                  <c:v>Завантаження програмного забезпечення або додатків, музики, відеофайлів, ігор або інших файлів даних</c:v>
                </c:pt>
                <c:pt idx="2">
                  <c:v>Використання Інтернету через загальнодоступний WiFi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9</c:v>
                </c:pt>
                <c:pt idx="1">
                  <c:v>16.2</c:v>
                </c:pt>
                <c:pt idx="2">
                  <c:v>18.100000000000001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51D-4991-BFB9-14FE71043A4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Північний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Спілкування з державними службами чи адміністраціями</c:v>
                </c:pt>
                <c:pt idx="1">
                  <c:v>Завантаження програмного забезпечення або додатків, музики, відеофайлів, ігор або інших файлів даних</c:v>
                </c:pt>
                <c:pt idx="2">
                  <c:v>Використання Інтернету через загальнодоступний WiFi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14.4</c:v>
                </c:pt>
                <c:pt idx="1">
                  <c:v>21.4</c:v>
                </c:pt>
                <c:pt idx="2">
                  <c:v>14.7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1D-4991-BFB9-14FE71043A4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Східний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Спілкування з державними службами чи адміністраціями</c:v>
                </c:pt>
                <c:pt idx="1">
                  <c:v>Завантаження програмного забезпечення або додатків, музики, відеофайлів, ігор або інших файлів даних</c:v>
                </c:pt>
                <c:pt idx="2">
                  <c:v>Використання Інтернету через загальнодоступний WiFi</c:v>
                </c:pt>
              </c:strCache>
            </c:strRef>
          </c:cat>
          <c:val>
            <c:numRef>
              <c:f>Лист1!$E$2:$E$4</c:f>
              <c:numCache>
                <c:formatCode>0.0</c:formatCode>
                <c:ptCount val="3"/>
                <c:pt idx="0">
                  <c:v>9.5</c:v>
                </c:pt>
                <c:pt idx="1">
                  <c:v>20.5</c:v>
                </c:pt>
                <c:pt idx="2">
                  <c:v>16.3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51D-4991-BFB9-14FE71043A4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Центральний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Спілкування з державними службами чи адміністраціями</c:v>
                </c:pt>
                <c:pt idx="1">
                  <c:v>Завантаження програмного забезпечення або додатків, музики, відеофайлів, ігор або інших файлів даних</c:v>
                </c:pt>
                <c:pt idx="2">
                  <c:v>Використання Інтернету через загальнодоступний WiFi</c:v>
                </c:pt>
              </c:strCache>
            </c:strRef>
          </c:cat>
          <c:val>
            <c:numRef>
              <c:f>Лист1!$F$2:$F$4</c:f>
              <c:numCache>
                <c:formatCode>0.0</c:formatCode>
                <c:ptCount val="3"/>
                <c:pt idx="0">
                  <c:v>9.9</c:v>
                </c:pt>
                <c:pt idx="1">
                  <c:v>28</c:v>
                </c:pt>
                <c:pt idx="2">
                  <c:v>17.2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51D-4991-BFB9-14FE71043A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1947648"/>
        <c:axId val="311949184"/>
      </c:barChart>
      <c:catAx>
        <c:axId val="3119476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11949184"/>
        <c:crosses val="autoZero"/>
        <c:auto val="1"/>
        <c:lblAlgn val="ctr"/>
        <c:lblOffset val="100"/>
        <c:noMultiLvlLbl val="0"/>
      </c:catAx>
      <c:valAx>
        <c:axId val="311949184"/>
        <c:scaling>
          <c:orientation val="minMax"/>
          <c:max val="30"/>
          <c:min val="0"/>
        </c:scaling>
        <c:delete val="1"/>
        <c:axPos val="t"/>
        <c:numFmt formatCode="0.0" sourceLinked="1"/>
        <c:majorTickMark val="out"/>
        <c:minorTickMark val="none"/>
        <c:tickLblPos val="nextTo"/>
        <c:crossAx val="311947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18-29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Замовлення або купівля товарів чи послуг</c:v>
                </c:pt>
                <c:pt idx="1">
                  <c:v>Інтернет-банкінг</c:v>
                </c:pt>
                <c:pt idx="2">
                  <c:v>Надання особистої інформації соціальним або професійним сервісам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31.3</c:v>
                </c:pt>
                <c:pt idx="1">
                  <c:v>26.2</c:v>
                </c:pt>
                <c:pt idx="2">
                  <c:v>24.5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D3-4738-BDA4-AD14C23B2AF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30-39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Замовлення або купівля товарів чи послуг</c:v>
                </c:pt>
                <c:pt idx="1">
                  <c:v>Інтернет-банкінг</c:v>
                </c:pt>
                <c:pt idx="2">
                  <c:v>Надання особистої інформації соціальним або професійним сервісам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27</c:v>
                </c:pt>
                <c:pt idx="1">
                  <c:v>23.6</c:v>
                </c:pt>
                <c:pt idx="2">
                  <c:v>24.3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0D3-4738-BDA4-AD14C23B2AF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40-49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Замовлення або купівля товарів чи послуг</c:v>
                </c:pt>
                <c:pt idx="1">
                  <c:v>Інтернет-банкінг</c:v>
                </c:pt>
                <c:pt idx="2">
                  <c:v>Надання особистої інформації соціальним або професійним сервісам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27.8</c:v>
                </c:pt>
                <c:pt idx="1">
                  <c:v>22.5</c:v>
                </c:pt>
                <c:pt idx="2">
                  <c:v>20.2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0D3-4738-BDA4-AD14C23B2AF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50-59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Замовлення або купівля товарів чи послуг</c:v>
                </c:pt>
                <c:pt idx="1">
                  <c:v>Інтернет-банкінг</c:v>
                </c:pt>
                <c:pt idx="2">
                  <c:v>Надання особистої інформації соціальним або професійним сервісам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20.6</c:v>
                </c:pt>
                <c:pt idx="1">
                  <c:v>18.3</c:v>
                </c:pt>
                <c:pt idx="2">
                  <c:v>13.5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0D3-4738-BDA4-AD14C23B2AF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60-70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Замовлення або купівля товарів чи послуг</c:v>
                </c:pt>
                <c:pt idx="1">
                  <c:v>Інтернет-банкінг</c:v>
                </c:pt>
                <c:pt idx="2">
                  <c:v>Надання особистої інформації соціальним або професійним сервісам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13.4</c:v>
                </c:pt>
                <c:pt idx="1">
                  <c:v>15.3</c:v>
                </c:pt>
                <c:pt idx="2">
                  <c:v>13.4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0D3-4738-BDA4-AD14C23B2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2374016"/>
        <c:axId val="312375552"/>
      </c:barChart>
      <c:catAx>
        <c:axId val="3123740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12375552"/>
        <c:crosses val="autoZero"/>
        <c:auto val="1"/>
        <c:lblAlgn val="ctr"/>
        <c:lblOffset val="100"/>
        <c:noMultiLvlLbl val="0"/>
      </c:catAx>
      <c:valAx>
        <c:axId val="312375552"/>
        <c:scaling>
          <c:orientation val="minMax"/>
          <c:max val="35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312374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18-29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Спілкування з державними службами чи адміністраціями</c:v>
                </c:pt>
                <c:pt idx="1">
                  <c:v>Завантаження програмного забезпечення або додатків, музики, відеофайлів, ігор або інших файлів даних</c:v>
                </c:pt>
                <c:pt idx="2">
                  <c:v>Використання Інтернету через загальнодоступний WiFi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3"/>
                <c:pt idx="0">
                  <c:v>12.4</c:v>
                </c:pt>
                <c:pt idx="1">
                  <c:v>27.3</c:v>
                </c:pt>
                <c:pt idx="2">
                  <c:v>20.6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C4E-4BBA-96F8-63DAB024333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30-39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Спілкування з державними службами чи адміністраціями</c:v>
                </c:pt>
                <c:pt idx="1">
                  <c:v>Завантаження програмного забезпечення або додатків, музики, відеофайлів, ігор або інших файлів даних</c:v>
                </c:pt>
                <c:pt idx="2">
                  <c:v>Використання Інтернету через загальнодоступний WiFi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3"/>
                <c:pt idx="0">
                  <c:v>13.8</c:v>
                </c:pt>
                <c:pt idx="1">
                  <c:v>26</c:v>
                </c:pt>
                <c:pt idx="2">
                  <c:v>19.600000000000001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C4E-4BBA-96F8-63DAB024333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40-49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Спілкування з державними службами чи адміністраціями</c:v>
                </c:pt>
                <c:pt idx="1">
                  <c:v>Завантаження програмного забезпечення або додатків, музики, відеофайлів, ігор або інших файлів даних</c:v>
                </c:pt>
                <c:pt idx="2">
                  <c:v>Використання Інтернету через загальнодоступний WiFi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3"/>
                <c:pt idx="0">
                  <c:v>11.5</c:v>
                </c:pt>
                <c:pt idx="1">
                  <c:v>21.9</c:v>
                </c:pt>
                <c:pt idx="2">
                  <c:v>18.5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C4E-4BBA-96F8-63DAB024333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50-59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Спілкування з державними службами чи адміністраціями</c:v>
                </c:pt>
                <c:pt idx="1">
                  <c:v>Завантаження програмного забезпечення або додатків, музики, відеофайлів, ігор або інших файлів даних</c:v>
                </c:pt>
                <c:pt idx="2">
                  <c:v>Використання Інтернету через загальнодоступний WiFi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3"/>
                <c:pt idx="0">
                  <c:v>7.9</c:v>
                </c:pt>
                <c:pt idx="1">
                  <c:v>13.5</c:v>
                </c:pt>
                <c:pt idx="2">
                  <c:v>13.5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C4E-4BBA-96F8-63DAB024333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60-70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Спілкування з державними службами чи адміністраціями</c:v>
                </c:pt>
                <c:pt idx="1">
                  <c:v>Завантаження програмного забезпечення або додатків, музики, відеофайлів, ігор або інших файлів даних</c:v>
                </c:pt>
                <c:pt idx="2">
                  <c:v>Використання Інтернету через загальнодоступний WiFi</c:v>
                </c:pt>
              </c:strCache>
            </c:strRef>
          </c:cat>
          <c:val>
            <c:numRef>
              <c:f>Лист1!$F$2:$F$7</c:f>
              <c:numCache>
                <c:formatCode>General</c:formatCode>
                <c:ptCount val="3"/>
                <c:pt idx="0">
                  <c:v>9.3000000000000007</c:v>
                </c:pt>
                <c:pt idx="1">
                  <c:v>11.5</c:v>
                </c:pt>
                <c:pt idx="2">
                  <c:v>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C4E-4BBA-96F8-63DAB02433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2829056"/>
        <c:axId val="312830592"/>
      </c:barChart>
      <c:catAx>
        <c:axId val="31282905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12830592"/>
        <c:crosses val="autoZero"/>
        <c:auto val="1"/>
        <c:lblAlgn val="ctr"/>
        <c:lblOffset val="100"/>
        <c:noMultiLvlLbl val="0"/>
      </c:catAx>
      <c:valAx>
        <c:axId val="312830592"/>
        <c:scaling>
          <c:orientation val="minMax"/>
          <c:max val="35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31282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протягом останніх 3 місяців</c:v>
                </c:pt>
                <c:pt idx="1">
                  <c:v>від 3 місяців до року назад</c:v>
                </c:pt>
                <c:pt idx="2">
                  <c:v>більше року назад</c:v>
                </c:pt>
                <c:pt idx="3">
                  <c:v>ніколи не користувався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40.299999999999997</c:v>
                </c:pt>
                <c:pt idx="1">
                  <c:v>8.1</c:v>
                </c:pt>
                <c:pt idx="2">
                  <c:v>16.7</c:v>
                </c:pt>
                <c:pt idx="3">
                  <c:v>35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2562304"/>
        <c:axId val="154542080"/>
      </c:barChart>
      <c:catAx>
        <c:axId val="152562304"/>
        <c:scaling>
          <c:orientation val="maxMin"/>
        </c:scaling>
        <c:delete val="0"/>
        <c:axPos val="l"/>
        <c:majorTickMark val="out"/>
        <c:minorTickMark val="none"/>
        <c:tickLblPos val="nextTo"/>
        <c:crossAx val="154542080"/>
        <c:crosses val="autoZero"/>
        <c:auto val="1"/>
        <c:lblAlgn val="ctr"/>
        <c:lblOffset val="100"/>
        <c:noMultiLvlLbl val="0"/>
      </c:catAx>
      <c:valAx>
        <c:axId val="15454208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2562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Лист1!$A$2:$A$9</c:f>
              <c:strCache>
                <c:ptCount val="4"/>
                <c:pt idx="0">
                  <c:v>протягом останніх 3 місяців</c:v>
                </c:pt>
                <c:pt idx="1">
                  <c:v>від 3 місяців до року назад</c:v>
                </c:pt>
                <c:pt idx="2">
                  <c:v>більше року назад</c:v>
                </c:pt>
                <c:pt idx="3">
                  <c:v>ніколи не користувався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4"/>
                <c:pt idx="0">
                  <c:v>45.8</c:v>
                </c:pt>
                <c:pt idx="1">
                  <c:v>15.7</c:v>
                </c:pt>
                <c:pt idx="2">
                  <c:v>9.3000000000000007</c:v>
                </c:pt>
                <c:pt idx="3">
                  <c:v>29.2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1254144"/>
        <c:axId val="151394176"/>
      </c:barChart>
      <c:catAx>
        <c:axId val="151254144"/>
        <c:scaling>
          <c:orientation val="maxMin"/>
        </c:scaling>
        <c:delete val="0"/>
        <c:axPos val="l"/>
        <c:majorTickMark val="out"/>
        <c:minorTickMark val="none"/>
        <c:tickLblPos val="nextTo"/>
        <c:crossAx val="151394176"/>
        <c:crosses val="autoZero"/>
        <c:auto val="1"/>
        <c:lblAlgn val="ctr"/>
        <c:lblOffset val="100"/>
        <c:noMultiLvlLbl val="0"/>
      </c:catAx>
      <c:valAx>
        <c:axId val="15139417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1254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4"/>
                <c:pt idx="0">
                  <c:v>протягом останніх 3 місяців</c:v>
                </c:pt>
                <c:pt idx="1">
                  <c:v>від 3 місяців до року назад</c:v>
                </c:pt>
                <c:pt idx="2">
                  <c:v>більше року назад</c:v>
                </c:pt>
                <c:pt idx="3">
                  <c:v>ніколи не користувався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4"/>
                <c:pt idx="0">
                  <c:v>23.8</c:v>
                </c:pt>
                <c:pt idx="1">
                  <c:v>10.3</c:v>
                </c:pt>
                <c:pt idx="2">
                  <c:v>21.8</c:v>
                </c:pt>
                <c:pt idx="3">
                  <c:v>44.3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5996160"/>
        <c:axId val="156011520"/>
      </c:barChart>
      <c:catAx>
        <c:axId val="155996160"/>
        <c:scaling>
          <c:orientation val="maxMin"/>
        </c:scaling>
        <c:delete val="0"/>
        <c:axPos val="l"/>
        <c:majorTickMark val="out"/>
        <c:minorTickMark val="none"/>
        <c:tickLblPos val="nextTo"/>
        <c:crossAx val="156011520"/>
        <c:crosses val="autoZero"/>
        <c:auto val="1"/>
        <c:lblAlgn val="ctr"/>
        <c:lblOffset val="100"/>
        <c:noMultiLvlLbl val="0"/>
      </c:catAx>
      <c:valAx>
        <c:axId val="15601152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59961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Лист1!$A$2:$A$9</c:f>
              <c:strCache>
                <c:ptCount val="4"/>
                <c:pt idx="0">
                  <c:v>протягом останніх 3 місяців</c:v>
                </c:pt>
                <c:pt idx="1">
                  <c:v>від 3 місяців до року назад</c:v>
                </c:pt>
                <c:pt idx="2">
                  <c:v>більше року назад</c:v>
                </c:pt>
                <c:pt idx="3">
                  <c:v>ніколи не користувався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4"/>
                <c:pt idx="0">
                  <c:v>46.4</c:v>
                </c:pt>
                <c:pt idx="1">
                  <c:v>14.8</c:v>
                </c:pt>
                <c:pt idx="2">
                  <c:v>13</c:v>
                </c:pt>
                <c:pt idx="3">
                  <c:v>25.9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6928256"/>
        <c:axId val="156949120"/>
      </c:barChart>
      <c:catAx>
        <c:axId val="156928256"/>
        <c:scaling>
          <c:orientation val="maxMin"/>
        </c:scaling>
        <c:delete val="0"/>
        <c:axPos val="l"/>
        <c:majorTickMark val="out"/>
        <c:minorTickMark val="none"/>
        <c:tickLblPos val="nextTo"/>
        <c:crossAx val="156949120"/>
        <c:crosses val="autoZero"/>
        <c:auto val="1"/>
        <c:lblAlgn val="ctr"/>
        <c:lblOffset val="100"/>
        <c:noMultiLvlLbl val="0"/>
      </c:catAx>
      <c:valAx>
        <c:axId val="15694912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6928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Одяг, в тому числі спортивний</c:v>
                </c:pt>
                <c:pt idx="1">
                  <c:v>Товари для дому</c:v>
                </c:pt>
                <c:pt idx="2">
                  <c:v>Замовлення квитків на транспорт</c:v>
                </c:pt>
                <c:pt idx="3">
                  <c:v>Електронна техніка та прилади</c:v>
                </c:pt>
                <c:pt idx="4">
                  <c:v>Комп’ютерна техніка</c:v>
                </c:pt>
                <c:pt idx="5">
                  <c:v>Телекомунікаційні послуги </c:v>
                </c:pt>
                <c:pt idx="6">
                  <c:v>Замовлення квитків на різні заходи</c:v>
                </c:pt>
                <c:pt idx="7">
                  <c:v>Ліки</c:v>
                </c:pt>
                <c:pt idx="8">
                  <c:v>Продукти харчування</c:v>
                </c:pt>
                <c:pt idx="9">
                  <c:v>Фільми та музика</c:v>
                </c:pt>
                <c:pt idx="10">
                  <c:v>Ігри, програмне забезпечення</c:v>
                </c:pt>
                <c:pt idx="11">
                  <c:v>Газети, журнали, книги</c:v>
                </c:pt>
                <c:pt idx="12">
                  <c:v>Замовлення житла</c:v>
                </c:pt>
                <c:pt idx="13">
                  <c:v>Матеріали для онлайн навчання</c:v>
                </c:pt>
                <c:pt idx="14">
                  <c:v>Інше</c:v>
                </c:pt>
              </c:strCache>
            </c:strRef>
          </c:cat>
          <c:val>
            <c:numRef>
              <c:f>Лист1!$B$2:$B$16</c:f>
              <c:numCache>
                <c:formatCode>0.0</c:formatCode>
                <c:ptCount val="15"/>
                <c:pt idx="0">
                  <c:v>49.8</c:v>
                </c:pt>
                <c:pt idx="1">
                  <c:v>46.6</c:v>
                </c:pt>
                <c:pt idx="2">
                  <c:v>29</c:v>
                </c:pt>
                <c:pt idx="3">
                  <c:v>27.3</c:v>
                </c:pt>
                <c:pt idx="4">
                  <c:v>14</c:v>
                </c:pt>
                <c:pt idx="5">
                  <c:v>13.3</c:v>
                </c:pt>
                <c:pt idx="6">
                  <c:v>12.3</c:v>
                </c:pt>
                <c:pt idx="7">
                  <c:v>9.6999999999999993</c:v>
                </c:pt>
                <c:pt idx="8">
                  <c:v>8.9</c:v>
                </c:pt>
                <c:pt idx="9">
                  <c:v>6</c:v>
                </c:pt>
                <c:pt idx="10">
                  <c:v>4.5999999999999996</c:v>
                </c:pt>
                <c:pt idx="11">
                  <c:v>4.0999999999999996</c:v>
                </c:pt>
                <c:pt idx="12">
                  <c:v>3.2</c:v>
                </c:pt>
                <c:pt idx="13">
                  <c:v>3.2</c:v>
                </c:pt>
                <c:pt idx="14">
                  <c:v>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741-4B5F-959C-5E7119663B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7307904"/>
        <c:axId val="317375232"/>
      </c:barChart>
      <c:catAx>
        <c:axId val="3173079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17375232"/>
        <c:crosses val="autoZero"/>
        <c:auto val="1"/>
        <c:lblAlgn val="ctr"/>
        <c:lblOffset val="100"/>
        <c:noMultiLvlLbl val="0"/>
      </c:catAx>
      <c:valAx>
        <c:axId val="317375232"/>
        <c:scaling>
          <c:orientation val="minMax"/>
          <c:max val="60"/>
          <c:min val="0"/>
        </c:scaling>
        <c:delete val="1"/>
        <c:axPos val="t"/>
        <c:numFmt formatCode="0.0" sourceLinked="1"/>
        <c:majorTickMark val="out"/>
        <c:minorTickMark val="none"/>
        <c:tickLblPos val="nextTo"/>
        <c:crossAx val="317307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23075957849994"/>
          <c:y val="6.1447621510802158E-2"/>
          <c:w val="0.78937821575922595"/>
          <c:h val="0.877104756978395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27.5</c:v>
                </c:pt>
                <c:pt idx="1">
                  <c:v>30.8</c:v>
                </c:pt>
                <c:pt idx="2">
                  <c:v>22</c:v>
                </c:pt>
                <c:pt idx="3">
                  <c:v>15.1</c:v>
                </c:pt>
                <c:pt idx="4">
                  <c:v>4.5999999999999996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C8-4DA1-BAD5-F2D0795AF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7457152"/>
        <c:axId val="317458688"/>
      </c:barChart>
      <c:catAx>
        <c:axId val="3174571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17458688"/>
        <c:crosses val="autoZero"/>
        <c:auto val="1"/>
        <c:lblAlgn val="ctr"/>
        <c:lblOffset val="100"/>
        <c:noMultiLvlLbl val="0"/>
      </c:catAx>
      <c:valAx>
        <c:axId val="317458688"/>
        <c:scaling>
          <c:orientation val="minMax"/>
          <c:max val="35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317457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212301706290413"/>
          <c:y val="0.12846307767004575"/>
          <c:w val="0.68787698293709587"/>
          <c:h val="0.743073844659908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77.5</c:v>
                </c:pt>
                <c:pt idx="1">
                  <c:v>22.5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23-4C12-B3EC-0D63BCE3AE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7540608"/>
        <c:axId val="317788160"/>
      </c:barChart>
      <c:catAx>
        <c:axId val="3175406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17788160"/>
        <c:crosses val="autoZero"/>
        <c:auto val="1"/>
        <c:lblAlgn val="ctr"/>
        <c:lblOffset val="100"/>
        <c:noMultiLvlLbl val="0"/>
      </c:catAx>
      <c:valAx>
        <c:axId val="317788160"/>
        <c:scaling>
          <c:orientation val="minMax"/>
          <c:max val="85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31754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440801550397499E-2"/>
          <c:y val="0.1644025046443644"/>
          <c:w val="0.34167448048251647"/>
          <c:h val="0.6260648913971319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Важко відповісти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E88-A441-8595-CF35133E0000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DE88-A441-8595-CF35133E0000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DE88-A441-8595-CF35133E0000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DE88-A441-8595-CF35133E0000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DE88-A441-8595-CF35133E00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cat>
          <c:val>
            <c:numRef>
              <c:f>Лист1!$B$2</c:f>
              <c:numCache>
                <c:formatCode>###0.0</c:formatCode>
                <c:ptCount val="1"/>
                <c:pt idx="0">
                  <c:v>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E88-A441-8595-CF35133E0000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 в тій чи іншій мірі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cat>
          <c:val>
            <c:numRef>
              <c:f>Лист1!$B$3</c:f>
              <c:numCache>
                <c:formatCode>###0.0</c:formatCode>
                <c:ptCount val="1"/>
                <c:pt idx="0">
                  <c:v>46.6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716-1E4E-96FF-E76EF2F80867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Актуально в тій чи іншій мірі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cat>
          <c:val>
            <c:numRef>
              <c:f>Лист1!$B$4</c:f>
              <c:numCache>
                <c:formatCode>###0.0</c:formatCode>
                <c:ptCount val="1"/>
                <c:pt idx="0">
                  <c:v>46.2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F716-1E4E-96FF-E76EF2F8086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205215232"/>
        <c:axId val="205216768"/>
      </c:barChart>
      <c:catAx>
        <c:axId val="205215232"/>
        <c:scaling>
          <c:orientation val="minMax"/>
        </c:scaling>
        <c:delete val="1"/>
        <c:axPos val="t"/>
        <c:numFmt formatCode="General" sourceLinked="0"/>
        <c:majorTickMark val="out"/>
        <c:minorTickMark val="none"/>
        <c:tickLblPos val="nextTo"/>
        <c:crossAx val="205216768"/>
        <c:crosses val="autoZero"/>
        <c:auto val="1"/>
        <c:lblAlgn val="ctr"/>
        <c:lblOffset val="100"/>
        <c:noMultiLvlLbl val="0"/>
      </c:catAx>
      <c:valAx>
        <c:axId val="205216768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extTo"/>
        <c:crossAx val="2052152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9999960382138046E-2"/>
          <c:y val="0.80184917838617575"/>
          <c:w val="0.40490342353792264"/>
          <c:h val="0.17620194578800497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07837693931068"/>
          <c:y val="6.1447621510802158E-2"/>
          <c:w val="0.78453059839841521"/>
          <c:h val="0.877104756978395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25.4</c:v>
                </c:pt>
                <c:pt idx="1">
                  <c:v>13.6</c:v>
                </c:pt>
                <c:pt idx="2">
                  <c:v>25.5</c:v>
                </c:pt>
                <c:pt idx="3">
                  <c:v>22.8</c:v>
                </c:pt>
                <c:pt idx="4">
                  <c:v>12.6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59-417B-B1C7-6D7645AD48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7833216"/>
        <c:axId val="317834752"/>
      </c:barChart>
      <c:catAx>
        <c:axId val="3178332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17834752"/>
        <c:crosses val="autoZero"/>
        <c:auto val="1"/>
        <c:lblAlgn val="ctr"/>
        <c:lblOffset val="100"/>
        <c:noMultiLvlLbl val="0"/>
      </c:catAx>
      <c:valAx>
        <c:axId val="317834752"/>
        <c:scaling>
          <c:orientation val="minMax"/>
          <c:max val="35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31783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23075957849994"/>
          <c:y val="6.1447621510802158E-2"/>
          <c:w val="0.78937821575922595"/>
          <c:h val="0.877104756978395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12.7</c:v>
                </c:pt>
                <c:pt idx="1">
                  <c:v>16.600000000000001</c:v>
                </c:pt>
                <c:pt idx="2" formatCode="0.0">
                  <c:v>18</c:v>
                </c:pt>
                <c:pt idx="3">
                  <c:v>22.8</c:v>
                </c:pt>
                <c:pt idx="4">
                  <c:v>29.9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F3-4A6D-B68F-02BB0534E9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7900288"/>
        <c:axId val="317901824"/>
      </c:barChart>
      <c:catAx>
        <c:axId val="3179002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17901824"/>
        <c:crosses val="autoZero"/>
        <c:auto val="1"/>
        <c:lblAlgn val="ctr"/>
        <c:lblOffset val="100"/>
        <c:noMultiLvlLbl val="0"/>
      </c:catAx>
      <c:valAx>
        <c:axId val="317901824"/>
        <c:scaling>
          <c:orientation val="minMax"/>
          <c:max val="35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317900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212301706290413"/>
          <c:y val="0.12846307767004575"/>
          <c:w val="0.68787698293709587"/>
          <c:h val="0.743073844659908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56.4</c:v>
                </c:pt>
                <c:pt idx="1">
                  <c:v>43.6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3A7-4186-82F6-D7DF063683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8012416"/>
        <c:axId val="318018304"/>
      </c:barChart>
      <c:catAx>
        <c:axId val="3180124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18018304"/>
        <c:crosses val="autoZero"/>
        <c:auto val="1"/>
        <c:lblAlgn val="ctr"/>
        <c:lblOffset val="100"/>
        <c:noMultiLvlLbl val="0"/>
      </c:catAx>
      <c:valAx>
        <c:axId val="318018304"/>
        <c:scaling>
          <c:orientation val="minMax"/>
          <c:max val="85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31801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27.6</c:v>
                </c:pt>
                <c:pt idx="1">
                  <c:v>10.1</c:v>
                </c:pt>
                <c:pt idx="2">
                  <c:v>16.600000000000001</c:v>
                </c:pt>
                <c:pt idx="3">
                  <c:v>32.4</c:v>
                </c:pt>
                <c:pt idx="4">
                  <c:v>13.3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D82-44E6-844F-2F5DA676C4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8132992"/>
        <c:axId val="318134528"/>
      </c:barChart>
      <c:catAx>
        <c:axId val="3181329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18134528"/>
        <c:crosses val="autoZero"/>
        <c:auto val="1"/>
        <c:lblAlgn val="ctr"/>
        <c:lblOffset val="100"/>
        <c:noMultiLvlLbl val="0"/>
      </c:catAx>
      <c:valAx>
        <c:axId val="318134528"/>
        <c:scaling>
          <c:orientation val="minMax"/>
          <c:max val="35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318132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23075957849994"/>
          <c:y val="6.1447621510802158E-2"/>
          <c:w val="0.78937821575922595"/>
          <c:h val="0.877104756978395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27.5</c:v>
                </c:pt>
                <c:pt idx="1">
                  <c:v>30.8</c:v>
                </c:pt>
                <c:pt idx="2">
                  <c:v>22</c:v>
                </c:pt>
                <c:pt idx="3">
                  <c:v>15.1</c:v>
                </c:pt>
                <c:pt idx="4">
                  <c:v>4.5999999999999996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C8-4DA1-BAD5-F2D0795AF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61700096"/>
        <c:axId val="161792768"/>
      </c:barChart>
      <c:catAx>
        <c:axId val="16170009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1792768"/>
        <c:crosses val="autoZero"/>
        <c:auto val="1"/>
        <c:lblAlgn val="ctr"/>
        <c:lblOffset val="100"/>
        <c:noMultiLvlLbl val="0"/>
      </c:catAx>
      <c:valAx>
        <c:axId val="161792768"/>
        <c:scaling>
          <c:orientation val="minMax"/>
          <c:max val="35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6170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07837693931068"/>
          <c:y val="6.1447621510802158E-2"/>
          <c:w val="0.78453059839841521"/>
          <c:h val="0.877104756978395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25.4</c:v>
                </c:pt>
                <c:pt idx="1">
                  <c:v>13.6</c:v>
                </c:pt>
                <c:pt idx="2">
                  <c:v>25.5</c:v>
                </c:pt>
                <c:pt idx="3">
                  <c:v>22.8</c:v>
                </c:pt>
                <c:pt idx="4">
                  <c:v>12.6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59-417B-B1C7-6D7645AD48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62489472"/>
        <c:axId val="162491008"/>
      </c:barChart>
      <c:catAx>
        <c:axId val="1624894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2491008"/>
        <c:crosses val="autoZero"/>
        <c:auto val="1"/>
        <c:lblAlgn val="ctr"/>
        <c:lblOffset val="100"/>
        <c:noMultiLvlLbl val="0"/>
      </c:catAx>
      <c:valAx>
        <c:axId val="162491008"/>
        <c:scaling>
          <c:orientation val="minMax"/>
          <c:max val="35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62489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23075957849994"/>
          <c:y val="6.1447621510802158E-2"/>
          <c:w val="0.78937821575922595"/>
          <c:h val="0.877104756978395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12.7</c:v>
                </c:pt>
                <c:pt idx="1">
                  <c:v>16.600000000000001</c:v>
                </c:pt>
                <c:pt idx="2" formatCode="0.0">
                  <c:v>18</c:v>
                </c:pt>
                <c:pt idx="3">
                  <c:v>22.8</c:v>
                </c:pt>
                <c:pt idx="4">
                  <c:v>29.9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F3-4A6D-B68F-02BB0534E9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54306944"/>
        <c:axId val="254935424"/>
      </c:barChart>
      <c:catAx>
        <c:axId val="25430694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54935424"/>
        <c:crosses val="autoZero"/>
        <c:auto val="1"/>
        <c:lblAlgn val="ctr"/>
        <c:lblOffset val="100"/>
        <c:noMultiLvlLbl val="0"/>
      </c:catAx>
      <c:valAx>
        <c:axId val="254935424"/>
        <c:scaling>
          <c:orientation val="minMax"/>
          <c:max val="35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25430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27.6</c:v>
                </c:pt>
                <c:pt idx="1">
                  <c:v>10.1</c:v>
                </c:pt>
                <c:pt idx="2">
                  <c:v>16.600000000000001</c:v>
                </c:pt>
                <c:pt idx="3">
                  <c:v>32.4</c:v>
                </c:pt>
                <c:pt idx="4">
                  <c:v>13.3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D82-44E6-844F-2F5DA676C4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61784960"/>
        <c:axId val="161786496"/>
      </c:barChart>
      <c:catAx>
        <c:axId val="16178496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1786496"/>
        <c:crosses val="autoZero"/>
        <c:auto val="1"/>
        <c:lblAlgn val="ctr"/>
        <c:lblOffset val="100"/>
        <c:noMultiLvlLbl val="0"/>
      </c:catAx>
      <c:valAx>
        <c:axId val="161786496"/>
        <c:scaling>
          <c:orientation val="minMax"/>
          <c:max val="35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61784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696793221441894"/>
          <c:y val="6.1447621510802158E-2"/>
          <c:w val="0.65364104312330695"/>
          <c:h val="0.877104756978395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2"/>
                <c:pt idx="0">
                  <c:v>77.5</c:v>
                </c:pt>
                <c:pt idx="1">
                  <c:v>22.5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C8-4DA1-BAD5-F2D0795AF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0974848"/>
        <c:axId val="151147648"/>
      </c:barChart>
      <c:catAx>
        <c:axId val="1509748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51147648"/>
        <c:crosses val="autoZero"/>
        <c:auto val="1"/>
        <c:lblAlgn val="ctr"/>
        <c:lblOffset val="100"/>
        <c:noMultiLvlLbl val="0"/>
      </c:catAx>
      <c:valAx>
        <c:axId val="15114764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097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696793221441894"/>
          <c:y val="6.1447621510802158E-2"/>
          <c:w val="0.65364104312330695"/>
          <c:h val="0.877104756978395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2"/>
                <c:pt idx="0">
                  <c:v>56.4</c:v>
                </c:pt>
                <c:pt idx="1">
                  <c:v>43.6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C8-4DA1-BAD5-F2D0795AF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6542464"/>
        <c:axId val="157278592"/>
      </c:barChart>
      <c:catAx>
        <c:axId val="1565424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57278592"/>
        <c:crosses val="autoZero"/>
        <c:auto val="1"/>
        <c:lblAlgn val="ctr"/>
        <c:lblOffset val="100"/>
        <c:noMultiLvlLbl val="0"/>
      </c:catAx>
      <c:valAx>
        <c:axId val="15727859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6542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587655318398949E-2"/>
          <c:y val="0.17304242289670693"/>
          <c:w val="0.96082468936320209"/>
          <c:h val="0.630906920939949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No skills</c:v>
                </c:pt>
                <c:pt idx="1">
                  <c:v>Low skills</c:v>
                </c:pt>
                <c:pt idx="2">
                  <c:v>Basic skills</c:v>
                </c:pt>
                <c:pt idx="3">
                  <c:v>Above basic skills</c:v>
                </c:pt>
              </c:strCache>
            </c:strRef>
          </c:cat>
          <c:val>
            <c:numRef>
              <c:f>Лист1!$B$2:$B$5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95-C743-B46C-4BA387B496E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12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No skills</c:v>
                </c:pt>
                <c:pt idx="1">
                  <c:v>Low skills</c:v>
                </c:pt>
                <c:pt idx="2">
                  <c:v>Basic skills</c:v>
                </c:pt>
                <c:pt idx="3">
                  <c:v>Above basic skills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0.0">
                  <c:v>13</c:v>
                </c:pt>
                <c:pt idx="1">
                  <c:v>37.5</c:v>
                </c:pt>
                <c:pt idx="2">
                  <c:v>21.6</c:v>
                </c:pt>
                <c:pt idx="3">
                  <c:v>27.9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84060160"/>
        <c:axId val="184146560"/>
      </c:barChart>
      <c:catAx>
        <c:axId val="184060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4146560"/>
        <c:crosses val="autoZero"/>
        <c:auto val="1"/>
        <c:lblAlgn val="ctr"/>
        <c:lblOffset val="100"/>
        <c:noMultiLvlLbl val="0"/>
      </c:catAx>
      <c:valAx>
        <c:axId val="18414656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840601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457923558554234"/>
          <c:y val="1.5560157887151097E-2"/>
          <c:w val="0.53721563763296798"/>
          <c:h val="0.9688796842256978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Одяг, в тому числі спортивний</c:v>
                </c:pt>
                <c:pt idx="1">
                  <c:v>Товари для дому</c:v>
                </c:pt>
                <c:pt idx="2">
                  <c:v>Замовлення квитків на транспорт</c:v>
                </c:pt>
                <c:pt idx="3">
                  <c:v>Електронна техніка та прилади</c:v>
                </c:pt>
                <c:pt idx="4">
                  <c:v>Комп’ютерна техніка</c:v>
                </c:pt>
                <c:pt idx="5">
                  <c:v>Ліки</c:v>
                </c:pt>
                <c:pt idx="6">
                  <c:v>Продукти харчування</c:v>
                </c:pt>
                <c:pt idx="7">
                  <c:v>Ігри, програмне забезпечення</c:v>
                </c:pt>
                <c:pt idx="8">
                  <c:v>Телекомунікаційні послуги </c:v>
                </c:pt>
                <c:pt idx="9">
                  <c:v>Замовлення житла</c:v>
                </c:pt>
                <c:pt idx="10">
                  <c:v>Замовлення квитків на різні заходи</c:v>
                </c:pt>
                <c:pt idx="11">
                  <c:v>Фільми та музика</c:v>
                </c:pt>
                <c:pt idx="12">
                  <c:v>Газети, журнали, книги</c:v>
                </c:pt>
                <c:pt idx="13">
                  <c:v>Матеріали для онлайн навчання</c:v>
                </c:pt>
                <c:pt idx="14">
                  <c:v>Інше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66.400000000000006</c:v>
                </c:pt>
                <c:pt idx="1">
                  <c:v>37.299999999999997</c:v>
                </c:pt>
                <c:pt idx="2">
                  <c:v>24.6</c:v>
                </c:pt>
                <c:pt idx="3">
                  <c:v>16.399999999999999</c:v>
                </c:pt>
                <c:pt idx="4">
                  <c:v>11.9</c:v>
                </c:pt>
                <c:pt idx="5">
                  <c:v>11.2</c:v>
                </c:pt>
                <c:pt idx="6">
                  <c:v>4.5</c:v>
                </c:pt>
                <c:pt idx="7">
                  <c:v>3.4</c:v>
                </c:pt>
                <c:pt idx="8">
                  <c:v>2.2000000000000002</c:v>
                </c:pt>
                <c:pt idx="9">
                  <c:v>2.2000000000000002</c:v>
                </c:pt>
                <c:pt idx="10">
                  <c:v>1.5</c:v>
                </c:pt>
                <c:pt idx="11">
                  <c:v>0.7</c:v>
                </c:pt>
                <c:pt idx="12">
                  <c:v>0.7</c:v>
                </c:pt>
                <c:pt idx="13">
                  <c:v>0.7</c:v>
                </c:pt>
                <c:pt idx="14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02-4BF4-80C7-E839B73D86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8214528"/>
        <c:axId val="318216064"/>
      </c:barChart>
      <c:catAx>
        <c:axId val="3182145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18216064"/>
        <c:crosses val="autoZero"/>
        <c:auto val="1"/>
        <c:lblAlgn val="ctr"/>
        <c:lblOffset val="100"/>
        <c:noMultiLvlLbl val="0"/>
      </c:catAx>
      <c:valAx>
        <c:axId val="318216064"/>
        <c:scaling>
          <c:orientation val="minMax"/>
          <c:max val="7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31821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Товари для дому</c:v>
                </c:pt>
                <c:pt idx="1">
                  <c:v>Одяг, в тому числі спортивний</c:v>
                </c:pt>
                <c:pt idx="2">
                  <c:v>Замовлення квитків на транспорт</c:v>
                </c:pt>
                <c:pt idx="3">
                  <c:v>Електронна техніка та прилади</c:v>
                </c:pt>
                <c:pt idx="4">
                  <c:v>Комп’ютерна техніка</c:v>
                </c:pt>
                <c:pt idx="5">
                  <c:v>Телекомунікаційні послуги </c:v>
                </c:pt>
                <c:pt idx="6">
                  <c:v>Ліки</c:v>
                </c:pt>
                <c:pt idx="7">
                  <c:v>Фільми та музика</c:v>
                </c:pt>
                <c:pt idx="8">
                  <c:v>Ігри, програмне забезпечення</c:v>
                </c:pt>
                <c:pt idx="9">
                  <c:v>Продукти харчування</c:v>
                </c:pt>
                <c:pt idx="10">
                  <c:v>Газети, журнали, книги</c:v>
                </c:pt>
                <c:pt idx="11">
                  <c:v>Замовлення житла</c:v>
                </c:pt>
                <c:pt idx="12">
                  <c:v>Замовлення квитків на різні заходи</c:v>
                </c:pt>
                <c:pt idx="13">
                  <c:v>Матеріали для онлайн навчання</c:v>
                </c:pt>
                <c:pt idx="14">
                  <c:v>Інше</c:v>
                </c:pt>
              </c:strCache>
            </c:strRef>
          </c:cat>
          <c:val>
            <c:numRef>
              <c:f>Лист1!$B$2:$B$16</c:f>
              <c:numCache>
                <c:formatCode>0.0</c:formatCode>
                <c:ptCount val="15"/>
                <c:pt idx="0">
                  <c:v>60.4</c:v>
                </c:pt>
                <c:pt idx="1">
                  <c:v>48.5</c:v>
                </c:pt>
                <c:pt idx="2">
                  <c:v>41</c:v>
                </c:pt>
                <c:pt idx="3">
                  <c:v>37.299999999999997</c:v>
                </c:pt>
                <c:pt idx="4">
                  <c:v>28.4</c:v>
                </c:pt>
                <c:pt idx="5">
                  <c:v>23.9</c:v>
                </c:pt>
                <c:pt idx="6">
                  <c:v>17.899999999999999</c:v>
                </c:pt>
                <c:pt idx="7">
                  <c:v>14.9</c:v>
                </c:pt>
                <c:pt idx="8">
                  <c:v>14.2</c:v>
                </c:pt>
                <c:pt idx="9">
                  <c:v>12.7</c:v>
                </c:pt>
                <c:pt idx="10">
                  <c:v>12.7</c:v>
                </c:pt>
                <c:pt idx="11">
                  <c:v>11.9</c:v>
                </c:pt>
                <c:pt idx="12">
                  <c:v>11.2</c:v>
                </c:pt>
                <c:pt idx="13">
                  <c:v>4.5</c:v>
                </c:pt>
                <c:pt idx="1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61-4225-A1DE-BFF299ACCC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8494592"/>
        <c:axId val="318496128"/>
      </c:barChart>
      <c:catAx>
        <c:axId val="3184945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18496128"/>
        <c:crosses val="autoZero"/>
        <c:auto val="1"/>
        <c:lblAlgn val="ctr"/>
        <c:lblOffset val="100"/>
        <c:noMultiLvlLbl val="0"/>
      </c:catAx>
      <c:valAx>
        <c:axId val="318496128"/>
        <c:scaling>
          <c:orientation val="minMax"/>
          <c:max val="70"/>
          <c:min val="0"/>
        </c:scaling>
        <c:delete val="1"/>
        <c:axPos val="t"/>
        <c:numFmt formatCode="0.0" sourceLinked="1"/>
        <c:majorTickMark val="out"/>
        <c:minorTickMark val="none"/>
        <c:tickLblPos val="nextTo"/>
        <c:crossAx val="31849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Одяг, в тому числі спортивний</c:v>
                </c:pt>
                <c:pt idx="1">
                  <c:v>Товари для дому</c:v>
                </c:pt>
                <c:pt idx="2">
                  <c:v>Замовлення квитків на різні заходи</c:v>
                </c:pt>
                <c:pt idx="3">
                  <c:v>Комп’ютерна техніка</c:v>
                </c:pt>
                <c:pt idx="4">
                  <c:v>Електронна техніка та прилади</c:v>
                </c:pt>
                <c:pt idx="5">
                  <c:v>Замовлення квитків на транспорт</c:v>
                </c:pt>
                <c:pt idx="6">
                  <c:v>Ігри, програмне забезпечення</c:v>
                </c:pt>
                <c:pt idx="7">
                  <c:v>Фільми та музика</c:v>
                </c:pt>
                <c:pt idx="8">
                  <c:v>Матеріали для онлайн навчання</c:v>
                </c:pt>
                <c:pt idx="9">
                  <c:v>Газети, журнали, книги</c:v>
                </c:pt>
                <c:pt idx="10">
                  <c:v>Продукти харчування</c:v>
                </c:pt>
                <c:pt idx="11">
                  <c:v>Телекомунікаційні послуги </c:v>
                </c:pt>
                <c:pt idx="12">
                  <c:v>Замовлення житла</c:v>
                </c:pt>
                <c:pt idx="13">
                  <c:v>Ліки</c:v>
                </c:pt>
                <c:pt idx="14">
                  <c:v>Інше</c:v>
                </c:pt>
              </c:strCache>
            </c:strRef>
          </c:cat>
          <c:val>
            <c:numRef>
              <c:f>Лист1!$B$2:$B$16</c:f>
              <c:numCache>
                <c:formatCode>0.0</c:formatCode>
                <c:ptCount val="15"/>
                <c:pt idx="0">
                  <c:v>62.9</c:v>
                </c:pt>
                <c:pt idx="1">
                  <c:v>40.299999999999997</c:v>
                </c:pt>
                <c:pt idx="2">
                  <c:v>38.6</c:v>
                </c:pt>
                <c:pt idx="3">
                  <c:v>29.6</c:v>
                </c:pt>
                <c:pt idx="4">
                  <c:v>28.4</c:v>
                </c:pt>
                <c:pt idx="5">
                  <c:v>27.5</c:v>
                </c:pt>
                <c:pt idx="6">
                  <c:v>24.3</c:v>
                </c:pt>
                <c:pt idx="7">
                  <c:v>19.399999999999999</c:v>
                </c:pt>
                <c:pt idx="8">
                  <c:v>13</c:v>
                </c:pt>
                <c:pt idx="9">
                  <c:v>12.5</c:v>
                </c:pt>
                <c:pt idx="10">
                  <c:v>11.6</c:v>
                </c:pt>
                <c:pt idx="11">
                  <c:v>11</c:v>
                </c:pt>
                <c:pt idx="12">
                  <c:v>7.2</c:v>
                </c:pt>
                <c:pt idx="13">
                  <c:v>5.5</c:v>
                </c:pt>
                <c:pt idx="14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68-49E3-81A1-AF345F5D20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8651776"/>
        <c:axId val="318661760"/>
      </c:barChart>
      <c:catAx>
        <c:axId val="3186517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18661760"/>
        <c:crosses val="autoZero"/>
        <c:auto val="1"/>
        <c:lblAlgn val="ctr"/>
        <c:lblOffset val="100"/>
        <c:noMultiLvlLbl val="0"/>
      </c:catAx>
      <c:valAx>
        <c:axId val="318661760"/>
        <c:scaling>
          <c:orientation val="minMax"/>
          <c:max val="70"/>
          <c:min val="0"/>
        </c:scaling>
        <c:delete val="1"/>
        <c:axPos val="t"/>
        <c:numFmt formatCode="0.0" sourceLinked="1"/>
        <c:majorTickMark val="out"/>
        <c:minorTickMark val="none"/>
        <c:tickLblPos val="nextTo"/>
        <c:crossAx val="318651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444001806410812"/>
          <c:y val="3.7791269378169956E-2"/>
          <c:w val="0.44633305645142068"/>
          <c:h val="0.924417461243660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Лист1!$A$2:$A$20</c:f>
              <c:strCache>
                <c:ptCount val="9"/>
                <c:pt idx="0">
                  <c:v>Віддаю перевагу особистим покупкам, люблю бачити товар, відданий оффлайн магазинам</c:v>
                </c:pt>
                <c:pt idx="1">
                  <c:v>Відсутність навичок чи знань</c:v>
                </c:pt>
                <c:pt idx="2">
                  <c:v>Побоювання щодо отримання або повернення товару, скарги / відшкодування збитків</c:v>
                </c:pt>
                <c:pt idx="3">
                  <c:v>Я прошу це зробити іншу людину для мене</c:v>
                </c:pt>
                <c:pt idx="4">
                  <c:v>Питання безпеки платежів або конфіденційності</c:v>
                </c:pt>
                <c:pt idx="5">
                  <c:v>Не маю платіжної картки, що дозволяє платити через Інтернет</c:v>
                </c:pt>
                <c:pt idx="6">
                  <c:v>Доставка товарів, замовлених через Інтернет, є проблемою</c:v>
                </c:pt>
                <c:pt idx="7">
                  <c:v>Інше</c:v>
                </c:pt>
                <c:pt idx="8">
                  <c:v>Важко сказати</c:v>
                </c:pt>
              </c:strCache>
            </c:strRef>
          </c:cat>
          <c:val>
            <c:numRef>
              <c:f>Лист1!$B$2:$B$20</c:f>
              <c:numCache>
                <c:formatCode>General</c:formatCode>
                <c:ptCount val="9"/>
                <c:pt idx="0">
                  <c:v>70.599999999999994</c:v>
                </c:pt>
                <c:pt idx="1">
                  <c:v>14.5</c:v>
                </c:pt>
                <c:pt idx="2">
                  <c:v>12.4</c:v>
                </c:pt>
                <c:pt idx="3">
                  <c:v>10.8</c:v>
                </c:pt>
                <c:pt idx="4">
                  <c:v>10.6</c:v>
                </c:pt>
                <c:pt idx="5">
                  <c:v>7.3</c:v>
                </c:pt>
                <c:pt idx="6">
                  <c:v>6.6</c:v>
                </c:pt>
                <c:pt idx="7">
                  <c:v>3.5</c:v>
                </c:pt>
                <c:pt idx="8">
                  <c:v>6.5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7971328"/>
        <c:axId val="48977792"/>
      </c:barChart>
      <c:catAx>
        <c:axId val="47971328"/>
        <c:scaling>
          <c:orientation val="maxMin"/>
        </c:scaling>
        <c:delete val="0"/>
        <c:axPos val="l"/>
        <c:majorTickMark val="out"/>
        <c:minorTickMark val="none"/>
        <c:tickLblPos val="nextTo"/>
        <c:crossAx val="48977792"/>
        <c:crosses val="autoZero"/>
        <c:auto val="1"/>
        <c:lblAlgn val="ctr"/>
        <c:lblOffset val="100"/>
        <c:noMultiLvlLbl val="0"/>
      </c:catAx>
      <c:valAx>
        <c:axId val="4897779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47971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959771079666185"/>
          <c:y val="3.7791269378169956E-2"/>
          <c:w val="0.4704022892033381"/>
          <c:h val="0.924417461243660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Лист1!$A$2:$A$29</c:f>
              <c:strCache>
                <c:ptCount val="9"/>
                <c:pt idx="0">
                  <c:v>Важко сказати</c:v>
                </c:pt>
                <c:pt idx="1">
                  <c:v>Інше</c:v>
                </c:pt>
                <c:pt idx="2">
                  <c:v>Відсутність навичок чи знань</c:v>
                </c:pt>
                <c:pt idx="3">
                  <c:v>Не маю платіжної картки, що дозволяє платити через Інтернет</c:v>
                </c:pt>
                <c:pt idx="4">
                  <c:v>Питання безпеки платежів або конфіденційності</c:v>
                </c:pt>
                <c:pt idx="5">
                  <c:v>Я прошу це зробити іншу людину для мене</c:v>
                </c:pt>
                <c:pt idx="6">
                  <c:v>Побоювання щодо отримання або повернення товару, скарги / відшкодування збитків</c:v>
                </c:pt>
                <c:pt idx="7">
                  <c:v>Доставка товарів, замовлених через Інтернет, є проблемою</c:v>
                </c:pt>
                <c:pt idx="8">
                  <c:v>Віддаю перевагу особистим покупкам, люблю бачити товар, відданий оффлайн магазинам</c:v>
                </c:pt>
              </c:strCache>
            </c:strRef>
          </c:cat>
          <c:val>
            <c:numRef>
              <c:f>Лист1!$B$2:$B$29</c:f>
              <c:numCache>
                <c:formatCode>General</c:formatCode>
                <c:ptCount val="9"/>
                <c:pt idx="0">
                  <c:v>3.5</c:v>
                </c:pt>
                <c:pt idx="1">
                  <c:v>0.8</c:v>
                </c:pt>
                <c:pt idx="2">
                  <c:v>9.3000000000000007</c:v>
                </c:pt>
                <c:pt idx="3">
                  <c:v>13.9</c:v>
                </c:pt>
                <c:pt idx="4">
                  <c:v>17.8</c:v>
                </c:pt>
                <c:pt idx="5">
                  <c:v>18.899999999999999</c:v>
                </c:pt>
                <c:pt idx="6">
                  <c:v>20.100000000000001</c:v>
                </c:pt>
                <c:pt idx="7">
                  <c:v>22</c:v>
                </c:pt>
                <c:pt idx="8">
                  <c:v>65.599999999999994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4276608"/>
        <c:axId val="154540672"/>
      </c:barChart>
      <c:catAx>
        <c:axId val="154276608"/>
        <c:scaling>
          <c:orientation val="minMax"/>
        </c:scaling>
        <c:delete val="0"/>
        <c:axPos val="l"/>
        <c:majorTickMark val="out"/>
        <c:minorTickMark val="none"/>
        <c:tickLblPos val="nextTo"/>
        <c:crossAx val="154540672"/>
        <c:crosses val="autoZero"/>
        <c:auto val="1"/>
        <c:lblAlgn val="ctr"/>
        <c:lblOffset val="100"/>
        <c:noMultiLvlLbl val="0"/>
      </c:catAx>
      <c:valAx>
        <c:axId val="154540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4276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615924897495936"/>
          <c:y val="3.7791269378169956E-2"/>
          <c:w val="0.44461382554056944"/>
          <c:h val="0.924417461243660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Лист1!$A$2:$A$25</c:f>
              <c:strCache>
                <c:ptCount val="9"/>
                <c:pt idx="0">
                  <c:v>Важко сказати</c:v>
                </c:pt>
                <c:pt idx="1">
                  <c:v>Інше</c:v>
                </c:pt>
                <c:pt idx="2">
                  <c:v>Доставка товарів, замовлених через Інтернет, є проблемою</c:v>
                </c:pt>
                <c:pt idx="3">
                  <c:v>Не маю платіжної картки, що дозволяє платити через Інтернет</c:v>
                </c:pt>
                <c:pt idx="4">
                  <c:v>Побоювання щодо отримання або повернення товару, скарги / відшкодування збитків</c:v>
                </c:pt>
                <c:pt idx="5">
                  <c:v>Питання безпеки платежів або конфіденційності</c:v>
                </c:pt>
                <c:pt idx="6">
                  <c:v>Я прошу це зробити іншу людину для мене</c:v>
                </c:pt>
                <c:pt idx="7">
                  <c:v>Відсутність навичок чи знань</c:v>
                </c:pt>
                <c:pt idx="8">
                  <c:v>Віддаю перевагу особистим покупкам, люблю бачити товар, відданий оффлайн магазинам</c:v>
                </c:pt>
              </c:strCache>
            </c:strRef>
          </c:cat>
          <c:val>
            <c:numRef>
              <c:f>Лист1!$B$2:$B$25</c:f>
              <c:numCache>
                <c:formatCode>General</c:formatCode>
                <c:ptCount val="9"/>
                <c:pt idx="0">
                  <c:v>9.6</c:v>
                </c:pt>
                <c:pt idx="1">
                  <c:v>1.2</c:v>
                </c:pt>
                <c:pt idx="2">
                  <c:v>3.6</c:v>
                </c:pt>
                <c:pt idx="3">
                  <c:v>4.8</c:v>
                </c:pt>
                <c:pt idx="4">
                  <c:v>8.4</c:v>
                </c:pt>
                <c:pt idx="5">
                  <c:v>12</c:v>
                </c:pt>
                <c:pt idx="6">
                  <c:v>12</c:v>
                </c:pt>
                <c:pt idx="7">
                  <c:v>18.100000000000001</c:v>
                </c:pt>
                <c:pt idx="8">
                  <c:v>63.9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5236992"/>
        <c:axId val="155295744"/>
      </c:barChart>
      <c:catAx>
        <c:axId val="155236992"/>
        <c:scaling>
          <c:orientation val="minMax"/>
        </c:scaling>
        <c:delete val="0"/>
        <c:axPos val="l"/>
        <c:majorTickMark val="out"/>
        <c:minorTickMark val="none"/>
        <c:tickLblPos val="nextTo"/>
        <c:crossAx val="155295744"/>
        <c:crosses val="autoZero"/>
        <c:auto val="1"/>
        <c:lblAlgn val="ctr"/>
        <c:lblOffset val="100"/>
        <c:noMultiLvlLbl val="0"/>
      </c:catAx>
      <c:valAx>
        <c:axId val="155295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5236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959771079666185"/>
          <c:y val="3.7791269378169956E-2"/>
          <c:w val="0.4704022892033381"/>
          <c:h val="0.924417461243660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Лист1!$A$2:$A$28</c:f>
              <c:strCache>
                <c:ptCount val="9"/>
                <c:pt idx="0">
                  <c:v>Важко сказати</c:v>
                </c:pt>
                <c:pt idx="1">
                  <c:v>Інше</c:v>
                </c:pt>
                <c:pt idx="2">
                  <c:v>Відсутність навичок чи знань</c:v>
                </c:pt>
                <c:pt idx="3">
                  <c:v>Побоювання щодо отримання або повернення товару, скарги / відшкодування збитків</c:v>
                </c:pt>
                <c:pt idx="4">
                  <c:v>Я прошу це зробити іншу людину для мене</c:v>
                </c:pt>
                <c:pt idx="5">
                  <c:v>Питання безпеки платежів або конфіденційності</c:v>
                </c:pt>
                <c:pt idx="6">
                  <c:v>Доставка товарів, замовлених через Інтернет, є проблемою</c:v>
                </c:pt>
                <c:pt idx="7">
                  <c:v>Не маю платіжної картки, що дозволяє платити через Інтернет</c:v>
                </c:pt>
                <c:pt idx="8">
                  <c:v>Віддаю перевагу особистим покупкам, люблю бачити товар, відданий оффлайн магазинам</c:v>
                </c:pt>
              </c:strCache>
            </c:strRef>
          </c:cat>
          <c:val>
            <c:numRef>
              <c:f>Лист1!$B$2:$B$28</c:f>
              <c:numCache>
                <c:formatCode>General</c:formatCode>
                <c:ptCount val="9"/>
                <c:pt idx="0" formatCode="0.0">
                  <c:v>10</c:v>
                </c:pt>
                <c:pt idx="1">
                  <c:v>4.8</c:v>
                </c:pt>
                <c:pt idx="2">
                  <c:v>9.6</c:v>
                </c:pt>
                <c:pt idx="3">
                  <c:v>14.8</c:v>
                </c:pt>
                <c:pt idx="4">
                  <c:v>16.7</c:v>
                </c:pt>
                <c:pt idx="5">
                  <c:v>17.7</c:v>
                </c:pt>
                <c:pt idx="6">
                  <c:v>20.100000000000001</c:v>
                </c:pt>
                <c:pt idx="7">
                  <c:v>24.4</c:v>
                </c:pt>
                <c:pt idx="8">
                  <c:v>60.3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5830528"/>
        <c:axId val="155996544"/>
      </c:barChart>
      <c:catAx>
        <c:axId val="155830528"/>
        <c:scaling>
          <c:orientation val="minMax"/>
        </c:scaling>
        <c:delete val="0"/>
        <c:axPos val="l"/>
        <c:majorTickMark val="out"/>
        <c:minorTickMark val="none"/>
        <c:tickLblPos val="nextTo"/>
        <c:crossAx val="155996544"/>
        <c:crosses val="autoZero"/>
        <c:auto val="1"/>
        <c:lblAlgn val="ctr"/>
        <c:lblOffset val="100"/>
        <c:noMultiLvlLbl val="0"/>
      </c:catAx>
      <c:valAx>
        <c:axId val="1559965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55830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Важко відповісти</c:v>
                </c:pt>
              </c:strCache>
            </c:strRef>
          </c:tx>
          <c:spPr>
            <a:solidFill>
              <a:schemeClr val="accent3">
                <a:lumMod val="2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Лист1!$B$1:$E$1</c:f>
              <c:strCache>
                <c:ptCount val="4"/>
                <c:pt idx="0">
                  <c:v>Україна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вікм 10-17 років</c:v>
                </c:pt>
              </c:strCache>
            </c:strRef>
          </c:cat>
          <c:val>
            <c:numRef>
              <c:f>Лист1!$B$2:$E$2</c:f>
              <c:numCache>
                <c:formatCode>0.0</c:formatCode>
                <c:ptCount val="4"/>
                <c:pt idx="0" formatCode="###0.0">
                  <c:v>6.2080536912751674</c:v>
                </c:pt>
                <c:pt idx="1">
                  <c:v>0.7</c:v>
                </c:pt>
                <c:pt idx="2" formatCode="###0.0">
                  <c:v>21.658986175115206</c:v>
                </c:pt>
                <c:pt idx="3" formatCode="###0.0">
                  <c:v>18.673647469458988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Абсолютно неактуальним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Лист1!$B$1:$E$1</c:f>
              <c:strCache>
                <c:ptCount val="4"/>
                <c:pt idx="0">
                  <c:v>Україна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вікм 10-17 років</c:v>
                </c:pt>
              </c:strCache>
            </c:strRef>
          </c:cat>
          <c:val>
            <c:numRef>
              <c:f>Лист1!$B$3:$E$3</c:f>
              <c:numCache>
                <c:formatCode>###0.0</c:formatCode>
                <c:ptCount val="4"/>
                <c:pt idx="0">
                  <c:v>24.664429530201343</c:v>
                </c:pt>
                <c:pt idx="1">
                  <c:v>13.965087281795512</c:v>
                </c:pt>
                <c:pt idx="2">
                  <c:v>4.6082949308755756</c:v>
                </c:pt>
                <c:pt idx="3">
                  <c:v>5.5846422338568935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Скоріше, неактуальним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Лист1!$B$1:$E$1</c:f>
              <c:strCache>
                <c:ptCount val="4"/>
                <c:pt idx="0">
                  <c:v>Україна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вікм 10-17 років</c:v>
                </c:pt>
              </c:strCache>
            </c:strRef>
          </c:cat>
          <c:val>
            <c:numRef>
              <c:f>Лист1!$B$4:$E$4</c:f>
              <c:numCache>
                <c:formatCode>###0.0</c:formatCode>
                <c:ptCount val="4"/>
                <c:pt idx="0">
                  <c:v>21.700223713646533</c:v>
                </c:pt>
                <c:pt idx="1">
                  <c:v>37.1571072319202</c:v>
                </c:pt>
                <c:pt idx="2">
                  <c:v>8.7557603686635943</c:v>
                </c:pt>
                <c:pt idx="3">
                  <c:v>8.2024432809773131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Скоріше, актуально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Лист1!$B$1:$E$1</c:f>
              <c:strCache>
                <c:ptCount val="4"/>
                <c:pt idx="0">
                  <c:v>Україна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вікм 10-17 років</c:v>
                </c:pt>
              </c:strCache>
            </c:strRef>
          </c:cat>
          <c:val>
            <c:numRef>
              <c:f>Лист1!$B$5:$E$5</c:f>
              <c:numCache>
                <c:formatCode>###0.0</c:formatCode>
                <c:ptCount val="4"/>
                <c:pt idx="0">
                  <c:v>31.431767337807607</c:v>
                </c:pt>
                <c:pt idx="1">
                  <c:v>37.655860349127181</c:v>
                </c:pt>
                <c:pt idx="2">
                  <c:v>31.336405529953918</c:v>
                </c:pt>
                <c:pt idx="3">
                  <c:v>33.333333333333336</c:v>
                </c:pt>
              </c:numCache>
            </c:numRef>
          </c:val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Дуже актуально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Лист1!$B$1:$E$1</c:f>
              <c:strCache>
                <c:ptCount val="4"/>
                <c:pt idx="0">
                  <c:v>Україна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вікм 10-17 років</c:v>
                </c:pt>
              </c:strCache>
            </c:strRef>
          </c:cat>
          <c:val>
            <c:numRef>
              <c:f>Лист1!$B$6:$E$6</c:f>
              <c:numCache>
                <c:formatCode>###0.0</c:formatCode>
                <c:ptCount val="4"/>
                <c:pt idx="0">
                  <c:v>15.995525727069351</c:v>
                </c:pt>
                <c:pt idx="1">
                  <c:v>10.473815461346634</c:v>
                </c:pt>
                <c:pt idx="2">
                  <c:v>33.640552995391708</c:v>
                </c:pt>
                <c:pt idx="3">
                  <c:v>34.20593368237347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7290624"/>
        <c:axId val="48125824"/>
      </c:barChart>
      <c:catAx>
        <c:axId val="47290624"/>
        <c:scaling>
          <c:orientation val="maxMin"/>
        </c:scaling>
        <c:delete val="0"/>
        <c:axPos val="l"/>
        <c:majorTickMark val="out"/>
        <c:minorTickMark val="none"/>
        <c:tickLblPos val="nextTo"/>
        <c:crossAx val="48125824"/>
        <c:crosses val="autoZero"/>
        <c:auto val="1"/>
        <c:lblAlgn val="ctr"/>
        <c:lblOffset val="100"/>
        <c:noMultiLvlLbl val="0"/>
      </c:catAx>
      <c:valAx>
        <c:axId val="48125824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4729062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88-A441-8595-CF35133E000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88-A441-8595-CF35133E0000}"/>
              </c:ext>
            </c:extLst>
          </c:dPt>
          <c:dPt>
            <c:idx val="2"/>
            <c:bubble3D val="0"/>
            <c:spPr>
              <a:solidFill>
                <a:schemeClr val="accent3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E88-A441-8595-CF35133E0000}"/>
              </c:ext>
            </c:extLst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E88-A441-8595-CF35133E0000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E88-A441-8595-CF35133E0000}"/>
              </c:ext>
            </c:extLst>
          </c:dPt>
          <c:cat>
            <c:strRef>
              <c:f>Лист1!$A$2:$A$6</c:f>
              <c:strCache>
                <c:ptCount val="5"/>
                <c:pt idx="0">
                  <c:v>Дуже актуальним</c:v>
                </c:pt>
                <c:pt idx="1">
                  <c:v>Скоріше, актуальним</c:v>
                </c:pt>
                <c:pt idx="2">
                  <c:v>Скоріше, неактуальним</c:v>
                </c:pt>
                <c:pt idx="3">
                  <c:v>Абсолютно неактуальним</c:v>
                </c:pt>
                <c:pt idx="4">
                  <c:v>Важко відповісти</c:v>
                </c:pt>
              </c:strCache>
            </c:strRef>
          </c:cat>
          <c:val>
            <c:numRef>
              <c:f>Лист1!$B$2:$B$6</c:f>
              <c:numCache>
                <c:formatCode>###0.0</c:formatCode>
                <c:ptCount val="5"/>
                <c:pt idx="0">
                  <c:v>15.995525727069351</c:v>
                </c:pt>
                <c:pt idx="1">
                  <c:v>31.431767337807607</c:v>
                </c:pt>
                <c:pt idx="2">
                  <c:v>21.700223713646533</c:v>
                </c:pt>
                <c:pt idx="3">
                  <c:v>24.664429530201343</c:v>
                </c:pt>
                <c:pt idx="4">
                  <c:v>6.2080536912751674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E88-A441-8595-CF35133E00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legend>
      <c:legendPos val="b"/>
      <c:layout>
        <c:manualLayout>
          <c:xMode val="edge"/>
          <c:yMode val="edge"/>
          <c:x val="8.3492707475501235E-2"/>
          <c:y val="0.77020225543890042"/>
          <c:w val="0.87809514049823501"/>
          <c:h val="0.1715412007343342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154347315592856"/>
          <c:y val="3.7517970087139987E-2"/>
          <c:w val="0.79683136413291067"/>
          <c:h val="0.763066364911540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 в тій чи іншій мірі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Лист1!$B$2:$F$2</c:f>
              <c:numCache>
                <c:formatCode>0.0</c:formatCode>
                <c:ptCount val="5"/>
                <c:pt idx="0">
                  <c:v>61.4</c:v>
                </c:pt>
                <c:pt idx="1">
                  <c:v>55.9</c:v>
                </c:pt>
                <c:pt idx="2">
                  <c:v>48.3</c:v>
                </c:pt>
                <c:pt idx="3">
                  <c:v>42.1</c:v>
                </c:pt>
                <c:pt idx="4">
                  <c:v>25.6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 в тій чи іншій мірі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Лист1!$B$3:$F$3</c:f>
              <c:numCache>
                <c:formatCode>0.0</c:formatCode>
                <c:ptCount val="5"/>
                <c:pt idx="0">
                  <c:v>31.5</c:v>
                </c:pt>
                <c:pt idx="1">
                  <c:v>37.9</c:v>
                </c:pt>
                <c:pt idx="2">
                  <c:v>45.5</c:v>
                </c:pt>
                <c:pt idx="3">
                  <c:v>53.8</c:v>
                </c:pt>
                <c:pt idx="4">
                  <c:v>66.8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Важко відповісти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Лист1!$B$4:$F$4</c:f>
              <c:numCache>
                <c:formatCode>0.0</c:formatCode>
                <c:ptCount val="5"/>
                <c:pt idx="0">
                  <c:v>7.1</c:v>
                </c:pt>
                <c:pt idx="1">
                  <c:v>6.2</c:v>
                </c:pt>
                <c:pt idx="2">
                  <c:v>6.2</c:v>
                </c:pt>
                <c:pt idx="3">
                  <c:v>4.0999999999999996</c:v>
                </c:pt>
                <c:pt idx="4">
                  <c:v>7.6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82123520"/>
        <c:axId val="182212096"/>
      </c:barChart>
      <c:catAx>
        <c:axId val="182123520"/>
        <c:scaling>
          <c:orientation val="maxMin"/>
        </c:scaling>
        <c:delete val="0"/>
        <c:axPos val="l"/>
        <c:majorTickMark val="out"/>
        <c:minorTickMark val="none"/>
        <c:tickLblPos val="nextTo"/>
        <c:crossAx val="182212096"/>
        <c:crosses val="autoZero"/>
        <c:auto val="1"/>
        <c:lblAlgn val="ctr"/>
        <c:lblOffset val="100"/>
        <c:noMultiLvlLbl val="0"/>
      </c:catAx>
      <c:valAx>
        <c:axId val="18221209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821235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2430627040852611"/>
          <c:w val="0.97582981724492945"/>
          <c:h val="0.15348552269725377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587655318398949E-2"/>
          <c:y val="5.6410256410256411E-2"/>
          <c:w val="0.96082468936320209"/>
          <c:h val="0.5725314164904862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 навички</c:v>
                </c:pt>
                <c:pt idx="1">
                  <c:v>Комунікаційні навички</c:v>
                </c:pt>
                <c:pt idx="2">
                  <c:v>Навички 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Лист1!$B$2:$B$5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DC-6C46-85BD-710EA0DC094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 навички</c:v>
                </c:pt>
                <c:pt idx="1">
                  <c:v>Комунікаційні навички</c:v>
                </c:pt>
                <c:pt idx="2">
                  <c:v>Навички 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Лист1!$C$2:$C$5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4DC-6C46-85BD-710EA0DC094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 навички</c:v>
                </c:pt>
                <c:pt idx="1">
                  <c:v>Комунікаційні навички</c:v>
                </c:pt>
                <c:pt idx="2">
                  <c:v>Навички 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Лист1!$D$2:$D$5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DC-6C46-85BD-710EA0DC094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Інформаційні навички</c:v>
                </c:pt>
                <c:pt idx="1">
                  <c:v>Комунікаційні навички</c:v>
                </c:pt>
                <c:pt idx="2">
                  <c:v>Навички 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 formatCode="0.0">
                  <c:v>17</c:v>
                </c:pt>
                <c:pt idx="1">
                  <c:v>17.100000000000001</c:v>
                </c:pt>
                <c:pt idx="2">
                  <c:v>17.7</c:v>
                </c:pt>
                <c:pt idx="3">
                  <c:v>49.5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Basic skills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Інформаційні навички</c:v>
                </c:pt>
                <c:pt idx="1">
                  <c:v>Комунікаційні навички</c:v>
                </c:pt>
                <c:pt idx="2">
                  <c:v>Навички 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7.5</c:v>
                </c:pt>
                <c:pt idx="1">
                  <c:v>5.2</c:v>
                </c:pt>
                <c:pt idx="2">
                  <c:v>24.8</c:v>
                </c:pt>
                <c:pt idx="3">
                  <c:v>18.8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Above basic skills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Інформаційні навички</c:v>
                </c:pt>
                <c:pt idx="1">
                  <c:v>Комунікаційні навички</c:v>
                </c:pt>
                <c:pt idx="2">
                  <c:v>Навички 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75.5</c:v>
                </c:pt>
                <c:pt idx="1">
                  <c:v>77.7</c:v>
                </c:pt>
                <c:pt idx="2">
                  <c:v>57.5</c:v>
                </c:pt>
                <c:pt idx="3">
                  <c:v>31.7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88093568"/>
        <c:axId val="188547456"/>
      </c:barChart>
      <c:catAx>
        <c:axId val="188093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8547456"/>
        <c:crosses val="autoZero"/>
        <c:auto val="1"/>
        <c:lblAlgn val="ctr"/>
        <c:lblOffset val="100"/>
        <c:noMultiLvlLbl val="0"/>
      </c:catAx>
      <c:valAx>
        <c:axId val="18854745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8809356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333901645292534"/>
          <c:y val="3.7517970087139987E-2"/>
          <c:w val="0.78503582083591394"/>
          <c:h val="0.763066364911540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 в тій чи іншій мірі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Лист1!$B$1:$I$1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Лист1!$B$2:$I$2</c:f>
              <c:numCache>
                <c:formatCode>0.0</c:formatCode>
                <c:ptCount val="3"/>
                <c:pt idx="0">
                  <c:v>34.1</c:v>
                </c:pt>
                <c:pt idx="1">
                  <c:v>41.6</c:v>
                </c:pt>
                <c:pt idx="2">
                  <c:v>57.6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 в тій чи іншій мірі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Лист1!$B$1:$I$1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Лист1!$B$3:$I$3</c:f>
              <c:numCache>
                <c:formatCode>0.0</c:formatCode>
                <c:ptCount val="3"/>
                <c:pt idx="0">
                  <c:v>59.7</c:v>
                </c:pt>
                <c:pt idx="1">
                  <c:v>51.7</c:v>
                </c:pt>
                <c:pt idx="2">
                  <c:v>36.6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Важко відповісти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Лист1!$B$1:$I$1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Лист1!$B$4:$I$4</c:f>
              <c:numCache>
                <c:formatCode>0.0</c:formatCode>
                <c:ptCount val="3"/>
                <c:pt idx="0">
                  <c:v>6.2</c:v>
                </c:pt>
                <c:pt idx="1">
                  <c:v>6.7</c:v>
                </c:pt>
                <c:pt idx="2">
                  <c:v>5.9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62631680"/>
        <c:axId val="162633600"/>
      </c:barChart>
      <c:catAx>
        <c:axId val="162631680"/>
        <c:scaling>
          <c:orientation val="maxMin"/>
        </c:scaling>
        <c:delete val="0"/>
        <c:axPos val="l"/>
        <c:majorTickMark val="out"/>
        <c:minorTickMark val="none"/>
        <c:tickLblPos val="nextTo"/>
        <c:crossAx val="162633600"/>
        <c:crosses val="autoZero"/>
        <c:auto val="1"/>
        <c:lblAlgn val="ctr"/>
        <c:lblOffset val="100"/>
        <c:noMultiLvlLbl val="0"/>
      </c:catAx>
      <c:valAx>
        <c:axId val="1626336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62631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333901645292534"/>
          <c:y val="3.7517970087139987E-2"/>
          <c:w val="0.78503582083591394"/>
          <c:h val="0.763066364911540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 в тій чи іншій мірі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Лист1!$B$1:$L$1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Лист1!$B$2:$L$2</c:f>
              <c:numCache>
                <c:formatCode>0.0</c:formatCode>
                <c:ptCount val="3"/>
                <c:pt idx="0">
                  <c:v>52.2</c:v>
                </c:pt>
                <c:pt idx="1">
                  <c:v>44.2</c:v>
                </c:pt>
                <c:pt idx="2">
                  <c:v>46.2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 в тій чи іншій мірі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Лист1!$B$1:$L$1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Лист1!$B$3:$L$3</c:f>
              <c:numCache>
                <c:formatCode>0.0</c:formatCode>
                <c:ptCount val="3"/>
                <c:pt idx="0">
                  <c:v>43.8</c:v>
                </c:pt>
                <c:pt idx="1">
                  <c:v>48.4</c:v>
                </c:pt>
                <c:pt idx="2">
                  <c:v>46.6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Важко відповісти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Лист1!$B$1:$L$1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Лист1!$B$4:$L$4</c:f>
              <c:numCache>
                <c:formatCode>0.0</c:formatCode>
                <c:ptCount val="3"/>
                <c:pt idx="0">
                  <c:v>4</c:v>
                </c:pt>
                <c:pt idx="1">
                  <c:v>7.4</c:v>
                </c:pt>
                <c:pt idx="2">
                  <c:v>7.2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63226752"/>
        <c:axId val="163274752"/>
      </c:barChart>
      <c:catAx>
        <c:axId val="163226752"/>
        <c:scaling>
          <c:orientation val="maxMin"/>
        </c:scaling>
        <c:delete val="0"/>
        <c:axPos val="l"/>
        <c:majorTickMark val="out"/>
        <c:minorTickMark val="none"/>
        <c:tickLblPos val="nextTo"/>
        <c:crossAx val="163274752"/>
        <c:crosses val="autoZero"/>
        <c:auto val="1"/>
        <c:lblAlgn val="ctr"/>
        <c:lblOffset val="100"/>
        <c:noMultiLvlLbl val="0"/>
      </c:catAx>
      <c:valAx>
        <c:axId val="16327475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63226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333901645292534"/>
          <c:y val="3.7517970087139987E-2"/>
          <c:w val="0.78503582083591394"/>
          <c:h val="0.763066364911540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 в тій чи іншій мірі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Лист1!$B$1:$N$1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Лист1!$B$2:$N$2</c:f>
              <c:numCache>
                <c:formatCode>0.0</c:formatCode>
                <c:ptCount val="2"/>
                <c:pt idx="0">
                  <c:v>53.2</c:v>
                </c:pt>
                <c:pt idx="1">
                  <c:v>36.299999999999997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 в тій чи іншій мірі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Лист1!$B$1:$N$1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Лист1!$B$3:$N$3</c:f>
              <c:numCache>
                <c:formatCode>0.0</c:formatCode>
                <c:ptCount val="2"/>
                <c:pt idx="0">
                  <c:v>41</c:v>
                </c:pt>
                <c:pt idx="1">
                  <c:v>56.8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Важко відповісти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Лист1!$B$1:$N$1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Лист1!$B$4:$N$4</c:f>
              <c:numCache>
                <c:formatCode>0.0</c:formatCode>
                <c:ptCount val="2"/>
                <c:pt idx="0">
                  <c:v>5.8</c:v>
                </c:pt>
                <c:pt idx="1">
                  <c:v>6.9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64328576"/>
        <c:axId val="164330112"/>
      </c:barChart>
      <c:catAx>
        <c:axId val="164328576"/>
        <c:scaling>
          <c:orientation val="maxMin"/>
        </c:scaling>
        <c:delete val="0"/>
        <c:axPos val="l"/>
        <c:majorTickMark val="out"/>
        <c:minorTickMark val="none"/>
        <c:tickLblPos val="nextTo"/>
        <c:crossAx val="164330112"/>
        <c:crosses val="autoZero"/>
        <c:auto val="1"/>
        <c:lblAlgn val="ctr"/>
        <c:lblOffset val="100"/>
        <c:noMultiLvlLbl val="0"/>
      </c:catAx>
      <c:valAx>
        <c:axId val="16433011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64328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Важко сказати</c:v>
                </c:pt>
                <c:pt idx="1">
                  <c:v>Урізноманітнити своє дозвілля</c:v>
                </c:pt>
                <c:pt idx="2">
                  <c:v>Не звертатись по допомогу (як до дітей, так і до певних організацій, що надають відповідні послуги)</c:v>
                </c:pt>
                <c:pt idx="3">
                  <c:v>Залишатись конкурентоздатним/ною на ринку праці</c:v>
                </c:pt>
                <c:pt idx="4">
                  <c:v>Не відставати / бути на рівних зі своїми дітьми</c:v>
                </c:pt>
                <c:pt idx="5">
                  <c:v>Розширити свої можливості у спілкуванні/обміні інформацією</c:v>
                </c:pt>
                <c:pt idx="6">
                  <c:v>Міг/могла комфортно користуватись технікою та вільно відчувати себе у мережі Інтернет</c:v>
                </c:pt>
                <c:pt idx="7">
                  <c:v>Не відставати від сучасних технологій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1</c:v>
                </c:pt>
                <c:pt idx="1">
                  <c:v>19.2</c:v>
                </c:pt>
                <c:pt idx="2">
                  <c:v>22.3</c:v>
                </c:pt>
                <c:pt idx="3">
                  <c:v>25.9</c:v>
                </c:pt>
                <c:pt idx="4">
                  <c:v>27.5</c:v>
                </c:pt>
                <c:pt idx="5">
                  <c:v>33.700000000000003</c:v>
                </c:pt>
                <c:pt idx="6">
                  <c:v>43</c:v>
                </c:pt>
                <c:pt idx="7">
                  <c:v>78.8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6A-CB42-B0FD-D85ACEB160C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20531840"/>
        <c:axId val="320612608"/>
      </c:barChart>
      <c:catAx>
        <c:axId val="3205318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20612608"/>
        <c:crosses val="autoZero"/>
        <c:auto val="1"/>
        <c:lblAlgn val="ctr"/>
        <c:lblOffset val="100"/>
        <c:noMultiLvlLbl val="0"/>
      </c:catAx>
      <c:valAx>
        <c:axId val="3206126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20531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Інше</c:v>
                </c:pt>
                <c:pt idx="1">
                  <c:v>Важко сказати</c:v>
                </c:pt>
                <c:pt idx="2">
                  <c:v>Я не розумію як і чому навчатись</c:v>
                </c:pt>
                <c:pt idx="3">
                  <c:v>У мене немає технічної можливості для застосування цих навичок (немає смартфона/планшета/ноутбука/комп’ютера)</c:v>
                </c:pt>
                <c:pt idx="4">
                  <c:v>У мене немає на це часу</c:v>
                </c:pt>
                <c:pt idx="5">
                  <c:v>Міг/могла комфортно користуватись технікою та вільно відчувати себе у мережі Інтернет</c:v>
                </c:pt>
                <c:pt idx="6">
                  <c:v>У мене немає потреби саме в навчанні, якщо виникає конкретне питання, я знаходжу на нього відповідь і все</c:v>
                </c:pt>
                <c:pt idx="7">
                  <c:v>У мене немає потреби в опануванні нових цифрових навичок, а те, що мені треба, я і так вже вмію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1.8934911242603552</c:v>
                </c:pt>
                <c:pt idx="1">
                  <c:v>2.4852071005917158</c:v>
                </c:pt>
                <c:pt idx="2">
                  <c:v>9.3491124260355036</c:v>
                </c:pt>
                <c:pt idx="3">
                  <c:v>14.911242603550296</c:v>
                </c:pt>
                <c:pt idx="4">
                  <c:v>24.378698224852069</c:v>
                </c:pt>
                <c:pt idx="5">
                  <c:v>35.300794551645858</c:v>
                </c:pt>
                <c:pt idx="6">
                  <c:v>36.331360946745562</c:v>
                </c:pt>
                <c:pt idx="7">
                  <c:v>38.106508875739642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E1-494A-B921-9B3BA2246C7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20640128"/>
        <c:axId val="320647168"/>
      </c:barChart>
      <c:catAx>
        <c:axId val="32064012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20647168"/>
        <c:crosses val="autoZero"/>
        <c:auto val="1"/>
        <c:lblAlgn val="ctr"/>
        <c:lblOffset val="100"/>
        <c:noMultiLvlLbl val="0"/>
      </c:catAx>
      <c:valAx>
        <c:axId val="3206471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20640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9F3-0347-8FBF-9EE16F216F4E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9F3-0347-8FBF-9EE16F216F4E}"/>
              </c:ext>
            </c:extLst>
          </c:dPt>
          <c:dPt>
            <c:idx val="2"/>
            <c:bubble3D val="0"/>
            <c:spPr>
              <a:solidFill>
                <a:schemeClr val="accent3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9F3-0347-8FBF-9EE16F216F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9F3-0347-8FBF-9EE16F216F4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9F3-0347-8FBF-9EE16F216F4E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b="1">
                      <a:solidFill>
                        <a:schemeClr val="bg2">
                          <a:lumMod val="10000"/>
                        </a:schemeClr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Базові й поглиблені навички</c:v>
                </c:pt>
                <c:pt idx="1">
                  <c:v>Поглиблені навички</c:v>
                </c:pt>
                <c:pt idx="2">
                  <c:v>Базові навички</c:v>
                </c:pt>
                <c:pt idx="3">
                  <c:v>Жодні з цифрових навичок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 formatCode="General">
                  <c:v>39.6</c:v>
                </c:pt>
                <c:pt idx="1">
                  <c:v>8</c:v>
                </c:pt>
                <c:pt idx="2">
                  <c:v>17</c:v>
                </c:pt>
                <c:pt idx="3" formatCode="General">
                  <c:v>35.4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9F3-0347-8FBF-9EE16F216F4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343763147108581"/>
          <c:y val="0.23975029494436151"/>
          <c:w val="0.31734413440860737"/>
          <c:h val="0.602365895107963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498295954892591E-2"/>
          <c:y val="4.2940696961015871E-2"/>
          <c:w val="0.92507305035041654"/>
          <c:h val="0.7656449865784584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 в тій чи іншій мірі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Лист1!$B$2:$F$2</c:f>
              <c:numCache>
                <c:formatCode>0.0</c:formatCode>
                <c:ptCount val="5"/>
                <c:pt idx="0">
                  <c:v>28.2</c:v>
                </c:pt>
                <c:pt idx="1">
                  <c:v>27.7</c:v>
                </c:pt>
                <c:pt idx="2">
                  <c:v>33</c:v>
                </c:pt>
                <c:pt idx="3">
                  <c:v>39</c:v>
                </c:pt>
                <c:pt idx="4">
                  <c:v>52.1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3E-B84D-956A-E6B1FBD1A894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 в тій чи іншій мірі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Лист1!$B$3:$F$3</c:f>
              <c:numCache>
                <c:formatCode>0.0</c:formatCode>
                <c:ptCount val="5"/>
                <c:pt idx="0">
                  <c:v>8.5</c:v>
                </c:pt>
                <c:pt idx="1">
                  <c:v>14.6</c:v>
                </c:pt>
                <c:pt idx="2">
                  <c:v>16.899999999999999</c:v>
                </c:pt>
                <c:pt idx="3">
                  <c:v>22.6</c:v>
                </c:pt>
                <c:pt idx="4">
                  <c:v>23.8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03E-B84D-956A-E6B1FBD1A894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Важко відповісти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Лист1!$B$4:$F$4</c:f>
              <c:numCache>
                <c:formatCode>0.0</c:formatCode>
                <c:ptCount val="5"/>
                <c:pt idx="0">
                  <c:v>13.2</c:v>
                </c:pt>
                <c:pt idx="1">
                  <c:v>12.6</c:v>
                </c:pt>
                <c:pt idx="2">
                  <c:v>7.9</c:v>
                </c:pt>
                <c:pt idx="3">
                  <c:v>2.9</c:v>
                </c:pt>
                <c:pt idx="4">
                  <c:v>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03E-B84D-956A-E6B1FBD1A894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Лист1!$B$5:$F$5</c:f>
              <c:numCache>
                <c:formatCode>0.0</c:formatCode>
                <c:ptCount val="5"/>
                <c:pt idx="0">
                  <c:v>50.1</c:v>
                </c:pt>
                <c:pt idx="1">
                  <c:v>45.1</c:v>
                </c:pt>
                <c:pt idx="2">
                  <c:v>42.3</c:v>
                </c:pt>
                <c:pt idx="3">
                  <c:v>35.5</c:v>
                </c:pt>
                <c:pt idx="4">
                  <c:v>22.2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0C-AF40-B9A0-2C46EB62068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20943232"/>
        <c:axId val="320944768"/>
      </c:barChart>
      <c:catAx>
        <c:axId val="320943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20944768"/>
        <c:crosses val="autoZero"/>
        <c:auto val="1"/>
        <c:lblAlgn val="ctr"/>
        <c:lblOffset val="100"/>
        <c:noMultiLvlLbl val="0"/>
      </c:catAx>
      <c:valAx>
        <c:axId val="32094476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20943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377930385816401E-3"/>
          <c:y val="7.7893038291632619E-2"/>
          <c:w val="0.97733355326672744"/>
          <c:h val="0.8164026572955068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Лист1!$B$2:$C$2</c:f>
              <c:numCache>
                <c:formatCode>0.0</c:formatCode>
                <c:ptCount val="2"/>
                <c:pt idx="0">
                  <c:v>30</c:v>
                </c:pt>
                <c:pt idx="1">
                  <c:v>45.7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20-984E-B61F-79934CA0E96C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Лист1!$B$3:$C$3</c:f>
              <c:numCache>
                <c:formatCode>0.0</c:formatCode>
                <c:ptCount val="2"/>
                <c:pt idx="0">
                  <c:v>15.1</c:v>
                </c:pt>
                <c:pt idx="1">
                  <c:v>20.7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20-984E-B61F-79934CA0E96C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вв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Лист1!$B$4:$C$4</c:f>
              <c:numCache>
                <c:formatCode>0.0</c:formatCode>
                <c:ptCount val="2"/>
                <c:pt idx="0">
                  <c:v>9.6999999999999993</c:v>
                </c:pt>
                <c:pt idx="1">
                  <c:v>4.9000000000000004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720-984E-B61F-79934CA0E96C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Лист1!$B$5:$C$5</c:f>
              <c:numCache>
                <c:formatCode>0.0</c:formatCode>
                <c:ptCount val="2"/>
                <c:pt idx="0">
                  <c:v>45.2</c:v>
                </c:pt>
                <c:pt idx="1">
                  <c:v>28.7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AC-A240-B029-2D6A1E1585A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21052032"/>
        <c:axId val="321279104"/>
      </c:barChart>
      <c:catAx>
        <c:axId val="321052032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nextTo"/>
        <c:crossAx val="321279104"/>
        <c:crosses val="autoZero"/>
        <c:auto val="1"/>
        <c:lblAlgn val="ctr"/>
        <c:lblOffset val="100"/>
        <c:noMultiLvlLbl val="0"/>
      </c:catAx>
      <c:valAx>
        <c:axId val="321279104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321052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9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6.5150802889207257E-2"/>
          <c:w val="1"/>
          <c:h val="0.8089663296389398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Лист1!$B$2:$D$2</c:f>
              <c:numCache>
                <c:formatCode>0.0</c:formatCode>
                <c:ptCount val="3"/>
                <c:pt idx="0">
                  <c:v>42.5</c:v>
                </c:pt>
                <c:pt idx="1">
                  <c:v>39</c:v>
                </c:pt>
                <c:pt idx="2">
                  <c:v>29.6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2C-D84C-B55B-6F31EA34DEA3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Лист1!$B$3:$D$3</c:f>
              <c:numCache>
                <c:formatCode>0.0</c:formatCode>
                <c:ptCount val="3"/>
                <c:pt idx="0">
                  <c:v>20.9</c:v>
                </c:pt>
                <c:pt idx="1">
                  <c:v>19</c:v>
                </c:pt>
                <c:pt idx="2">
                  <c:v>13.6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62C-D84C-B55B-6F31EA34DEA3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вв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Лист1!$B$4:$D$4</c:f>
              <c:numCache>
                <c:formatCode>0.0</c:formatCode>
                <c:ptCount val="3"/>
                <c:pt idx="0">
                  <c:v>5.5</c:v>
                </c:pt>
                <c:pt idx="1">
                  <c:v>4.9000000000000004</c:v>
                </c:pt>
                <c:pt idx="2">
                  <c:v>11.8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62C-D84C-B55B-6F31EA34DEA3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Лист1!$B$5:$D$5</c:f>
              <c:numCache>
                <c:formatCode>0.0</c:formatCode>
                <c:ptCount val="3"/>
                <c:pt idx="0">
                  <c:v>31.2</c:v>
                </c:pt>
                <c:pt idx="1">
                  <c:v>37.1</c:v>
                </c:pt>
                <c:pt idx="2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943-7242-BC82-3A2D16DFBBF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21402752"/>
        <c:axId val="321404288"/>
      </c:barChart>
      <c:catAx>
        <c:axId val="321402752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nextTo"/>
        <c:crossAx val="321404288"/>
        <c:crosses val="autoZero"/>
        <c:auto val="1"/>
        <c:lblAlgn val="ctr"/>
        <c:lblOffset val="100"/>
        <c:noMultiLvlLbl val="0"/>
      </c:catAx>
      <c:valAx>
        <c:axId val="321404288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321402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9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Користування месенджерами</c:v>
                </c:pt>
                <c:pt idx="1">
                  <c:v>Користування електронною поштою</c:v>
                </c:pt>
                <c:pt idx="2">
                  <c:v>Навички роботи з медіафайлами (знайти, прослухати/подивитись/скачати)</c:v>
                </c:pt>
                <c:pt idx="3">
                  <c:v>Здійснення покупок через Інтернет</c:v>
                </c:pt>
                <c:pt idx="4">
                  <c:v>Навички встановлення додатку</c:v>
                </c:pt>
                <c:pt idx="5">
                  <c:v>Користування соціальними мережами</c:v>
                </c:pt>
                <c:pt idx="6">
                  <c:v>Навички пошуку інформації в мережі Інтернет</c:v>
                </c:pt>
                <c:pt idx="7">
                  <c:v>Користування смартфонами</c:v>
                </c:pt>
                <c:pt idx="8">
                  <c:v>Користування послугами Інтернет-банкінгу (переведення грошей з карти на карту, оплата послуг через додатки банків, поповнення мобільного тощо)</c:v>
                </c:pt>
                <c:pt idx="9">
                  <c:v>Навички розрізнення надійних та ненадійних джерел інформації</c:v>
                </c:pt>
                <c:pt idx="10">
                  <c:v>Навички онлайн безпеки</c:v>
                </c:pt>
              </c:strCache>
            </c:strRef>
          </c:cat>
          <c:val>
            <c:numRef>
              <c:f>Лист1!$B$2:$B$12</c:f>
              <c:numCache>
                <c:formatCode>0.0</c:formatCode>
                <c:ptCount val="11"/>
                <c:pt idx="0">
                  <c:v>19</c:v>
                </c:pt>
                <c:pt idx="1">
                  <c:v>19.3</c:v>
                </c:pt>
                <c:pt idx="2">
                  <c:v>19.3</c:v>
                </c:pt>
                <c:pt idx="3">
                  <c:v>20.3</c:v>
                </c:pt>
                <c:pt idx="4">
                  <c:v>21</c:v>
                </c:pt>
                <c:pt idx="5">
                  <c:v>21.3</c:v>
                </c:pt>
                <c:pt idx="6">
                  <c:v>23.3</c:v>
                </c:pt>
                <c:pt idx="7">
                  <c:v>23.4</c:v>
                </c:pt>
                <c:pt idx="8">
                  <c:v>26</c:v>
                </c:pt>
                <c:pt idx="9">
                  <c:v>29.8</c:v>
                </c:pt>
                <c:pt idx="10">
                  <c:v>33.9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F0-3142-8859-43FCCE08F2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22813312"/>
        <c:axId val="322840832"/>
      </c:barChart>
      <c:catAx>
        <c:axId val="3228133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22840832"/>
        <c:crosses val="autoZero"/>
        <c:auto val="1"/>
        <c:lblAlgn val="ctr"/>
        <c:lblOffset val="100"/>
        <c:noMultiLvlLbl val="0"/>
      </c:catAx>
      <c:valAx>
        <c:axId val="3228408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22813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19.3</c:v>
                </c:pt>
                <c:pt idx="1">
                  <c:v>19.3</c:v>
                </c:pt>
                <c:pt idx="2">
                  <c:v>21.4</c:v>
                </c:pt>
                <c:pt idx="3">
                  <c:v>52.4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03D-CF42-8B15-E31946885D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 formatCode="General">
                  <c:v>7.1</c:v>
                </c:pt>
                <c:pt idx="1">
                  <c:v>5</c:v>
                </c:pt>
                <c:pt idx="2" formatCode="General">
                  <c:v>21.4</c:v>
                </c:pt>
                <c:pt idx="3" formatCode="General">
                  <c:v>18.3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03D-CF42-8B15-E31946885DA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73.599999999999994</c:v>
                </c:pt>
                <c:pt idx="1">
                  <c:v>75.7</c:v>
                </c:pt>
                <c:pt idx="2">
                  <c:v>57.2</c:v>
                </c:pt>
                <c:pt idx="3">
                  <c:v>29.3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03D-CF42-8B15-E31946885D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91724928"/>
        <c:axId val="191838080"/>
      </c:barChart>
      <c:catAx>
        <c:axId val="191724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 rot="-5400000" vert="horz"/>
          <a:lstStyle/>
          <a:p>
            <a:pPr>
              <a:defRPr sz="1200">
                <a:solidFill>
                  <a:schemeClr val="accent3">
                    <a:lumMod val="10000"/>
                  </a:schemeClr>
                </a:solidFill>
              </a:defRPr>
            </a:pPr>
            <a:endParaRPr lang="ru-RU"/>
          </a:p>
        </c:txPr>
        <c:crossAx val="191838080"/>
        <c:crosses val="autoZero"/>
        <c:auto val="1"/>
        <c:lblAlgn val="ctr"/>
        <c:lblOffset val="100"/>
        <c:noMultiLvlLbl val="0"/>
      </c:catAx>
      <c:valAx>
        <c:axId val="19183808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91724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440801550397499E-2"/>
          <c:y val="0.1644025046443644"/>
          <c:w val="0.34167448048251647"/>
          <c:h val="0.6260648913971319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Важко відповісти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E88-A441-8595-CF35133E0000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DE88-A441-8595-CF35133E0000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DE88-A441-8595-CF35133E0000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DE88-A441-8595-CF35133E0000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DE88-A441-8595-CF35133E00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1"/>
                <c:pt idx="0">
                  <c:v>Столбец1</c:v>
                </c:pt>
              </c:strCache>
            </c:strRef>
          </c:cat>
          <c:val>
            <c:numRef>
              <c:f>Лист1!$B$2:$C$2</c:f>
              <c:numCache>
                <c:formatCode>###0.0</c:formatCode>
                <c:ptCount val="1"/>
                <c:pt idx="0">
                  <c:v>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E88-A441-8595-CF35133E0000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 в тій чи іншій мірі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1"/>
                <c:pt idx="0">
                  <c:v>Столбец1</c:v>
                </c:pt>
              </c:strCache>
            </c:strRef>
          </c:cat>
          <c:val>
            <c:numRef>
              <c:f>Лист1!$B$3:$C$3</c:f>
              <c:numCache>
                <c:formatCode>###0.0</c:formatCode>
                <c:ptCount val="1"/>
                <c:pt idx="0">
                  <c:v>46.2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716-1E4E-96FF-E76EF2F80867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Актуально в тій чи іншій мірі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1"/>
                <c:pt idx="0">
                  <c:v>Столбец1</c:v>
                </c:pt>
              </c:strCache>
            </c:strRef>
          </c:cat>
          <c:val>
            <c:numRef>
              <c:f>Лист1!$B$4:$C$4</c:f>
              <c:numCache>
                <c:formatCode>###0.0</c:formatCode>
                <c:ptCount val="1"/>
                <c:pt idx="0">
                  <c:v>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F716-1E4E-96FF-E76EF2F8086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201855360"/>
        <c:axId val="202723328"/>
      </c:barChart>
      <c:catAx>
        <c:axId val="201855360"/>
        <c:scaling>
          <c:orientation val="minMax"/>
        </c:scaling>
        <c:delete val="1"/>
        <c:axPos val="t"/>
        <c:numFmt formatCode="General" sourceLinked="0"/>
        <c:majorTickMark val="out"/>
        <c:minorTickMark val="none"/>
        <c:tickLblPos val="nextTo"/>
        <c:crossAx val="202723328"/>
        <c:crosses val="autoZero"/>
        <c:auto val="1"/>
        <c:lblAlgn val="ctr"/>
        <c:lblOffset val="100"/>
        <c:noMultiLvlLbl val="0"/>
      </c:catAx>
      <c:valAx>
        <c:axId val="202723328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extTo"/>
        <c:crossAx val="2018553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9999960382138046E-2"/>
          <c:y val="0.80184917838617575"/>
          <c:w val="0.40490342353792264"/>
          <c:h val="0.17620194578800497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0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Навички створення презентацій (Power Point)</c:v>
                </c:pt>
                <c:pt idx="1">
                  <c:v>Навички роботи з текстовим редактором (Word)</c:v>
                </c:pt>
                <c:pt idx="2">
                  <c:v>Навички планування із використанням спеціальних додатків/програм (наприклад, Google календар, Asana, Trello тощо)</c:v>
                </c:pt>
                <c:pt idx="3">
                  <c:v>Як підключитись до Інтернет (дротове та бездротове підключення, налаштування Wi-Fi)</c:v>
                </c:pt>
                <c:pt idx="4">
                  <c:v>Навички роботи з Excel</c:v>
                </c:pt>
                <c:pt idx="5">
                  <c:v>Навички обробки, монтажу відео (непрофесійний рівень, для особистих цілей)</c:v>
                </c:pt>
                <c:pt idx="6">
                  <c:v>Навички роботи в фоторедакторах</c:v>
                </c:pt>
                <c:pt idx="7">
                  <c:v>Як встановити програмне забезпечення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16.7</c:v>
                </c:pt>
                <c:pt idx="1">
                  <c:v>17.5</c:v>
                </c:pt>
                <c:pt idx="2" formatCode="0.0">
                  <c:v>18</c:v>
                </c:pt>
                <c:pt idx="3">
                  <c:v>18.899999999999999</c:v>
                </c:pt>
                <c:pt idx="4">
                  <c:v>18.899999999999999</c:v>
                </c:pt>
                <c:pt idx="5">
                  <c:v>22.9</c:v>
                </c:pt>
                <c:pt idx="6">
                  <c:v>23.6</c:v>
                </c:pt>
                <c:pt idx="7">
                  <c:v>25.4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4E-0642-9AE8-CC3B9C93BA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22872448"/>
        <c:axId val="323301376"/>
      </c:barChart>
      <c:catAx>
        <c:axId val="3228724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23301376"/>
        <c:crosses val="autoZero"/>
        <c:auto val="1"/>
        <c:lblAlgn val="ctr"/>
        <c:lblOffset val="100"/>
        <c:noMultiLvlLbl val="0"/>
      </c:catAx>
      <c:valAx>
        <c:axId val="323301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2872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0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0B0-1B4F-BB27-3345319BF36F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0B0-1B4F-BB27-3345319BF36F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0B0-1B4F-BB27-3345319BF36F}"/>
              </c:ext>
            </c:extLst>
          </c:dPt>
          <c:dPt>
            <c:idx val="3"/>
            <c:bubble3D val="0"/>
            <c:spPr>
              <a:solidFill>
                <a:schemeClr val="accent3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0B0-1B4F-BB27-3345319BF36F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0B0-1B4F-BB27-3345319BF36F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Базові курси</c:v>
                </c:pt>
                <c:pt idx="1">
                  <c:v>Поглиблені та / або базові професійні курси</c:v>
                </c:pt>
                <c:pt idx="2">
                  <c:v>Базові та / або поглиблені та / або базові професійні курси</c:v>
                </c:pt>
                <c:pt idx="3">
                  <c:v>Базові й поглиблені й базові професійні курси</c:v>
                </c:pt>
                <c:pt idx="4">
                  <c:v>Жодні з курсів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10.8</c:v>
                </c:pt>
                <c:pt idx="1">
                  <c:v>13</c:v>
                </c:pt>
                <c:pt idx="2" formatCode="General">
                  <c:v>15.2</c:v>
                </c:pt>
                <c:pt idx="3" formatCode="General">
                  <c:v>25.7</c:v>
                </c:pt>
                <c:pt idx="4" formatCode="General">
                  <c:v>35.299999999999997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0B0-1B4F-BB27-3345319BF36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229622945266224"/>
          <c:y val="0.10160196124014627"/>
          <c:w val="0.40377736699344996"/>
          <c:h val="0.89839803875985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0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498295954892591E-2"/>
          <c:y val="4.2940696961015871E-2"/>
          <c:w val="0.92507305035041654"/>
          <c:h val="0.7656449865784584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 в тій чи іншій мірі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Лист1!$B$2:$F$2</c:f>
              <c:numCache>
                <c:formatCode>0.0</c:formatCode>
                <c:ptCount val="5"/>
                <c:pt idx="0">
                  <c:v>26.1</c:v>
                </c:pt>
                <c:pt idx="1">
                  <c:v>24.8</c:v>
                </c:pt>
                <c:pt idx="2">
                  <c:v>32.799999999999997</c:v>
                </c:pt>
                <c:pt idx="3">
                  <c:v>40.5</c:v>
                </c:pt>
                <c:pt idx="4">
                  <c:v>56.7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3E-B84D-956A-E6B1FBD1A894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 в тій чи іншій мірі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Лист1!$B$3:$F$3</c:f>
              <c:numCache>
                <c:formatCode>0.0</c:formatCode>
                <c:ptCount val="5"/>
                <c:pt idx="0">
                  <c:v>3.9</c:v>
                </c:pt>
                <c:pt idx="1">
                  <c:v>6.7</c:v>
                </c:pt>
                <c:pt idx="2">
                  <c:v>9.9</c:v>
                </c:pt>
                <c:pt idx="3">
                  <c:v>16.100000000000001</c:v>
                </c:pt>
                <c:pt idx="4">
                  <c:v>19.100000000000001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03E-B84D-956A-E6B1FBD1A894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Важко відповісти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Лист1!$B$4:$F$4</c:f>
              <c:numCache>
                <c:formatCode>0.0</c:formatCode>
                <c:ptCount val="5"/>
                <c:pt idx="0">
                  <c:v>22.2</c:v>
                </c:pt>
                <c:pt idx="1">
                  <c:v>19.3</c:v>
                </c:pt>
                <c:pt idx="2">
                  <c:v>11.3</c:v>
                </c:pt>
                <c:pt idx="3">
                  <c:v>7.6</c:v>
                </c:pt>
                <c:pt idx="4">
                  <c:v>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03E-B84D-956A-E6B1FBD1A894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Лист1!$B$5:$F$5</c:f>
              <c:numCache>
                <c:formatCode>0.0</c:formatCode>
                <c:ptCount val="5"/>
                <c:pt idx="0">
                  <c:v>12.6</c:v>
                </c:pt>
                <c:pt idx="1">
                  <c:v>16</c:v>
                </c:pt>
                <c:pt idx="2">
                  <c:v>18.899999999999999</c:v>
                </c:pt>
                <c:pt idx="3">
                  <c:v>14.1</c:v>
                </c:pt>
                <c:pt idx="4">
                  <c:v>14.3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4BC-AB45-AD58-A9E506CC92A0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Лист1!$B$6:$F$6</c:f>
              <c:numCache>
                <c:formatCode>0.0</c:formatCode>
                <c:ptCount val="5"/>
                <c:pt idx="0">
                  <c:v>35.1</c:v>
                </c:pt>
                <c:pt idx="1">
                  <c:v>33.200000000000003</c:v>
                </c:pt>
                <c:pt idx="2">
                  <c:v>27.1</c:v>
                </c:pt>
                <c:pt idx="3">
                  <c:v>21.7</c:v>
                </c:pt>
                <c:pt idx="4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4BC-AB45-AD58-A9E506CC92A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24589824"/>
        <c:axId val="324636672"/>
      </c:barChart>
      <c:catAx>
        <c:axId val="324589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24636672"/>
        <c:crosses val="autoZero"/>
        <c:auto val="1"/>
        <c:lblAlgn val="ctr"/>
        <c:lblOffset val="100"/>
        <c:noMultiLvlLbl val="0"/>
      </c:catAx>
      <c:valAx>
        <c:axId val="32463667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24589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0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377930385816401E-3"/>
          <c:y val="7.7893038291632619E-2"/>
          <c:w val="0.97733355326672744"/>
          <c:h val="0.8164026572955068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Лист1!$B$2:$C$2</c:f>
              <c:numCache>
                <c:formatCode>0.0</c:formatCode>
                <c:ptCount val="2"/>
                <c:pt idx="0">
                  <c:v>29.4</c:v>
                </c:pt>
                <c:pt idx="1">
                  <c:v>46.8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20-984E-B61F-79934CA0E96C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Лист1!$B$3:$C$3</c:f>
              <c:numCache>
                <c:formatCode>0.0</c:formatCode>
                <c:ptCount val="2"/>
                <c:pt idx="0">
                  <c:v>9.8000000000000007</c:v>
                </c:pt>
                <c:pt idx="1">
                  <c:v>12.6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20-984E-B61F-79934CA0E96C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вв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Лист1!$B$4:$C$4</c:f>
              <c:numCache>
                <c:formatCode>0.0</c:formatCode>
                <c:ptCount val="2"/>
                <c:pt idx="0">
                  <c:v>16.100000000000001</c:v>
                </c:pt>
                <c:pt idx="1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720-984E-B61F-79934CA0E96C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Лист1!$B$5:$C$5</c:f>
              <c:numCache>
                <c:formatCode>0.0</c:formatCode>
                <c:ptCount val="2"/>
                <c:pt idx="0">
                  <c:v>14.9</c:v>
                </c:pt>
                <c:pt idx="1">
                  <c:v>15.8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35-CE47-B74E-D417C183E264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Лист1!$B$6:$C$6</c:f>
              <c:numCache>
                <c:formatCode>0.0</c:formatCode>
                <c:ptCount val="2"/>
                <c:pt idx="0">
                  <c:v>29.9</c:v>
                </c:pt>
                <c:pt idx="1">
                  <c:v>17.8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35-CE47-B74E-D417C183E26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25253376"/>
        <c:axId val="325304320"/>
      </c:barChart>
      <c:catAx>
        <c:axId val="325253376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nextTo"/>
        <c:crossAx val="325304320"/>
        <c:crosses val="autoZero"/>
        <c:auto val="1"/>
        <c:lblAlgn val="ctr"/>
        <c:lblOffset val="100"/>
        <c:noMultiLvlLbl val="0"/>
      </c:catAx>
      <c:valAx>
        <c:axId val="325304320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325253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0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6.5150802889207257E-2"/>
          <c:w val="1"/>
          <c:h val="0.8089663296389398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Лист1!$B$2:$D$2</c:f>
              <c:numCache>
                <c:formatCode>0.0</c:formatCode>
                <c:ptCount val="3"/>
                <c:pt idx="0">
                  <c:v>44.9</c:v>
                </c:pt>
                <c:pt idx="1">
                  <c:v>40.799999999999997</c:v>
                </c:pt>
                <c:pt idx="2">
                  <c:v>26.8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2C-D84C-B55B-6F31EA34DEA3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Лист1!$B$3:$D$3</c:f>
              <c:numCache>
                <c:formatCode>0.0</c:formatCode>
                <c:ptCount val="3"/>
                <c:pt idx="0">
                  <c:v>13.4</c:v>
                </c:pt>
                <c:pt idx="1">
                  <c:v>13.4</c:v>
                </c:pt>
                <c:pt idx="2">
                  <c:v>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62C-D84C-B55B-6F31EA34DEA3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вв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Лист1!$B$4:$D$4</c:f>
              <c:numCache>
                <c:formatCode>0.0</c:formatCode>
                <c:ptCount val="3"/>
                <c:pt idx="0">
                  <c:v>10.3</c:v>
                </c:pt>
                <c:pt idx="1">
                  <c:v>7</c:v>
                </c:pt>
                <c:pt idx="2">
                  <c:v>19.2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62C-D84C-B55B-6F31EA34DEA3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Лист1!$B$5:$D$5</c:f>
              <c:numCache>
                <c:formatCode>0.0</c:formatCode>
                <c:ptCount val="3"/>
                <c:pt idx="0">
                  <c:v>14.7</c:v>
                </c:pt>
                <c:pt idx="1">
                  <c:v>15.8</c:v>
                </c:pt>
                <c:pt idx="2">
                  <c:v>14.7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186-B641-BE2B-4EF05C3D01EE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Лист1!$B$6:$D$6</c:f>
              <c:numCache>
                <c:formatCode>0.0</c:formatCode>
                <c:ptCount val="3"/>
                <c:pt idx="0">
                  <c:v>16.8</c:v>
                </c:pt>
                <c:pt idx="1">
                  <c:v>23</c:v>
                </c:pt>
                <c:pt idx="2">
                  <c:v>31.7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186-B641-BE2B-4EF05C3D01E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26105344"/>
        <c:axId val="326258688"/>
      </c:barChart>
      <c:catAx>
        <c:axId val="326105344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nextTo"/>
        <c:crossAx val="326258688"/>
        <c:crosses val="autoZero"/>
        <c:auto val="1"/>
        <c:lblAlgn val="ctr"/>
        <c:lblOffset val="100"/>
        <c:noMultiLvlLbl val="0"/>
      </c:catAx>
      <c:valAx>
        <c:axId val="326258688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326105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0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Користування електронною поштою</c:v>
                </c:pt>
                <c:pt idx="1">
                  <c:v>Користування месенджерами</c:v>
                </c:pt>
                <c:pt idx="2">
                  <c:v>Користування соціальними мережами</c:v>
                </c:pt>
                <c:pt idx="3">
                  <c:v>Робота з медіафайлами</c:v>
                </c:pt>
                <c:pt idx="4">
                  <c:v>Користування смартфонами</c:v>
                </c:pt>
                <c:pt idx="5">
                  <c:v>Здійснення покупок через інтернет</c:v>
                </c:pt>
                <c:pt idx="6">
                  <c:v>Встановлення додатку</c:v>
                </c:pt>
                <c:pt idx="7">
                  <c:v>Користування послугами Інтернет-банкінгу</c:v>
                </c:pt>
                <c:pt idx="8">
                  <c:v>Онлайн безпека для дітей</c:v>
                </c:pt>
                <c:pt idx="9">
                  <c:v>Швидкий та якісний пошук інформації в мережі Інтернет</c:v>
                </c:pt>
                <c:pt idx="10">
                  <c:v>Розрізнення надійних та ненадійних джерел інформації</c:v>
                </c:pt>
                <c:pt idx="11">
                  <c:v>Онлайн безпека</c:v>
                </c:pt>
              </c:strCache>
            </c:strRef>
          </c:cat>
          <c:val>
            <c:numRef>
              <c:f>Лист1!$B$2:$B$13</c:f>
              <c:numCache>
                <c:formatCode>0.0</c:formatCode>
                <c:ptCount val="12"/>
                <c:pt idx="0">
                  <c:v>13.4</c:v>
                </c:pt>
                <c:pt idx="1">
                  <c:v>14.8</c:v>
                </c:pt>
                <c:pt idx="2">
                  <c:v>15.6</c:v>
                </c:pt>
                <c:pt idx="3">
                  <c:v>15.7</c:v>
                </c:pt>
                <c:pt idx="4">
                  <c:v>16.3</c:v>
                </c:pt>
                <c:pt idx="5">
                  <c:v>17.399999999999999</c:v>
                </c:pt>
                <c:pt idx="6">
                  <c:v>18.3</c:v>
                </c:pt>
                <c:pt idx="7">
                  <c:v>20.399999999999999</c:v>
                </c:pt>
                <c:pt idx="8">
                  <c:v>22</c:v>
                </c:pt>
                <c:pt idx="9">
                  <c:v>23.1</c:v>
                </c:pt>
                <c:pt idx="10">
                  <c:v>27.3</c:v>
                </c:pt>
                <c:pt idx="11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87-6840-84C7-79313B5437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27284992"/>
        <c:axId val="327357568"/>
      </c:barChart>
      <c:catAx>
        <c:axId val="3272849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27357568"/>
        <c:crosses val="autoZero"/>
        <c:auto val="1"/>
        <c:lblAlgn val="ctr"/>
        <c:lblOffset val="100"/>
        <c:noMultiLvlLbl val="0"/>
      </c:catAx>
      <c:valAx>
        <c:axId val="3273575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27284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0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Робота з текстовим редактором (Word)</c:v>
                </c:pt>
                <c:pt idx="1">
                  <c:v>Створення презентацій (Power Point)</c:v>
                </c:pt>
                <c:pt idx="2">
                  <c:v>Підключення до Інтернет (дротове та бездротове підключення, налаштування Wi-Fi)</c:v>
                </c:pt>
                <c:pt idx="3">
                  <c:v>Робота з Excel</c:v>
                </c:pt>
                <c:pt idx="4">
                  <c:v>Робота в фоторедакторах</c:v>
                </c:pt>
                <c:pt idx="5">
                  <c:v>Встановлення програмного забезпечення</c:v>
                </c:pt>
                <c:pt idx="6">
                  <c:v>Обробка, монтаж відео (непрофесійний рівень, для особистих цілей)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14.4</c:v>
                </c:pt>
                <c:pt idx="1">
                  <c:v>15.7</c:v>
                </c:pt>
                <c:pt idx="2">
                  <c:v>15.9</c:v>
                </c:pt>
                <c:pt idx="3">
                  <c:v>16.899999999999999</c:v>
                </c:pt>
                <c:pt idx="4">
                  <c:v>20.7</c:v>
                </c:pt>
                <c:pt idx="5">
                  <c:v>21.5</c:v>
                </c:pt>
                <c:pt idx="6">
                  <c:v>21.7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55-B148-8B3E-AF1E337ED5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27884800"/>
        <c:axId val="327887488"/>
      </c:barChart>
      <c:catAx>
        <c:axId val="327884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27887488"/>
        <c:crosses val="autoZero"/>
        <c:auto val="1"/>
        <c:lblAlgn val="ctr"/>
        <c:lblOffset val="100"/>
        <c:noMultiLvlLbl val="0"/>
      </c:catAx>
      <c:valAx>
        <c:axId val="327887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7884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0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5.4778787952349823E-3"/>
          <c:w val="0.48093672870937332"/>
          <c:h val="0.989044242409530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Основи SMM-просування</c:v>
                </c:pt>
                <c:pt idx="1">
                  <c:v>Основи motion графіки</c:v>
                </c:pt>
                <c:pt idx="2">
                  <c:v>Написання текстів або сучасна журналістика</c:v>
                </c:pt>
                <c:pt idx="3">
                  <c:v>Google календар для планування свого робочого дня та роботи команди</c:v>
                </c:pt>
                <c:pt idx="4">
                  <c:v>Основи анімації</c:v>
                </c:pt>
                <c:pt idx="5">
                  <c:v>Сучасне резюме та пошук роботи</c:v>
                </c:pt>
                <c:pt idx="6">
                  <c:v>Інстраграм для бізнесу</c:v>
                </c:pt>
                <c:pt idx="7">
                  <c:v>Основи 3Д моделювання</c:v>
                </c:pt>
                <c:pt idx="8">
                  <c:v>Фейсбук для бізнесу</c:v>
                </c:pt>
                <c:pt idx="9">
                  <c:v>Основи Web-дизайну</c:v>
                </c:pt>
                <c:pt idx="10">
                  <c:v>Основи програмування</c:v>
                </c:pt>
                <c:pt idx="11">
                  <c:v>Хмарні сервіси для безпечного зберігання даних</c:v>
                </c:pt>
                <c:pt idx="12">
                  <c:v>Створення та просування каналу на Youtube</c:v>
                </c:pt>
                <c:pt idx="13">
                  <c:v>Основи графічного дизайну (розробка та макетування візитівок, наприклад)</c:v>
                </c:pt>
                <c:pt idx="14">
                  <c:v>Основи створення фотографій</c:v>
                </c:pt>
                <c:pt idx="15">
                  <c:v>Створення сайтів (на основі шаблонів)</c:v>
                </c:pt>
              </c:strCache>
            </c:str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10.1</c:v>
                </c:pt>
                <c:pt idx="1">
                  <c:v>11</c:v>
                </c:pt>
                <c:pt idx="2">
                  <c:v>11.3</c:v>
                </c:pt>
                <c:pt idx="3">
                  <c:v>11.4</c:v>
                </c:pt>
                <c:pt idx="4">
                  <c:v>11.7</c:v>
                </c:pt>
                <c:pt idx="5">
                  <c:v>12.6</c:v>
                </c:pt>
                <c:pt idx="6">
                  <c:v>13.4</c:v>
                </c:pt>
                <c:pt idx="7">
                  <c:v>13.7</c:v>
                </c:pt>
                <c:pt idx="8">
                  <c:v>13.8</c:v>
                </c:pt>
                <c:pt idx="9">
                  <c:v>14.8</c:v>
                </c:pt>
                <c:pt idx="10">
                  <c:v>15</c:v>
                </c:pt>
                <c:pt idx="11">
                  <c:v>15.1</c:v>
                </c:pt>
                <c:pt idx="12">
                  <c:v>15.7</c:v>
                </c:pt>
                <c:pt idx="13">
                  <c:v>16.3</c:v>
                </c:pt>
                <c:pt idx="14">
                  <c:v>16.8</c:v>
                </c:pt>
                <c:pt idx="15">
                  <c:v>18.5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28-254B-A4DF-A1F856CDBC5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28152576"/>
        <c:axId val="328155520"/>
      </c:barChart>
      <c:catAx>
        <c:axId val="3281525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28155520"/>
        <c:crosses val="autoZero"/>
        <c:auto val="1"/>
        <c:lblAlgn val="ctr"/>
        <c:lblOffset val="100"/>
        <c:noMultiLvlLbl val="0"/>
      </c:catAx>
      <c:valAx>
        <c:axId val="328155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8152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0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88-A441-8595-CF35133E00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88-A441-8595-CF35133E0000}"/>
              </c:ext>
            </c:extLst>
          </c:dPt>
          <c:dPt>
            <c:idx val="2"/>
            <c:bubble3D val="0"/>
            <c:spPr>
              <a:solidFill>
                <a:schemeClr val="accent3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E88-A441-8595-CF35133E0000}"/>
              </c:ext>
            </c:extLst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E88-A441-8595-CF35133E0000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E88-A441-8595-CF35133E0000}"/>
              </c:ext>
            </c:extLst>
          </c:dPt>
          <c:cat>
            <c:strRef>
              <c:f>Лист1!$A$2:$A$6</c:f>
              <c:strCache>
                <c:ptCount val="5"/>
                <c:pt idx="0">
                  <c:v>Дуже актуальним</c:v>
                </c:pt>
                <c:pt idx="1">
                  <c:v>Скоріше, актуальним</c:v>
                </c:pt>
                <c:pt idx="2">
                  <c:v>Скоріше, неактуальним</c:v>
                </c:pt>
                <c:pt idx="3">
                  <c:v>Абсолютно неактуальним</c:v>
                </c:pt>
                <c:pt idx="4">
                  <c:v>Важко відповісти</c:v>
                </c:pt>
              </c:strCache>
            </c:strRef>
          </c:cat>
          <c:val>
            <c:numRef>
              <c:f>Лист1!$B$2:$B$6</c:f>
              <c:numCache>
                <c:formatCode>###0.0</c:formatCode>
                <c:ptCount val="5"/>
                <c:pt idx="0">
                  <c:v>10.473815461346634</c:v>
                </c:pt>
                <c:pt idx="1">
                  <c:v>37.655860349127181</c:v>
                </c:pt>
                <c:pt idx="2">
                  <c:v>37.1571072319202</c:v>
                </c:pt>
                <c:pt idx="3">
                  <c:v>13.965087281795512</c:v>
                </c:pt>
                <c:pt idx="4" formatCode="0.0">
                  <c:v>0.74812967581047385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E88-A441-8595-CF35133E00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legend>
      <c:legendPos val="b"/>
      <c:layout>
        <c:manualLayout>
          <c:xMode val="edge"/>
          <c:yMode val="edge"/>
          <c:x val="8.3492707475501235E-2"/>
          <c:y val="0.77020225543890042"/>
          <c:w val="0.87809514049823501"/>
          <c:h val="0.1715412007343342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0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 в тій чи іншій мірі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Лист1!$B$2:$D$2</c:f>
              <c:numCache>
                <c:formatCode>0.0</c:formatCode>
                <c:ptCount val="3"/>
                <c:pt idx="0">
                  <c:v>68.400000000000006</c:v>
                </c:pt>
                <c:pt idx="1">
                  <c:v>55.1</c:v>
                </c:pt>
                <c:pt idx="2">
                  <c:v>28.8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3E-B84D-956A-E6B1FBD1A894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 в тій чи іншій мірі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Лист1!$B$3:$D$3</c:f>
              <c:numCache>
                <c:formatCode>0.0</c:formatCode>
                <c:ptCount val="3"/>
                <c:pt idx="0">
                  <c:v>29.1</c:v>
                </c:pt>
                <c:pt idx="1">
                  <c:v>44.9</c:v>
                </c:pt>
                <c:pt idx="2">
                  <c:v>70.5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03E-B84D-956A-E6B1FBD1A894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Важко відповісти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Лист1!$B$4:$D$4</c:f>
              <c:numCache>
                <c:formatCode>General</c:formatCode>
                <c:ptCount val="3"/>
                <c:pt idx="0" formatCode="0.0">
                  <c:v>2.5</c:v>
                </c:pt>
                <c:pt idx="2" formatCode="0.0">
                  <c:v>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03E-B84D-956A-E6B1FBD1A89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28560000"/>
        <c:axId val="328574080"/>
      </c:barChart>
      <c:catAx>
        <c:axId val="32856000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328574080"/>
        <c:crosses val="autoZero"/>
        <c:auto val="1"/>
        <c:lblAlgn val="ctr"/>
        <c:lblOffset val="100"/>
        <c:noMultiLvlLbl val="0"/>
      </c:catAx>
      <c:valAx>
        <c:axId val="32857408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3285600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3938372440239975E-2"/>
          <c:y val="0.81470213234218292"/>
          <c:w val="0.92183766049361593"/>
          <c:h val="0.16187566931544475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272298113692125"/>
          <c:y val="3.1496987325562699E-2"/>
          <c:w val="0.6783265305776488"/>
          <c:h val="0.8630930950915539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5B-6E42-9294-79343B85988B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5B-6E42-9294-79343B8598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вікм 10-17 років</c:v>
                </c:pt>
              </c:strCache>
            </c:strRef>
          </c:cat>
          <c:val>
            <c:numRef>
              <c:f>Sheet1!$B$2:$E$2</c:f>
              <c:numCache>
                <c:formatCode>0.0</c:formatCode>
                <c:ptCount val="4"/>
                <c:pt idx="0">
                  <c:v>15.1</c:v>
                </c:pt>
                <c:pt idx="1">
                  <c:v>1.7</c:v>
                </c:pt>
                <c:pt idx="2">
                  <c:v>16.399999999999999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95-4FFF-902B-E79AE4E8653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Low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вікм 10-17 років</c:v>
                </c:pt>
              </c:strCache>
            </c:strRef>
          </c:cat>
          <c:val>
            <c:numRef>
              <c:f>Sheet1!$B$3:$E$3</c:f>
              <c:numCache>
                <c:formatCode>0.0</c:formatCode>
                <c:ptCount val="4"/>
                <c:pt idx="0">
                  <c:v>37.9</c:v>
                </c:pt>
                <c:pt idx="1">
                  <c:v>58.1</c:v>
                </c:pt>
                <c:pt idx="2">
                  <c:v>32.9</c:v>
                </c:pt>
                <c:pt idx="3">
                  <c:v>14.1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55B-6E42-9294-79343B85988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Basic skills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вікм 10-17 років</c:v>
                </c:pt>
              </c:strCache>
            </c:strRef>
          </c:cat>
          <c:val>
            <c:numRef>
              <c:f>Sheet1!$B$4:$E$4</c:f>
              <c:numCache>
                <c:formatCode>0.0</c:formatCode>
                <c:ptCount val="4"/>
                <c:pt idx="0">
                  <c:v>21.5</c:v>
                </c:pt>
                <c:pt idx="1">
                  <c:v>22.2</c:v>
                </c:pt>
                <c:pt idx="2">
                  <c:v>18.3</c:v>
                </c:pt>
                <c:pt idx="3">
                  <c:v>24.3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55B-6E42-9294-79343B85988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Above basic skills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вікм 10-17 років</c:v>
                </c:pt>
              </c:strCache>
            </c:strRef>
          </c:cat>
          <c:val>
            <c:numRef>
              <c:f>Sheet1!$B$5:$E$5</c:f>
              <c:numCache>
                <c:formatCode>0.0</c:formatCode>
                <c:ptCount val="4"/>
                <c:pt idx="0">
                  <c:v>25.5</c:v>
                </c:pt>
                <c:pt idx="1">
                  <c:v>18</c:v>
                </c:pt>
                <c:pt idx="2">
                  <c:v>32.4</c:v>
                </c:pt>
                <c:pt idx="3">
                  <c:v>61.6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55B-6E42-9294-79343B85988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6797056"/>
        <c:axId val="206827520"/>
      </c:barChart>
      <c:catAx>
        <c:axId val="20679705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206827520"/>
        <c:crossesAt val="0"/>
        <c:auto val="1"/>
        <c:lblAlgn val="ctr"/>
        <c:lblOffset val="100"/>
        <c:noMultiLvlLbl val="0"/>
      </c:catAx>
      <c:valAx>
        <c:axId val="20682752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6797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789373800370661"/>
          <c:y val="0.92292437625387858"/>
          <c:w val="0.4741825144527656"/>
          <c:h val="5.6542387851345834E-2"/>
        </c:manualLayout>
      </c:layout>
      <c:overlay val="0"/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509583334430075"/>
          <c:y val="6.750106421684994E-2"/>
          <c:w val="0.75447551296100834"/>
          <c:h val="0.8649978715663001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Лист1!$B$2:$C$2</c:f>
              <c:numCache>
                <c:formatCode>0.0</c:formatCode>
                <c:ptCount val="2"/>
                <c:pt idx="0">
                  <c:v>51.6</c:v>
                </c:pt>
                <c:pt idx="1">
                  <c:v>37.1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20-984E-B61F-79934CA0E96C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Лист1!$B$3:$C$3</c:f>
              <c:numCache>
                <c:formatCode>0.0</c:formatCode>
                <c:ptCount val="2"/>
                <c:pt idx="0">
                  <c:v>47.3</c:v>
                </c:pt>
                <c:pt idx="1">
                  <c:v>62.9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20-984E-B61F-79934CA0E96C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вв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Lbl>
              <c:idx val="4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20-984E-B61F-79934CA0E9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Лист1!$B$4:$C$4</c:f>
              <c:numCache>
                <c:formatCode>General</c:formatCode>
                <c:ptCount val="2"/>
                <c:pt idx="0" formatCode="0.0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720-984E-B61F-79934CA0E96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30687616"/>
        <c:axId val="330689152"/>
      </c:barChart>
      <c:catAx>
        <c:axId val="33068761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330689152"/>
        <c:crosses val="autoZero"/>
        <c:auto val="1"/>
        <c:lblAlgn val="ctr"/>
        <c:lblOffset val="100"/>
        <c:noMultiLvlLbl val="0"/>
      </c:catAx>
      <c:valAx>
        <c:axId val="33068915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330687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417942196890093"/>
          <c:y val="6.5150802889207257E-2"/>
          <c:w val="0.76582057803109904"/>
          <c:h val="0.8696983942215854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Лист1!$B$2:$D$2</c:f>
              <c:numCache>
                <c:formatCode>0.0</c:formatCode>
                <c:ptCount val="3"/>
                <c:pt idx="0">
                  <c:v>73.7</c:v>
                </c:pt>
                <c:pt idx="1">
                  <c:v>38.700000000000003</c:v>
                </c:pt>
                <c:pt idx="2">
                  <c:v>53.8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2C-D84C-B55B-6F31EA34DEA3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3.244205652762935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2C-D84C-B55B-6F31EA34DE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Лист1!$B$3:$D$3</c:f>
              <c:numCache>
                <c:formatCode>0.0</c:formatCode>
                <c:ptCount val="3"/>
                <c:pt idx="0">
                  <c:v>21.1</c:v>
                </c:pt>
                <c:pt idx="1">
                  <c:v>60.8</c:v>
                </c:pt>
                <c:pt idx="2">
                  <c:v>45.7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62C-D84C-B55B-6F31EA34DEA3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вв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Лист1!$B$4:$D$4</c:f>
              <c:numCache>
                <c:formatCode>0.0</c:formatCode>
                <c:ptCount val="3"/>
                <c:pt idx="0">
                  <c:v>5.3</c:v>
                </c:pt>
                <c:pt idx="1">
                  <c:v>0.5</c:v>
                </c:pt>
                <c:pt idx="2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62C-D84C-B55B-6F31EA34DE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31098368"/>
        <c:axId val="331112448"/>
      </c:barChart>
      <c:catAx>
        <c:axId val="33109836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331112448"/>
        <c:crosses val="autoZero"/>
        <c:auto val="1"/>
        <c:lblAlgn val="ctr"/>
        <c:lblOffset val="100"/>
        <c:noMultiLvlLbl val="0"/>
      </c:catAx>
      <c:valAx>
        <c:axId val="331112448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331098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Важко сказати</c:v>
                </c:pt>
                <c:pt idx="1">
                  <c:v>Інше </c:v>
                </c:pt>
                <c:pt idx="2">
                  <c:v>Не звертатись по допомогу (як до дітей, так і до певних організацій, що надають відповідні послуги)</c:v>
                </c:pt>
                <c:pt idx="3">
                  <c:v>Урізноманітнити своє дозвілля</c:v>
                </c:pt>
                <c:pt idx="4">
                  <c:v>Не відставати / бути на рівних зі своїми дітьми</c:v>
                </c:pt>
                <c:pt idx="5">
                  <c:v>Залишатись конкурентоздатним/ною на ринку праці</c:v>
                </c:pt>
                <c:pt idx="6">
                  <c:v>Розширити свої можливості у спілкуванні/обміні інформацією</c:v>
                </c:pt>
                <c:pt idx="7">
                  <c:v>Міг/могла комфортно користуватись технікою та вільно відчувати себе у мережі Інтернет</c:v>
                </c:pt>
                <c:pt idx="8">
                  <c:v>Не відставати від сучасних технологій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>
                  <c:v>2.8376844494892168</c:v>
                </c:pt>
                <c:pt idx="1">
                  <c:v>0.11350737797956867</c:v>
                </c:pt>
                <c:pt idx="2">
                  <c:v>16.799091940976165</c:v>
                </c:pt>
                <c:pt idx="3">
                  <c:v>17.026106696935301</c:v>
                </c:pt>
                <c:pt idx="4">
                  <c:v>19.069239500567537</c:v>
                </c:pt>
                <c:pt idx="5">
                  <c:v>23.15550510783201</c:v>
                </c:pt>
                <c:pt idx="6">
                  <c:v>34.846765039727579</c:v>
                </c:pt>
                <c:pt idx="7">
                  <c:v>35.300794551645858</c:v>
                </c:pt>
                <c:pt idx="8">
                  <c:v>62.315550510783204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80B-864D-BA4D-B802250CB6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28289664"/>
        <c:axId val="331278592"/>
      </c:barChart>
      <c:catAx>
        <c:axId val="3282896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31278592"/>
        <c:crosses val="autoZero"/>
        <c:auto val="1"/>
        <c:lblAlgn val="ctr"/>
        <c:lblOffset val="100"/>
        <c:noMultiLvlLbl val="0"/>
      </c:catAx>
      <c:valAx>
        <c:axId val="3312785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282896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Важко сказати</c:v>
                </c:pt>
                <c:pt idx="1">
                  <c:v>Інше</c:v>
                </c:pt>
                <c:pt idx="2">
                  <c:v>У мене немає технічної можливості для застосування цих навичок (немає смартфона/планшета/ноутбука/комп’ютера)</c:v>
                </c:pt>
                <c:pt idx="3">
                  <c:v>Я не розумію як і чому навчатись</c:v>
                </c:pt>
                <c:pt idx="4">
                  <c:v>Міг/могла комфортно користуватись технікою та вільно відчувати себе у мережі Інтернет</c:v>
                </c:pt>
                <c:pt idx="5">
                  <c:v>У мене немає на це часу</c:v>
                </c:pt>
                <c:pt idx="6">
                  <c:v>У мене немає потреби в опануванні нових цифрових навичок, а те, що мені треба, я і так вже вмію</c:v>
                </c:pt>
                <c:pt idx="7">
                  <c:v>У мене немає потреби саме в навчанні, якщо виникає конкретне питання, я знаходжу на нього відповідь і все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0.5</c:v>
                </c:pt>
                <c:pt idx="1">
                  <c:v>1.5</c:v>
                </c:pt>
                <c:pt idx="2">
                  <c:v>5.4</c:v>
                </c:pt>
                <c:pt idx="3">
                  <c:v>6.4</c:v>
                </c:pt>
                <c:pt idx="4">
                  <c:v>35.300794551645858</c:v>
                </c:pt>
                <c:pt idx="5">
                  <c:v>37.299999999999997</c:v>
                </c:pt>
                <c:pt idx="6">
                  <c:v>42.6</c:v>
                </c:pt>
                <c:pt idx="7">
                  <c:v>58.8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FA7-4C4D-9645-CDAA559E964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31515008"/>
        <c:axId val="331530240"/>
      </c:barChart>
      <c:catAx>
        <c:axId val="3315150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31530240"/>
        <c:crosses val="autoZero"/>
        <c:auto val="1"/>
        <c:lblAlgn val="ctr"/>
        <c:lblOffset val="100"/>
        <c:noMultiLvlLbl val="0"/>
      </c:catAx>
      <c:valAx>
        <c:axId val="3315302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31515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BB-514D-B4FB-FF84B47856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BB-514D-B4FB-FF84B47856AE}"/>
              </c:ext>
            </c:extLst>
          </c:dPt>
          <c:dPt>
            <c:idx val="2"/>
            <c:bubble3D val="0"/>
            <c:spPr>
              <a:solidFill>
                <a:schemeClr val="accent3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CBB-514D-B4FB-FF84B47856AE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Базові й поглиблені навички</c:v>
                </c:pt>
                <c:pt idx="1">
                  <c:v>Поглиблені навички</c:v>
                </c:pt>
                <c:pt idx="2">
                  <c:v>Базові навички</c:v>
                </c:pt>
                <c:pt idx="3">
                  <c:v>Жодні з цифрових навичок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 formatCode="General">
                  <c:v>51.1</c:v>
                </c:pt>
                <c:pt idx="1">
                  <c:v>8.5</c:v>
                </c:pt>
                <c:pt idx="2">
                  <c:v>20.7</c:v>
                </c:pt>
                <c:pt idx="3" formatCode="General">
                  <c:v>19.7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CBB-514D-B4FB-FF84B47856A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109002681610828"/>
          <c:y val="0.19633224720875098"/>
          <c:w val="0.26247674059904913"/>
          <c:h val="0.583652934090346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498295954892591E-2"/>
          <c:y val="4.2940696961015871E-2"/>
          <c:w val="0.92507305035041654"/>
          <c:h val="0.7656449865784584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 в тій чи іншій мірі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Лист1!$B$2:$D$2</c:f>
              <c:numCache>
                <c:formatCode>0.0</c:formatCode>
                <c:ptCount val="3"/>
                <c:pt idx="0">
                  <c:v>7.6</c:v>
                </c:pt>
                <c:pt idx="1">
                  <c:v>15.3</c:v>
                </c:pt>
                <c:pt idx="2">
                  <c:v>31.5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3E-B84D-956A-E6B1FBD1A894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 в тій чи іншій мірі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Лист1!$B$3:$D$3</c:f>
              <c:numCache>
                <c:formatCode>0.0</c:formatCode>
                <c:ptCount val="3"/>
                <c:pt idx="0">
                  <c:v>12.7</c:v>
                </c:pt>
                <c:pt idx="1">
                  <c:v>18.2</c:v>
                </c:pt>
                <c:pt idx="2">
                  <c:v>28.1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03E-B84D-956A-E6B1FBD1A894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Важко відповісти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Лист1!$B$4:$D$4</c:f>
              <c:numCache>
                <c:formatCode>0.0</c:formatCode>
                <c:ptCount val="3"/>
                <c:pt idx="0">
                  <c:v>13.9</c:v>
                </c:pt>
                <c:pt idx="1">
                  <c:v>10.8</c:v>
                </c:pt>
                <c:pt idx="2">
                  <c:v>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03E-B84D-956A-E6B1FBD1A894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Лист1!$B$5:$D$5</c:f>
              <c:numCache>
                <c:formatCode>0.0</c:formatCode>
                <c:ptCount val="3"/>
                <c:pt idx="0">
                  <c:v>65.8</c:v>
                </c:pt>
                <c:pt idx="1">
                  <c:v>55.7</c:v>
                </c:pt>
                <c:pt idx="2">
                  <c:v>37.700000000000003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654-1941-BC43-87C138FB91B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31672576"/>
        <c:axId val="332149504"/>
      </c:barChart>
      <c:catAx>
        <c:axId val="331672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32149504"/>
        <c:crosses val="autoZero"/>
        <c:auto val="1"/>
        <c:lblAlgn val="ctr"/>
        <c:lblOffset val="100"/>
        <c:noMultiLvlLbl val="0"/>
      </c:catAx>
      <c:valAx>
        <c:axId val="33214950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31672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377930385816401E-3"/>
          <c:y val="7.7893038291632619E-2"/>
          <c:w val="0.97733355326672744"/>
          <c:h val="0.8164026572955068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Лист1!$B$2:$C$2</c:f>
              <c:numCache>
                <c:formatCode>0.0</c:formatCode>
                <c:ptCount val="2"/>
                <c:pt idx="0">
                  <c:v>17.7</c:v>
                </c:pt>
                <c:pt idx="1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20-984E-B61F-79934CA0E96C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Лист1!$B$3:$C$3</c:f>
              <c:numCache>
                <c:formatCode>0.0</c:formatCode>
                <c:ptCount val="2"/>
                <c:pt idx="0">
                  <c:v>17.7</c:v>
                </c:pt>
                <c:pt idx="1">
                  <c:v>28.4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20-984E-B61F-79934CA0E96C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вв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Лист1!$B$4:$C$4</c:f>
              <c:numCache>
                <c:formatCode>0.0</c:formatCode>
                <c:ptCount val="2"/>
                <c:pt idx="0">
                  <c:v>9.4</c:v>
                </c:pt>
                <c:pt idx="1">
                  <c:v>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720-984E-B61F-79934CA0E96C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Лист1!$B$5:$C$5</c:f>
              <c:numCache>
                <c:formatCode>0.0</c:formatCode>
                <c:ptCount val="2"/>
                <c:pt idx="0">
                  <c:v>55.2</c:v>
                </c:pt>
                <c:pt idx="1">
                  <c:v>41.4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50-4949-B2FE-605F4D710A3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34005760"/>
        <c:axId val="334007296"/>
      </c:barChart>
      <c:catAx>
        <c:axId val="334005760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nextTo"/>
        <c:crossAx val="334007296"/>
        <c:crosses val="autoZero"/>
        <c:auto val="1"/>
        <c:lblAlgn val="ctr"/>
        <c:lblOffset val="100"/>
        <c:noMultiLvlLbl val="0"/>
      </c:catAx>
      <c:valAx>
        <c:axId val="334007296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334005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6.5150802889207257E-2"/>
          <c:w val="1"/>
          <c:h val="0.8089663296389398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Лист1!$B$2:$D$2</c:f>
              <c:numCache>
                <c:formatCode>0.0</c:formatCode>
                <c:ptCount val="3"/>
                <c:pt idx="0">
                  <c:v>21.1</c:v>
                </c:pt>
                <c:pt idx="1">
                  <c:v>23.1</c:v>
                </c:pt>
                <c:pt idx="2">
                  <c:v>17.399999999999999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2C-D84C-B55B-6F31EA34DEA3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Лист1!$B$3:$D$3</c:f>
              <c:numCache>
                <c:formatCode>0.0</c:formatCode>
                <c:ptCount val="3"/>
                <c:pt idx="0">
                  <c:v>26.3</c:v>
                </c:pt>
                <c:pt idx="1">
                  <c:v>24.7</c:v>
                </c:pt>
                <c:pt idx="2">
                  <c:v>16.3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62C-D84C-B55B-6F31EA34DEA3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вв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Лист1!$B$4:$D$4</c:f>
              <c:numCache>
                <c:formatCode>0.0</c:formatCode>
                <c:ptCount val="3"/>
                <c:pt idx="0">
                  <c:v>10.5</c:v>
                </c:pt>
                <c:pt idx="1">
                  <c:v>5.4</c:v>
                </c:pt>
                <c:pt idx="2">
                  <c:v>10.3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62C-D84C-B55B-6F31EA34DEA3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Лист1!$B$5:$D$5</c:f>
              <c:numCache>
                <c:formatCode>0.0</c:formatCode>
                <c:ptCount val="3"/>
                <c:pt idx="0">
                  <c:v>42.1</c:v>
                </c:pt>
                <c:pt idx="1">
                  <c:v>46.8</c:v>
                </c:pt>
                <c:pt idx="2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756-4145-A0EF-C073C929FC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34061568"/>
        <c:axId val="334063104"/>
      </c:barChart>
      <c:catAx>
        <c:axId val="334061568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nextTo"/>
        <c:crossAx val="334063104"/>
        <c:crosses val="autoZero"/>
        <c:auto val="1"/>
        <c:lblAlgn val="ctr"/>
        <c:lblOffset val="100"/>
        <c:noMultiLvlLbl val="0"/>
      </c:catAx>
      <c:valAx>
        <c:axId val="334063104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334061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Користування електронною поштою</c:v>
                </c:pt>
                <c:pt idx="1">
                  <c:v>Користування послугами Інтернет-банкінгу (переведення грошей з карти на карту, оплата послуг через додатки банків, поповнення мобільного тощо)</c:v>
                </c:pt>
                <c:pt idx="2">
                  <c:v>Здійснення покупок через Інтернет</c:v>
                </c:pt>
                <c:pt idx="3">
                  <c:v>Користування соціальними мережами</c:v>
                </c:pt>
                <c:pt idx="4">
                  <c:v>Користування месенджерами</c:v>
                </c:pt>
                <c:pt idx="5">
                  <c:v>Користування смартфонами</c:v>
                </c:pt>
                <c:pt idx="6">
                  <c:v>Навички пошуку інформації в мережі Інтернет</c:v>
                </c:pt>
                <c:pt idx="7">
                  <c:v>Навички роботи з медіафайлами (знайти, прослухати/подивитись/скачати)</c:v>
                </c:pt>
                <c:pt idx="8">
                  <c:v>Навички встановлення додатку</c:v>
                </c:pt>
                <c:pt idx="9">
                  <c:v>Навички розрізнення надійних та ненадійних джерел інформації</c:v>
                </c:pt>
                <c:pt idx="10">
                  <c:v>Навички онлайн безпеки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33.4</c:v>
                </c:pt>
                <c:pt idx="1">
                  <c:v>34.4</c:v>
                </c:pt>
                <c:pt idx="2">
                  <c:v>34.9</c:v>
                </c:pt>
                <c:pt idx="3">
                  <c:v>36.4</c:v>
                </c:pt>
                <c:pt idx="4">
                  <c:v>36.4</c:v>
                </c:pt>
                <c:pt idx="5">
                  <c:v>37.200000000000003</c:v>
                </c:pt>
                <c:pt idx="6">
                  <c:v>38.200000000000003</c:v>
                </c:pt>
                <c:pt idx="7">
                  <c:v>38.4</c:v>
                </c:pt>
                <c:pt idx="8">
                  <c:v>46.6</c:v>
                </c:pt>
                <c:pt idx="9">
                  <c:v>49.6</c:v>
                </c:pt>
                <c:pt idx="10">
                  <c:v>55.1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896-584B-97C5-7B473D6EA40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34218752"/>
        <c:axId val="334262656"/>
      </c:barChart>
      <c:catAx>
        <c:axId val="3342187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34262656"/>
        <c:crosses val="autoZero"/>
        <c:auto val="1"/>
        <c:lblAlgn val="ctr"/>
        <c:lblOffset val="100"/>
        <c:noMultiLvlLbl val="0"/>
      </c:catAx>
      <c:valAx>
        <c:axId val="334262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4218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Навички роботи з Excel</c:v>
                </c:pt>
                <c:pt idx="1">
                  <c:v>Навички роботи з текстовим редактором (Word)</c:v>
                </c:pt>
                <c:pt idx="2">
                  <c:v>Як підключитись до Інтернет (дротове та бездротове підключення, налаштування Wi-Fi)</c:v>
                </c:pt>
                <c:pt idx="3">
                  <c:v>Навички створення презентацій (Power Point)</c:v>
                </c:pt>
                <c:pt idx="4">
                  <c:v>Навички планування із використанням спеціальних додатків/програм (наприклад, Google календар, Asana, Trello тощо)</c:v>
                </c:pt>
                <c:pt idx="5">
                  <c:v>Як встановити програмне забезпечення</c:v>
                </c:pt>
                <c:pt idx="6">
                  <c:v>Навички роботи в фоторедакторах</c:v>
                </c:pt>
                <c:pt idx="7">
                  <c:v>Навички обробки, монтажу відео (непрофесійний рівень, для особистих цілей)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24.7</c:v>
                </c:pt>
                <c:pt idx="1">
                  <c:v>25.2</c:v>
                </c:pt>
                <c:pt idx="2">
                  <c:v>25.7</c:v>
                </c:pt>
                <c:pt idx="3">
                  <c:v>26.2</c:v>
                </c:pt>
                <c:pt idx="4">
                  <c:v>28.7</c:v>
                </c:pt>
                <c:pt idx="5">
                  <c:v>36.9</c:v>
                </c:pt>
                <c:pt idx="6">
                  <c:v>37.700000000000003</c:v>
                </c:pt>
                <c:pt idx="7">
                  <c:v>40.6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45-DD46-A3FB-4DDA8F24254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34273536"/>
        <c:axId val="334276480"/>
      </c:barChart>
      <c:catAx>
        <c:axId val="3342735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34276480"/>
        <c:crosses val="autoZero"/>
        <c:auto val="1"/>
        <c:lblAlgn val="ctr"/>
        <c:lblOffset val="100"/>
        <c:noMultiLvlLbl val="0"/>
      </c:catAx>
      <c:valAx>
        <c:axId val="334276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4273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>
              <c:idx val="0"/>
              <c:layout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1F-DF4E-913C-3DF7158D088C}"/>
                </c:ext>
              </c:extLst>
            </c:dLbl>
            <c:dLbl>
              <c:idx val="1"/>
              <c:layout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1F-DF4E-913C-3DF7158D08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Лист1!$B$2:$F$2</c:f>
              <c:numCache>
                <c:formatCode>0.0</c:formatCode>
                <c:ptCount val="5"/>
                <c:pt idx="0">
                  <c:v>1.1235955056179776</c:v>
                </c:pt>
                <c:pt idx="1">
                  <c:v>3.8186157517899755</c:v>
                </c:pt>
                <c:pt idx="2">
                  <c:v>9.7493036211699167</c:v>
                </c:pt>
                <c:pt idx="3">
                  <c:v>19.186046511627907</c:v>
                </c:pt>
                <c:pt idx="4">
                  <c:v>46.708463949843264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1F-DF4E-913C-3DF7158D088C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Лист1!$B$3:$F$3</c:f>
              <c:numCache>
                <c:formatCode>0.0</c:formatCode>
                <c:ptCount val="5"/>
                <c:pt idx="0">
                  <c:v>28.089887640449433</c:v>
                </c:pt>
                <c:pt idx="1">
                  <c:v>37.231503579952268</c:v>
                </c:pt>
                <c:pt idx="2">
                  <c:v>40.66852367688022</c:v>
                </c:pt>
                <c:pt idx="3">
                  <c:v>45.639534883720927</c:v>
                </c:pt>
                <c:pt idx="4">
                  <c:v>38.244514106583075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11F-DF4E-913C-3DF7158D088C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4"/>
              <c:layout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11F-DF4E-913C-3DF7158D08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Лист1!$B$4:$F$4</c:f>
              <c:numCache>
                <c:formatCode>0.0</c:formatCode>
                <c:ptCount val="5"/>
                <c:pt idx="0">
                  <c:v>26.966292134831459</c:v>
                </c:pt>
                <c:pt idx="1">
                  <c:v>25.059665871121716</c:v>
                </c:pt>
                <c:pt idx="2">
                  <c:v>24.233983286908078</c:v>
                </c:pt>
                <c:pt idx="3">
                  <c:v>19.186046511627907</c:v>
                </c:pt>
                <c:pt idx="4">
                  <c:v>10.344827586206897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11F-DF4E-913C-3DF7158D088C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Лист1!$B$5:$F$5</c:f>
              <c:numCache>
                <c:formatCode>0.0</c:formatCode>
                <c:ptCount val="5"/>
                <c:pt idx="0">
                  <c:v>43.820224719101127</c:v>
                </c:pt>
                <c:pt idx="1">
                  <c:v>33.890214797136039</c:v>
                </c:pt>
                <c:pt idx="2">
                  <c:v>25.348189415041784</c:v>
                </c:pt>
                <c:pt idx="3">
                  <c:v>15.988372093023257</c:v>
                </c:pt>
                <c:pt idx="4">
                  <c:v>4.7021943573667713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11F-DF4E-913C-3DF7158D088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6953088"/>
        <c:axId val="206963072"/>
      </c:barChart>
      <c:catAx>
        <c:axId val="20695308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206963072"/>
        <c:crosses val="autoZero"/>
        <c:auto val="1"/>
        <c:lblAlgn val="ctr"/>
        <c:lblOffset val="100"/>
        <c:noMultiLvlLbl val="0"/>
      </c:catAx>
      <c:valAx>
        <c:axId val="20696307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695308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E21-0F4F-B773-7AC88DA893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E21-0F4F-B773-7AC88DA8937E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E21-0F4F-B773-7AC88DA8937E}"/>
              </c:ext>
            </c:extLst>
          </c:dPt>
          <c:dPt>
            <c:idx val="3"/>
            <c:bubble3D val="0"/>
            <c:spPr>
              <a:solidFill>
                <a:schemeClr val="accent3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E21-0F4F-B773-7AC88DA8937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E21-0F4F-B773-7AC88DA8937E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Базові курси</c:v>
                </c:pt>
                <c:pt idx="1">
                  <c:v>Поглиблені та / або базові професійні курси</c:v>
                </c:pt>
                <c:pt idx="2">
                  <c:v>Базові та / або поглиблені та / або базові професійні курси</c:v>
                </c:pt>
                <c:pt idx="3">
                  <c:v>Базові й поглиблені й базові професійні курси</c:v>
                </c:pt>
                <c:pt idx="4">
                  <c:v>Жодні з курсів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12.2</c:v>
                </c:pt>
                <c:pt idx="1">
                  <c:v>11</c:v>
                </c:pt>
                <c:pt idx="2" formatCode="General">
                  <c:v>19.399999999999999</c:v>
                </c:pt>
                <c:pt idx="3" formatCode="General">
                  <c:v>39.700000000000003</c:v>
                </c:pt>
                <c:pt idx="4" formatCode="General">
                  <c:v>17.7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E21-0F4F-B773-7AC88DA8937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229622945266224"/>
          <c:y val="0.10160196124014627"/>
          <c:w val="0.40377736699344996"/>
          <c:h val="0.89839803875985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498295954892591E-2"/>
          <c:y val="4.2940696961015871E-2"/>
          <c:w val="0.92507305035041654"/>
          <c:h val="0.7656449865784584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 в тій чи іншій мірі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1.126225758440825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B8-C74E-95DF-CB2C75BC99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Лист1!$B$2:$D$2</c:f>
              <c:numCache>
                <c:formatCode>0.0</c:formatCode>
                <c:ptCount val="3"/>
                <c:pt idx="0">
                  <c:v>5.0999999999999996</c:v>
                </c:pt>
                <c:pt idx="1">
                  <c:v>14.2</c:v>
                </c:pt>
                <c:pt idx="2">
                  <c:v>28.8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3E-B84D-956A-E6B1FBD1A894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 в тій чи іншій мірі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3.23994634444762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B8-C74E-95DF-CB2C75BC99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Лист1!$B$3:$D$3</c:f>
              <c:numCache>
                <c:formatCode>0.0</c:formatCode>
                <c:ptCount val="3"/>
                <c:pt idx="0">
                  <c:v>3.8</c:v>
                </c:pt>
                <c:pt idx="1">
                  <c:v>6.8</c:v>
                </c:pt>
                <c:pt idx="2">
                  <c:v>23.3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03E-B84D-956A-E6B1FBD1A894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Важко відповісти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Лист1!$B$4:$D$4</c:f>
              <c:numCache>
                <c:formatCode>0.0</c:formatCode>
                <c:ptCount val="3"/>
                <c:pt idx="0">
                  <c:v>11.4</c:v>
                </c:pt>
                <c:pt idx="1">
                  <c:v>15.9</c:v>
                </c:pt>
                <c:pt idx="2">
                  <c:v>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03E-B84D-956A-E6B1FBD1A894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Лист1!$B$5:$D$5</c:f>
              <c:numCache>
                <c:formatCode>0.0</c:formatCode>
                <c:ptCount val="3"/>
                <c:pt idx="0">
                  <c:v>17.7</c:v>
                </c:pt>
                <c:pt idx="1">
                  <c:v>18.2</c:v>
                </c:pt>
                <c:pt idx="2">
                  <c:v>21.9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4B8-C74E-95DF-CB2C75BC991F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Лист1!$B$6:$D$6</c:f>
              <c:numCache>
                <c:formatCode>0.0</c:formatCode>
                <c:ptCount val="3"/>
                <c:pt idx="0">
                  <c:v>62</c:v>
                </c:pt>
                <c:pt idx="1">
                  <c:v>44.9</c:v>
                </c:pt>
                <c:pt idx="2">
                  <c:v>21.2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4B8-C74E-95DF-CB2C75BC991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34832768"/>
        <c:axId val="334834304"/>
      </c:barChart>
      <c:catAx>
        <c:axId val="334832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34834304"/>
        <c:crosses val="autoZero"/>
        <c:auto val="1"/>
        <c:lblAlgn val="ctr"/>
        <c:lblOffset val="100"/>
        <c:noMultiLvlLbl val="0"/>
      </c:catAx>
      <c:valAx>
        <c:axId val="33483430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348327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377930385816401E-3"/>
          <c:y val="7.7893038291632619E-2"/>
          <c:w val="0.97733355326672744"/>
          <c:h val="0.8164026572955068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Лист1!$B$2:$C$2</c:f>
              <c:numCache>
                <c:formatCode>0.0</c:formatCode>
                <c:ptCount val="2"/>
                <c:pt idx="0">
                  <c:v>16.2</c:v>
                </c:pt>
                <c:pt idx="1">
                  <c:v>21.6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20-984E-B61F-79934CA0E96C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Лист1!$B$3:$C$3</c:f>
              <c:numCache>
                <c:formatCode>0.0</c:formatCode>
                <c:ptCount val="2"/>
                <c:pt idx="0">
                  <c:v>8.6999999999999993</c:v>
                </c:pt>
                <c:pt idx="1">
                  <c:v>20.6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20-984E-B61F-79934CA0E96C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вв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Лист1!$B$4:$C$4</c:f>
              <c:numCache>
                <c:formatCode>0.0</c:formatCode>
                <c:ptCount val="2"/>
                <c:pt idx="0">
                  <c:v>12.6</c:v>
                </c:pt>
                <c:pt idx="1">
                  <c:v>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720-984E-B61F-79934CA0E96C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Лист1!$B$5:$C$5</c:f>
              <c:numCache>
                <c:formatCode>0.0</c:formatCode>
                <c:ptCount val="2"/>
                <c:pt idx="0">
                  <c:v>19.5</c:v>
                </c:pt>
                <c:pt idx="1">
                  <c:v>18.100000000000001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6F-E848-969F-2F4127149F52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Лист1!$B$6:$C$6</c:f>
              <c:numCache>
                <c:formatCode>0.0</c:formatCode>
                <c:ptCount val="2"/>
                <c:pt idx="0">
                  <c:v>43</c:v>
                </c:pt>
                <c:pt idx="1">
                  <c:v>32.799999999999997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66F-E848-969F-2F4127149F5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36389248"/>
        <c:axId val="336390784"/>
      </c:barChart>
      <c:catAx>
        <c:axId val="336389248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nextTo"/>
        <c:crossAx val="336390784"/>
        <c:crosses val="autoZero"/>
        <c:auto val="1"/>
        <c:lblAlgn val="ctr"/>
        <c:lblOffset val="100"/>
        <c:noMultiLvlLbl val="0"/>
      </c:catAx>
      <c:valAx>
        <c:axId val="336390784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3363892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6.5150802889207257E-2"/>
          <c:w val="1"/>
          <c:h val="0.8089663296389398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Лист1!$B$2:$D$2</c:f>
              <c:numCache>
                <c:formatCode>0.0</c:formatCode>
                <c:ptCount val="3"/>
                <c:pt idx="0">
                  <c:v>15.8</c:v>
                </c:pt>
                <c:pt idx="1">
                  <c:v>22.6</c:v>
                </c:pt>
                <c:pt idx="2">
                  <c:v>13.6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2C-D84C-B55B-6F31EA34DEA3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Лист1!$B$3:$D$3</c:f>
              <c:numCache>
                <c:formatCode>0.0</c:formatCode>
                <c:ptCount val="3"/>
                <c:pt idx="0">
                  <c:v>10.5</c:v>
                </c:pt>
                <c:pt idx="1">
                  <c:v>16.7</c:v>
                </c:pt>
                <c:pt idx="2">
                  <c:v>8.6999999999999993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62C-D84C-B55B-6F31EA34DEA3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вв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Лист1!$B$4:$D$4</c:f>
              <c:numCache>
                <c:formatCode>0.0</c:formatCode>
                <c:ptCount val="3"/>
                <c:pt idx="0">
                  <c:v>15.8</c:v>
                </c:pt>
                <c:pt idx="1">
                  <c:v>6.5</c:v>
                </c:pt>
                <c:pt idx="2">
                  <c:v>14.7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62C-D84C-B55B-6F31EA34DEA3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Лист1!$B$5:$D$5</c:f>
              <c:numCache>
                <c:formatCode>0.0</c:formatCode>
                <c:ptCount val="3"/>
                <c:pt idx="0">
                  <c:v>26.3</c:v>
                </c:pt>
                <c:pt idx="1">
                  <c:v>22.6</c:v>
                </c:pt>
                <c:pt idx="2">
                  <c:v>15.2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E4-D246-884B-64D524091465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Лист1!$B$6:$D$6</c:f>
              <c:numCache>
                <c:formatCode>0.0</c:formatCode>
                <c:ptCount val="3"/>
                <c:pt idx="0">
                  <c:v>31.6</c:v>
                </c:pt>
                <c:pt idx="1">
                  <c:v>31.7</c:v>
                </c:pt>
                <c:pt idx="2">
                  <c:v>47.8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9E4-D246-884B-64D52409146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36843904"/>
        <c:axId val="336845440"/>
      </c:barChart>
      <c:catAx>
        <c:axId val="336843904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nextTo"/>
        <c:crossAx val="336845440"/>
        <c:crosses val="autoZero"/>
        <c:auto val="1"/>
        <c:lblAlgn val="ctr"/>
        <c:lblOffset val="100"/>
        <c:noMultiLvlLbl val="0"/>
      </c:catAx>
      <c:valAx>
        <c:axId val="336845440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336843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Користування електронною поштою</c:v>
                </c:pt>
                <c:pt idx="1">
                  <c:v>Здійснення покупок через інтернет</c:v>
                </c:pt>
                <c:pt idx="2">
                  <c:v>Робота з медіафайлами</c:v>
                </c:pt>
                <c:pt idx="3">
                  <c:v>Користування смартфонами</c:v>
                </c:pt>
                <c:pt idx="4">
                  <c:v>Користування месенджерами</c:v>
                </c:pt>
                <c:pt idx="5">
                  <c:v>Користування послугами Інтернет-банкінгу</c:v>
                </c:pt>
                <c:pt idx="6">
                  <c:v>Користування соціальними мережами</c:v>
                </c:pt>
                <c:pt idx="7">
                  <c:v>Швидкий та якісний пошук інформації в мережі Інтернет</c:v>
                </c:pt>
                <c:pt idx="8">
                  <c:v>Встановлення додатку</c:v>
                </c:pt>
                <c:pt idx="9">
                  <c:v>Онлайн безпека для дітей</c:v>
                </c:pt>
                <c:pt idx="10">
                  <c:v>Розрізнення надійних та ненадійних джерел інформації</c:v>
                </c:pt>
                <c:pt idx="11">
                  <c:v>Онлайн безпека</c:v>
                </c:pt>
              </c:strCache>
            </c:strRef>
          </c:cat>
          <c:val>
            <c:numRef>
              <c:f>Лист1!$B$2:$B$13</c:f>
              <c:numCache>
                <c:formatCode>0.0</c:formatCode>
                <c:ptCount val="12"/>
                <c:pt idx="0">
                  <c:v>28.927680798004989</c:v>
                </c:pt>
                <c:pt idx="1">
                  <c:v>30.922693266832919</c:v>
                </c:pt>
                <c:pt idx="2">
                  <c:v>31.421446384039896</c:v>
                </c:pt>
                <c:pt idx="3">
                  <c:v>31.920199501246881</c:v>
                </c:pt>
                <c:pt idx="4">
                  <c:v>32.418952618453865</c:v>
                </c:pt>
                <c:pt idx="5">
                  <c:v>32.418952618453865</c:v>
                </c:pt>
                <c:pt idx="6">
                  <c:v>32.668329177057359</c:v>
                </c:pt>
                <c:pt idx="7">
                  <c:v>33.915211970074814</c:v>
                </c:pt>
                <c:pt idx="8">
                  <c:v>41.147132169576061</c:v>
                </c:pt>
                <c:pt idx="9">
                  <c:v>42.144638403990022</c:v>
                </c:pt>
                <c:pt idx="10">
                  <c:v>45.137157107231921</c:v>
                </c:pt>
                <c:pt idx="11">
                  <c:v>50.872817955112218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A6-0643-B5F9-FF2FFED25D5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07509888"/>
        <c:axId val="307882240"/>
      </c:barChart>
      <c:catAx>
        <c:axId val="3075098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07882240"/>
        <c:crosses val="autoZero"/>
        <c:auto val="1"/>
        <c:lblAlgn val="ctr"/>
        <c:lblOffset val="100"/>
        <c:noMultiLvlLbl val="0"/>
      </c:catAx>
      <c:valAx>
        <c:axId val="3078822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07509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38441960807831027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Підключення до Інтернет (дротове та бездротове підключення, налаштування Wi-Fi)</c:v>
                </c:pt>
                <c:pt idx="1">
                  <c:v>Робота з Excel</c:v>
                </c:pt>
                <c:pt idx="2">
                  <c:v>Робота з текстовим редактором (Word)</c:v>
                </c:pt>
                <c:pt idx="3">
                  <c:v>Створення презентацій (Power Point)</c:v>
                </c:pt>
                <c:pt idx="4">
                  <c:v>Встановлення програмного забезпечення</c:v>
                </c:pt>
                <c:pt idx="5">
                  <c:v>Робота в фоторедакторах</c:v>
                </c:pt>
                <c:pt idx="6">
                  <c:v>Обробка, монтаж відео (непрофесійний рівень, для особистих цілей)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16.209476309226932</c:v>
                </c:pt>
                <c:pt idx="1">
                  <c:v>16.458852867830423</c:v>
                </c:pt>
                <c:pt idx="2">
                  <c:v>17.955112219451372</c:v>
                </c:pt>
                <c:pt idx="3">
                  <c:v>19.451371571072318</c:v>
                </c:pt>
                <c:pt idx="4">
                  <c:v>28.179551122194514</c:v>
                </c:pt>
                <c:pt idx="5">
                  <c:v>33.416458852867834</c:v>
                </c:pt>
                <c:pt idx="6">
                  <c:v>35.16209476309227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F5C-1A41-B92F-A4D7D3F6AB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26245760"/>
        <c:axId val="326486272"/>
      </c:barChart>
      <c:catAx>
        <c:axId val="3262457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26486272"/>
        <c:crosses val="autoZero"/>
        <c:auto val="1"/>
        <c:lblAlgn val="ctr"/>
        <c:lblOffset val="100"/>
        <c:noMultiLvlLbl val="0"/>
      </c:catAx>
      <c:valAx>
        <c:axId val="32648627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26245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5.4778787952349823E-3"/>
          <c:w val="0.48093672870937332"/>
          <c:h val="0.989044242409530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Фейсбук для бізнесу</c:v>
                </c:pt>
                <c:pt idx="1">
                  <c:v>Основи motion графіки</c:v>
                </c:pt>
                <c:pt idx="2">
                  <c:v>Основи SMM-просування</c:v>
                </c:pt>
                <c:pt idx="3">
                  <c:v>Основи анімації</c:v>
                </c:pt>
                <c:pt idx="4">
                  <c:v>Хмарні сервіси для безпечного зберігання даних</c:v>
                </c:pt>
                <c:pt idx="5">
                  <c:v>Google календар для планування свого робочого дня та роботи команди</c:v>
                </c:pt>
                <c:pt idx="6">
                  <c:v>Основи 3Д моделювання</c:v>
                </c:pt>
                <c:pt idx="7">
                  <c:v>Написання текстів або сучасна журналістика</c:v>
                </c:pt>
                <c:pt idx="8">
                  <c:v>Створення та просування каналу на Youtube</c:v>
                </c:pt>
                <c:pt idx="9">
                  <c:v>Інстраграм для бізнесу</c:v>
                </c:pt>
                <c:pt idx="10">
                  <c:v>Сучасне резюме та пошук роботи</c:v>
                </c:pt>
                <c:pt idx="11">
                  <c:v>Основи програмування</c:v>
                </c:pt>
                <c:pt idx="12">
                  <c:v>Створення сайтів (на основі шаблонів)</c:v>
                </c:pt>
                <c:pt idx="13">
                  <c:v>Основи Web-дизайну</c:v>
                </c:pt>
                <c:pt idx="14">
                  <c:v>Основи графічного дизайну (розробка та макетування візитівок, наприклад)</c:v>
                </c:pt>
                <c:pt idx="15">
                  <c:v>Основи створення фотографій</c:v>
                </c:pt>
              </c:strCache>
            </c:strRef>
          </c:cat>
          <c:val>
            <c:numRef>
              <c:f>Лист1!$B$2:$B$17</c:f>
              <c:numCache>
                <c:formatCode>0.0</c:formatCode>
                <c:ptCount val="16"/>
                <c:pt idx="0">
                  <c:v>13.216957605985035</c:v>
                </c:pt>
                <c:pt idx="1">
                  <c:v>15.96009975062344</c:v>
                </c:pt>
                <c:pt idx="2">
                  <c:v>15.96009975062344</c:v>
                </c:pt>
                <c:pt idx="3">
                  <c:v>17.705735660847882</c:v>
                </c:pt>
                <c:pt idx="4">
                  <c:v>18.453865336658353</c:v>
                </c:pt>
                <c:pt idx="5">
                  <c:v>19.451371571072318</c:v>
                </c:pt>
                <c:pt idx="6">
                  <c:v>20.199501246882793</c:v>
                </c:pt>
                <c:pt idx="7">
                  <c:v>20.448877805486283</c:v>
                </c:pt>
                <c:pt idx="8">
                  <c:v>20.947630922693268</c:v>
                </c:pt>
                <c:pt idx="9">
                  <c:v>21.197007481296758</c:v>
                </c:pt>
                <c:pt idx="10">
                  <c:v>21.695760598503739</c:v>
                </c:pt>
                <c:pt idx="11">
                  <c:v>22.443890274314214</c:v>
                </c:pt>
                <c:pt idx="12">
                  <c:v>23.690773067331669</c:v>
                </c:pt>
                <c:pt idx="13">
                  <c:v>24.688279301745634</c:v>
                </c:pt>
                <c:pt idx="14">
                  <c:v>25.685785536159599</c:v>
                </c:pt>
                <c:pt idx="15">
                  <c:v>27.68079800498753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F8-2844-ABB4-2048343F2D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26845568"/>
        <c:axId val="327229440"/>
      </c:barChart>
      <c:catAx>
        <c:axId val="3268455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27229440"/>
        <c:crosses val="autoZero"/>
        <c:auto val="1"/>
        <c:lblAlgn val="ctr"/>
        <c:lblOffset val="100"/>
        <c:noMultiLvlLbl val="0"/>
      </c:catAx>
      <c:valAx>
        <c:axId val="3272294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26845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88-A441-8595-CF35133E000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88-A441-8595-CF35133E0000}"/>
              </c:ext>
            </c:extLst>
          </c:dPt>
          <c:dPt>
            <c:idx val="2"/>
            <c:bubble3D val="0"/>
            <c:spPr>
              <a:solidFill>
                <a:schemeClr val="accent3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E88-A441-8595-CF35133E0000}"/>
              </c:ext>
            </c:extLst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E88-A441-8595-CF35133E0000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E88-A441-8595-CF35133E0000}"/>
              </c:ext>
            </c:extLst>
          </c:dPt>
          <c:cat>
            <c:strRef>
              <c:f>Лист1!$A$2:$A$6</c:f>
              <c:strCache>
                <c:ptCount val="5"/>
                <c:pt idx="0">
                  <c:v>Дуже актуальним</c:v>
                </c:pt>
                <c:pt idx="1">
                  <c:v>Скоріше, актуальним</c:v>
                </c:pt>
                <c:pt idx="2">
                  <c:v>Скоріше, неактуальним</c:v>
                </c:pt>
                <c:pt idx="3">
                  <c:v>Абсолютно неактуальним</c:v>
                </c:pt>
                <c:pt idx="4">
                  <c:v>Важко відповісти</c:v>
                </c:pt>
              </c:strCache>
            </c:strRef>
          </c:cat>
          <c:val>
            <c:numRef>
              <c:f>Лист1!$B$2:$B$6</c:f>
              <c:numCache>
                <c:formatCode>###0.0</c:formatCode>
                <c:ptCount val="5"/>
                <c:pt idx="0">
                  <c:v>33.640552995391708</c:v>
                </c:pt>
                <c:pt idx="1">
                  <c:v>31.336405529953918</c:v>
                </c:pt>
                <c:pt idx="2">
                  <c:v>8.7557603686635943</c:v>
                </c:pt>
                <c:pt idx="3">
                  <c:v>4.6082949308755756</c:v>
                </c:pt>
                <c:pt idx="4">
                  <c:v>21.658986175115206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E88-A441-8595-CF35133E00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legend>
      <c:legendPos val="b"/>
      <c:layout>
        <c:manualLayout>
          <c:xMode val="edge"/>
          <c:yMode val="edge"/>
          <c:x val="8.3492707475501235E-2"/>
          <c:y val="0.77020225543890042"/>
          <c:w val="0.87809514049823501"/>
          <c:h val="0.1715412007343342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 в тій чи іншій мірі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Лист1!$B$2:$C$2</c:f>
              <c:numCache>
                <c:formatCode>0.0</c:formatCode>
                <c:ptCount val="2"/>
                <c:pt idx="0">
                  <c:v>75.599999999999994</c:v>
                </c:pt>
                <c:pt idx="1">
                  <c:v>56.9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3E-B84D-956A-E6B1FBD1A894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 в тій чи іншій мірі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Лист1!$B$3:$C$3</c:f>
              <c:numCache>
                <c:formatCode>0.0</c:formatCode>
                <c:ptCount val="2"/>
                <c:pt idx="0">
                  <c:v>11</c:v>
                </c:pt>
                <c:pt idx="1">
                  <c:v>15.4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03E-B84D-956A-E6B1FBD1A894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Важко відповісти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Лист1!$B$4:$C$4</c:f>
              <c:numCache>
                <c:formatCode>0.0</c:formatCode>
                <c:ptCount val="2"/>
                <c:pt idx="0">
                  <c:v>13.4</c:v>
                </c:pt>
                <c:pt idx="1">
                  <c:v>27.7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03E-B84D-956A-E6B1FBD1A89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37738752"/>
        <c:axId val="337740544"/>
      </c:barChart>
      <c:catAx>
        <c:axId val="33773875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337740544"/>
        <c:crosses val="autoZero"/>
        <c:auto val="1"/>
        <c:lblAlgn val="ctr"/>
        <c:lblOffset val="100"/>
        <c:noMultiLvlLbl val="0"/>
      </c:catAx>
      <c:valAx>
        <c:axId val="337740544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3377387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3938372440239975E-2"/>
          <c:y val="0.81470213234218292"/>
          <c:w val="0.92183766049361593"/>
          <c:h val="0.16187566931544475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509583334430075"/>
          <c:y val="6.750106421684994E-2"/>
          <c:w val="0.75447551296100834"/>
          <c:h val="0.8649978715663001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Лист1!$B$2:$C$2</c:f>
              <c:numCache>
                <c:formatCode>0.0</c:formatCode>
                <c:ptCount val="2"/>
                <c:pt idx="0">
                  <c:v>65.099999999999994</c:v>
                </c:pt>
                <c:pt idx="1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20-984E-B61F-79934CA0E96C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Лист1!$B$3:$C$3</c:f>
              <c:numCache>
                <c:formatCode>0.0</c:formatCode>
                <c:ptCount val="2"/>
                <c:pt idx="0">
                  <c:v>13</c:v>
                </c:pt>
                <c:pt idx="1">
                  <c:v>14.9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20-984E-B61F-79934CA0E96C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вв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Lbl>
              <c:idx val="4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20-984E-B61F-79934CA0E9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Лист1!$B$4:$C$4</c:f>
              <c:numCache>
                <c:formatCode>0.0</c:formatCode>
                <c:ptCount val="2"/>
                <c:pt idx="0">
                  <c:v>21.9</c:v>
                </c:pt>
                <c:pt idx="1">
                  <c:v>19.100000000000001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720-984E-B61F-79934CA0E96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37793792"/>
        <c:axId val="337795328"/>
      </c:barChart>
      <c:catAx>
        <c:axId val="33779379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337795328"/>
        <c:crosses val="autoZero"/>
        <c:auto val="1"/>
        <c:lblAlgn val="ctr"/>
        <c:lblOffset val="100"/>
        <c:noMultiLvlLbl val="0"/>
      </c:catAx>
      <c:valAx>
        <c:axId val="337795328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337793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34322693996392"/>
          <c:y val="5.6147464059795239E-2"/>
          <c:w val="0.74121013509224831"/>
          <c:h val="0.8877050718804094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9.3000000000000007</c:v>
                </c:pt>
                <c:pt idx="1">
                  <c:v>16.2</c:v>
                </c:pt>
                <c:pt idx="2">
                  <c:v>19.8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35.5</c:v>
                </c:pt>
                <c:pt idx="1">
                  <c:v>39.299999999999997</c:v>
                </c:pt>
                <c:pt idx="2">
                  <c:v>38.799999999999997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25.1</c:v>
                </c:pt>
                <c:pt idx="1">
                  <c:v>18.600000000000001</c:v>
                </c:pt>
                <c:pt idx="2">
                  <c:v>21.2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Above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30.1</c:v>
                </c:pt>
                <c:pt idx="1">
                  <c:v>25.9</c:v>
                </c:pt>
                <c:pt idx="2">
                  <c:v>20.100000000000001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6506240"/>
        <c:axId val="207823232"/>
      </c:barChart>
      <c:catAx>
        <c:axId val="206506240"/>
        <c:scaling>
          <c:orientation val="maxMin"/>
        </c:scaling>
        <c:delete val="0"/>
        <c:axPos val="l"/>
        <c:majorTickMark val="out"/>
        <c:minorTickMark val="none"/>
        <c:tickLblPos val="nextTo"/>
        <c:crossAx val="207823232"/>
        <c:crosses val="autoZero"/>
        <c:auto val="1"/>
        <c:lblAlgn val="ctr"/>
        <c:lblOffset val="100"/>
        <c:noMultiLvlLbl val="0"/>
      </c:catAx>
      <c:valAx>
        <c:axId val="20782323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6506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417942196890093"/>
          <c:y val="6.5150802889207257E-2"/>
          <c:w val="0.76582057803109904"/>
          <c:h val="0.8696983942215854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Лист1!$B$2:$D$2</c:f>
              <c:numCache>
                <c:formatCode>0.0</c:formatCode>
                <c:ptCount val="3"/>
                <c:pt idx="0">
                  <c:v>62.5</c:v>
                </c:pt>
                <c:pt idx="1">
                  <c:v>61.1</c:v>
                </c:pt>
                <c:pt idx="2">
                  <c:v>70.7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2C-D84C-B55B-6F31EA34DEA3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Лист1!$B$3:$D$3</c:f>
              <c:numCache>
                <c:formatCode>0.0</c:formatCode>
                <c:ptCount val="3"/>
                <c:pt idx="0">
                  <c:v>15.9</c:v>
                </c:pt>
                <c:pt idx="1">
                  <c:v>11.1</c:v>
                </c:pt>
                <c:pt idx="2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62C-D84C-B55B-6F31EA34DEA3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вв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Лист1!$B$4:$D$4</c:f>
              <c:numCache>
                <c:formatCode>0.0</c:formatCode>
                <c:ptCount val="3"/>
                <c:pt idx="0">
                  <c:v>21.6</c:v>
                </c:pt>
                <c:pt idx="1">
                  <c:v>27.8</c:v>
                </c:pt>
                <c:pt idx="2">
                  <c:v>17.3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62C-D84C-B55B-6F31EA34DE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38122240"/>
        <c:axId val="338123776"/>
      </c:barChart>
      <c:catAx>
        <c:axId val="33812224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338123776"/>
        <c:crosses val="autoZero"/>
        <c:auto val="1"/>
        <c:lblAlgn val="ctr"/>
        <c:lblOffset val="100"/>
        <c:noMultiLvlLbl val="0"/>
      </c:catAx>
      <c:valAx>
        <c:axId val="33812377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338122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Важко сказати</c:v>
                </c:pt>
                <c:pt idx="1">
                  <c:v>Інше </c:v>
                </c:pt>
                <c:pt idx="2">
                  <c:v>Залишатись конкурентоздатним/ною на ринку праці</c:v>
                </c:pt>
                <c:pt idx="3">
                  <c:v>Не відставати / бути на рівних зі своїми дітьми</c:v>
                </c:pt>
                <c:pt idx="4">
                  <c:v>Урізноманітнити своє дозвілля</c:v>
                </c:pt>
                <c:pt idx="5">
                  <c:v>Не звертатись по допомогу (як до дітей, так і до певних організацій, що надають відповідні послуги)</c:v>
                </c:pt>
                <c:pt idx="6">
                  <c:v>Розширити свої можливості у спілкуванні/обміні інформацією</c:v>
                </c:pt>
                <c:pt idx="7">
                  <c:v>Не відставати від сучасних технологій</c:v>
                </c:pt>
                <c:pt idx="8">
                  <c:v>Міг/могла комфортно користуватись технікою та вільно відчувати себе у мережі Інтернет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>
                  <c:v>14</c:v>
                </c:pt>
                <c:pt idx="1">
                  <c:v>1.1000000000000001</c:v>
                </c:pt>
                <c:pt idx="2">
                  <c:v>8.1</c:v>
                </c:pt>
                <c:pt idx="3">
                  <c:v>13.4</c:v>
                </c:pt>
                <c:pt idx="4">
                  <c:v>21.5</c:v>
                </c:pt>
                <c:pt idx="5">
                  <c:v>22.6</c:v>
                </c:pt>
                <c:pt idx="6">
                  <c:v>32.299999999999997</c:v>
                </c:pt>
                <c:pt idx="7">
                  <c:v>45.7</c:v>
                </c:pt>
                <c:pt idx="8">
                  <c:v>47.3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96-AB4C-B985-BC68BF56268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38967168"/>
        <c:axId val="338974208"/>
      </c:barChart>
      <c:catAx>
        <c:axId val="3389671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38974208"/>
        <c:crosses val="autoZero"/>
        <c:auto val="1"/>
        <c:lblAlgn val="ctr"/>
        <c:lblOffset val="100"/>
        <c:noMultiLvlLbl val="0"/>
      </c:catAx>
      <c:valAx>
        <c:axId val="3389742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38967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Важко сказати</c:v>
                </c:pt>
                <c:pt idx="1">
                  <c:v>Інше</c:v>
                </c:pt>
                <c:pt idx="2">
                  <c:v>Я не розумію як і чому навчатись</c:v>
                </c:pt>
                <c:pt idx="3">
                  <c:v>У мене немає технічної можливості для застосування цих навичок (немає смартфона/планшета/ноутбука/комп’ютера)</c:v>
                </c:pt>
                <c:pt idx="4">
                  <c:v>У мене немає на це часу</c:v>
                </c:pt>
                <c:pt idx="5">
                  <c:v>У мене немає потреби саме в навчанні, якщо виникає конкретне питання, я знаходжу на нього відповідь і все</c:v>
                </c:pt>
                <c:pt idx="6">
                  <c:v>У мене немає потреби в опануванні нових цифрових навичок, а те, що мені треба, я і так вже вмію</c:v>
                </c:pt>
                <c:pt idx="7">
                  <c:v>У мене немає потреби саме в навчанні, якщо виникає конкретне питання, я знаходжу на нього відповідь і все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6.7</c:v>
                </c:pt>
                <c:pt idx="1">
                  <c:v>3.3</c:v>
                </c:pt>
                <c:pt idx="2">
                  <c:v>3.3</c:v>
                </c:pt>
                <c:pt idx="3">
                  <c:v>6.7</c:v>
                </c:pt>
                <c:pt idx="4">
                  <c:v>26.7</c:v>
                </c:pt>
                <c:pt idx="5">
                  <c:v>30</c:v>
                </c:pt>
                <c:pt idx="6">
                  <c:v>40</c:v>
                </c:pt>
                <c:pt idx="7">
                  <c:v>58.8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EC-524A-9D15-21650A5E30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39100032"/>
        <c:axId val="339102720"/>
      </c:barChart>
      <c:catAx>
        <c:axId val="3391000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39102720"/>
        <c:crosses val="autoZero"/>
        <c:auto val="1"/>
        <c:lblAlgn val="ctr"/>
        <c:lblOffset val="100"/>
        <c:noMultiLvlLbl val="0"/>
      </c:catAx>
      <c:valAx>
        <c:axId val="3391027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39100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34-0649-A9CA-047592DC97E5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834-0649-A9CA-047592DC97E5}"/>
              </c:ext>
            </c:extLst>
          </c:dPt>
          <c:dPt>
            <c:idx val="2"/>
            <c:bubble3D val="0"/>
            <c:spPr>
              <a:solidFill>
                <a:schemeClr val="accent3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834-0649-A9CA-047592DC97E5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Базові й поглиблені навички</c:v>
                </c:pt>
                <c:pt idx="1">
                  <c:v>Поглиблені навички</c:v>
                </c:pt>
                <c:pt idx="2">
                  <c:v>Базові навички</c:v>
                </c:pt>
                <c:pt idx="3">
                  <c:v>Жодні з цифрових навичок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 formatCode="General">
                  <c:v>71.2</c:v>
                </c:pt>
                <c:pt idx="1">
                  <c:v>7.8</c:v>
                </c:pt>
                <c:pt idx="2">
                  <c:v>13.2</c:v>
                </c:pt>
                <c:pt idx="3" formatCode="General">
                  <c:v>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834-0649-A9CA-047592DC97E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109002681610828"/>
          <c:y val="0.19633224720875098"/>
          <c:w val="0.26247674059904913"/>
          <c:h val="0.583652934090346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498295954892591E-2"/>
          <c:y val="4.2940696961015871E-2"/>
          <c:w val="0.92507305035041654"/>
          <c:h val="0.7656449865784584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 в тій чи іншій мірі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Lbl>
              <c:idx val="0"/>
              <c:layout>
                <c:manualLayout>
                  <c:x val="3.7143006717619853E-3"/>
                  <c:y val="-1.39060027787004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819-AF4C-87EE-1EBC0EE3FA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Лист1!$B$2:$C$2</c:f>
              <c:numCache>
                <c:formatCode>0.0</c:formatCode>
                <c:ptCount val="2"/>
                <c:pt idx="0">
                  <c:v>3.6</c:v>
                </c:pt>
                <c:pt idx="1">
                  <c:v>10.8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3E-B84D-956A-E6B1FBD1A894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 в тій чи іншій мірі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7143006717619853E-3"/>
                  <c:y val="-6.4798926888952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19-AF4C-87EE-1EBC0EE3FA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Лист1!$B$3:$C$3</c:f>
              <c:numCache>
                <c:formatCode>0.0</c:formatCode>
                <c:ptCount val="2"/>
                <c:pt idx="0">
                  <c:v>12</c:v>
                </c:pt>
                <c:pt idx="1">
                  <c:v>10.8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03E-B84D-956A-E6B1FBD1A894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Важко відповісти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Лист1!$B$4:$C$4</c:f>
              <c:numCache>
                <c:formatCode>0.0</c:formatCode>
                <c:ptCount val="2"/>
                <c:pt idx="0">
                  <c:v>6</c:v>
                </c:pt>
                <c:pt idx="1">
                  <c:v>9.1999999999999993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03E-B84D-956A-E6B1FBD1A894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Лист1!$B$5:$C$5</c:f>
              <c:numCache>
                <c:formatCode>0.0</c:formatCode>
                <c:ptCount val="2"/>
                <c:pt idx="0">
                  <c:v>78.3</c:v>
                </c:pt>
                <c:pt idx="1">
                  <c:v>69.2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819-AF4C-87EE-1EBC0EE3FA6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39496320"/>
        <c:axId val="339518592"/>
      </c:barChart>
      <c:catAx>
        <c:axId val="339496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39518592"/>
        <c:crosses val="autoZero"/>
        <c:auto val="1"/>
        <c:lblAlgn val="ctr"/>
        <c:lblOffset val="100"/>
        <c:noMultiLvlLbl val="0"/>
      </c:catAx>
      <c:valAx>
        <c:axId val="33951859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39496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377930385816401E-3"/>
          <c:y val="7.7893038291632619E-2"/>
          <c:w val="0.97733355326672744"/>
          <c:h val="0.8164026572955068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непрацююче населення</c:v>
                </c:pt>
              </c:strCache>
            </c:strRef>
          </c:cat>
          <c:val>
            <c:numRef>
              <c:f>Лист1!$B$2:$C$2</c:f>
              <c:numCache>
                <c:formatCode>0.0</c:formatCode>
                <c:ptCount val="2"/>
                <c:pt idx="0">
                  <c:v>30</c:v>
                </c:pt>
                <c:pt idx="1">
                  <c:v>45.7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20-984E-B61F-79934CA0E96C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непрацююче населення</c:v>
                </c:pt>
              </c:strCache>
            </c:strRef>
          </c:cat>
          <c:val>
            <c:numRef>
              <c:f>Лист1!$B$3:$C$3</c:f>
              <c:numCache>
                <c:formatCode>0.0</c:formatCode>
                <c:ptCount val="2"/>
                <c:pt idx="0">
                  <c:v>15.1</c:v>
                </c:pt>
                <c:pt idx="1">
                  <c:v>20.7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20-984E-B61F-79934CA0E96C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вв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непрацююче населення</c:v>
                </c:pt>
              </c:strCache>
            </c:strRef>
          </c:cat>
          <c:val>
            <c:numRef>
              <c:f>Лист1!$B$4:$C$4</c:f>
              <c:numCache>
                <c:formatCode>0.0</c:formatCode>
                <c:ptCount val="2"/>
                <c:pt idx="0">
                  <c:v>9.6999999999999993</c:v>
                </c:pt>
                <c:pt idx="1">
                  <c:v>4.9000000000000004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720-984E-B61F-79934CA0E96C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непрацююче населення</c:v>
                </c:pt>
              </c:strCache>
            </c:strRef>
          </c:cat>
          <c:val>
            <c:numRef>
              <c:f>Лист1!$B$5:$C$5</c:f>
              <c:numCache>
                <c:formatCode>0.0</c:formatCode>
                <c:ptCount val="2"/>
                <c:pt idx="0">
                  <c:v>45.2</c:v>
                </c:pt>
                <c:pt idx="1">
                  <c:v>28.7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F6D-0D48-870C-94E1C8DEDCF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40345216"/>
        <c:axId val="340346752"/>
      </c:barChart>
      <c:catAx>
        <c:axId val="340345216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nextTo"/>
        <c:crossAx val="340346752"/>
        <c:crosses val="autoZero"/>
        <c:auto val="1"/>
        <c:lblAlgn val="ctr"/>
        <c:lblOffset val="100"/>
        <c:noMultiLvlLbl val="0"/>
      </c:catAx>
      <c:valAx>
        <c:axId val="340346752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340345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6.5150802889207257E-2"/>
          <c:w val="1"/>
          <c:h val="0.8089663296389398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Lbl>
              <c:idx val="2"/>
              <c:layout>
                <c:manualLayout>
                  <c:x val="0"/>
                  <c:y val="7.064351945573980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DD8-4146-B986-0131637A3A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Лист1!$B$2:$D$2</c:f>
              <c:numCache>
                <c:formatCode>0.0</c:formatCode>
                <c:ptCount val="3"/>
                <c:pt idx="0">
                  <c:v>9.1</c:v>
                </c:pt>
                <c:pt idx="1">
                  <c:v>9.1</c:v>
                </c:pt>
                <c:pt idx="2">
                  <c:v>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2C-D84C-B55B-6F31EA34DEA3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Лист1!$B$3:$D$3</c:f>
              <c:numCache>
                <c:formatCode>0.0</c:formatCode>
                <c:ptCount val="3"/>
                <c:pt idx="0">
                  <c:v>17</c:v>
                </c:pt>
                <c:pt idx="1">
                  <c:v>14.5</c:v>
                </c:pt>
                <c:pt idx="2">
                  <c:v>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62C-D84C-B55B-6F31EA34DEA3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вв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Лист1!$B$4:$D$4</c:f>
              <c:numCache>
                <c:formatCode>0.0</c:formatCode>
                <c:ptCount val="3"/>
                <c:pt idx="0">
                  <c:v>6.8</c:v>
                </c:pt>
                <c:pt idx="1">
                  <c:v>7.3</c:v>
                </c:pt>
                <c:pt idx="2">
                  <c:v>9.3000000000000007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62C-D84C-B55B-6F31EA34DEA3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Лист1!$B$5:$D$5</c:f>
              <c:numCache>
                <c:formatCode>0.0</c:formatCode>
                <c:ptCount val="3"/>
                <c:pt idx="0">
                  <c:v>67.099999999999994</c:v>
                </c:pt>
                <c:pt idx="1">
                  <c:v>69.099999999999994</c:v>
                </c:pt>
                <c:pt idx="2">
                  <c:v>78.7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DD8-4146-B986-0131637A3A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40545536"/>
        <c:axId val="340547072"/>
      </c:barChart>
      <c:catAx>
        <c:axId val="340545536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nextTo"/>
        <c:crossAx val="340547072"/>
        <c:crosses val="autoZero"/>
        <c:auto val="1"/>
        <c:lblAlgn val="ctr"/>
        <c:lblOffset val="100"/>
        <c:noMultiLvlLbl val="0"/>
      </c:catAx>
      <c:valAx>
        <c:axId val="340547072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340545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Навички роботи з медіафайлами (знайти, прослухати/подивитись/скачати)</c:v>
                </c:pt>
                <c:pt idx="1">
                  <c:v>Користування месенджерами</c:v>
                </c:pt>
                <c:pt idx="2">
                  <c:v>Здійснення покупок через Інтернет</c:v>
                </c:pt>
                <c:pt idx="3">
                  <c:v>Навички встановлення додатку</c:v>
                </c:pt>
                <c:pt idx="4">
                  <c:v>Навички розрізнення надійних та ненадійних джерел інформації</c:v>
                </c:pt>
                <c:pt idx="5">
                  <c:v>Користування електронною поштою</c:v>
                </c:pt>
                <c:pt idx="6">
                  <c:v>Користування соціальними мережами</c:v>
                </c:pt>
                <c:pt idx="7">
                  <c:v>Навички пошуку інформації в мережі Інтернет</c:v>
                </c:pt>
                <c:pt idx="8">
                  <c:v>Навички онлайн безпеки</c:v>
                </c:pt>
                <c:pt idx="9">
                  <c:v>Користування послугами Інтернет-банкінгу (переведення грошей з карти на карту, оплата послуг через додатки банків, поповнення мобільного тощо)</c:v>
                </c:pt>
                <c:pt idx="10">
                  <c:v>Користування смартфонами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40.200000000000003</c:v>
                </c:pt>
                <c:pt idx="1">
                  <c:v>44.3</c:v>
                </c:pt>
                <c:pt idx="2">
                  <c:v>44.3</c:v>
                </c:pt>
                <c:pt idx="3">
                  <c:v>47.5</c:v>
                </c:pt>
                <c:pt idx="4">
                  <c:v>48.9</c:v>
                </c:pt>
                <c:pt idx="5">
                  <c:v>49.3</c:v>
                </c:pt>
                <c:pt idx="6">
                  <c:v>53.4</c:v>
                </c:pt>
                <c:pt idx="7">
                  <c:v>55.3</c:v>
                </c:pt>
                <c:pt idx="8">
                  <c:v>57.5</c:v>
                </c:pt>
                <c:pt idx="9">
                  <c:v>61.1</c:v>
                </c:pt>
                <c:pt idx="10">
                  <c:v>61.2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8F-FF4E-84F7-378680887D0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40765312"/>
        <c:axId val="340772352"/>
      </c:barChart>
      <c:catAx>
        <c:axId val="3407653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40772352"/>
        <c:crosses val="autoZero"/>
        <c:auto val="1"/>
        <c:lblAlgn val="ctr"/>
        <c:lblOffset val="100"/>
        <c:noMultiLvlLbl val="0"/>
      </c:catAx>
      <c:valAx>
        <c:axId val="340772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0765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Навички створення презентацій (Power Point)</c:v>
                </c:pt>
                <c:pt idx="1">
                  <c:v>Навички роботи з Excel</c:v>
                </c:pt>
                <c:pt idx="2">
                  <c:v>Навички роботи з текстовим редактором (Word)</c:v>
                </c:pt>
                <c:pt idx="3">
                  <c:v>Навички планування із використанням спеціальних додатків/програм (наприклад, Google календар, Asana, Trello тощо)</c:v>
                </c:pt>
                <c:pt idx="4">
                  <c:v>Навички роботи в фоторедакторах</c:v>
                </c:pt>
                <c:pt idx="5">
                  <c:v>Навички обробки, монтажу відео (непрофесійний рівень, для особистих цілей)</c:v>
                </c:pt>
                <c:pt idx="6">
                  <c:v>Як підключитись до Інтернет (дротове та бездротове підключення, налаштування Wi-Fi)</c:v>
                </c:pt>
                <c:pt idx="7">
                  <c:v>Як встановити програмне забезпечення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36.1</c:v>
                </c:pt>
                <c:pt idx="1">
                  <c:v>36.5</c:v>
                </c:pt>
                <c:pt idx="2">
                  <c:v>41.1</c:v>
                </c:pt>
                <c:pt idx="3">
                  <c:v>47</c:v>
                </c:pt>
                <c:pt idx="4">
                  <c:v>48.9</c:v>
                </c:pt>
                <c:pt idx="5">
                  <c:v>51.1</c:v>
                </c:pt>
                <c:pt idx="6">
                  <c:v>52.1</c:v>
                </c:pt>
                <c:pt idx="7">
                  <c:v>53.9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2C-6644-A8C3-F5EAF4D281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40849024"/>
        <c:axId val="340851712"/>
      </c:barChart>
      <c:catAx>
        <c:axId val="3408490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40851712"/>
        <c:crosses val="autoZero"/>
        <c:auto val="1"/>
        <c:lblAlgn val="ctr"/>
        <c:lblOffset val="100"/>
        <c:noMultiLvlLbl val="0"/>
      </c:catAx>
      <c:valAx>
        <c:axId val="340851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0849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9F8-604D-ABD8-C4AC7917656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9F8-604D-ABD8-C4AC79176560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9F8-604D-ABD8-C4AC79176560}"/>
              </c:ext>
            </c:extLst>
          </c:dPt>
          <c:dPt>
            <c:idx val="3"/>
            <c:bubble3D val="0"/>
            <c:spPr>
              <a:solidFill>
                <a:schemeClr val="accent3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9F8-604D-ABD8-C4AC79176560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9F8-604D-ABD8-C4AC79176560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Базові курси</c:v>
                </c:pt>
                <c:pt idx="1">
                  <c:v>Поглиблені та / або базові професійні курси</c:v>
                </c:pt>
                <c:pt idx="2">
                  <c:v>Базові та / або поглиблені та / або базові професійні курси</c:v>
                </c:pt>
                <c:pt idx="3">
                  <c:v>Базові й поглиблені й базові професійні курси</c:v>
                </c:pt>
                <c:pt idx="4">
                  <c:v>Жодні з курсів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7.4</c:v>
                </c:pt>
                <c:pt idx="1">
                  <c:v>10.199999999999999</c:v>
                </c:pt>
                <c:pt idx="2" formatCode="General">
                  <c:v>8.4</c:v>
                </c:pt>
                <c:pt idx="3" formatCode="General">
                  <c:v>61.9</c:v>
                </c:pt>
                <c:pt idx="4" formatCode="General">
                  <c:v>12.1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49F8-604D-ABD8-C4AC7917656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229622945266224"/>
          <c:y val="0.10160196124014627"/>
          <c:w val="0.40377736699344996"/>
          <c:h val="0.89839803875985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34322693996392"/>
          <c:y val="5.6147464059795239E-2"/>
          <c:w val="0.7504122094571819"/>
          <c:h val="0.8877050718804094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2"/>
                <c:pt idx="0">
                  <c:v>6.9</c:v>
                </c:pt>
                <c:pt idx="1">
                  <c:v>31.3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2"/>
                <c:pt idx="0">
                  <c:v>36.4</c:v>
                </c:pt>
                <c:pt idx="1">
                  <c:v>41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2"/>
                <c:pt idx="0">
                  <c:v>24.5</c:v>
                </c:pt>
                <c:pt idx="1">
                  <c:v>15.9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Above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2"/>
                <c:pt idx="0">
                  <c:v>32.299999999999997</c:v>
                </c:pt>
                <c:pt idx="1">
                  <c:v>11.9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3372416"/>
        <c:axId val="209729792"/>
      </c:barChart>
      <c:catAx>
        <c:axId val="203372416"/>
        <c:scaling>
          <c:orientation val="maxMin"/>
        </c:scaling>
        <c:delete val="0"/>
        <c:axPos val="l"/>
        <c:majorTickMark val="out"/>
        <c:minorTickMark val="none"/>
        <c:tickLblPos val="nextTo"/>
        <c:crossAx val="209729792"/>
        <c:crosses val="autoZero"/>
        <c:auto val="1"/>
        <c:lblAlgn val="ctr"/>
        <c:lblOffset val="100"/>
        <c:noMultiLvlLbl val="0"/>
      </c:catAx>
      <c:valAx>
        <c:axId val="20972979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3372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498295954892591E-2"/>
          <c:y val="4.2940696961015871E-2"/>
          <c:w val="0.92507305035041654"/>
          <c:h val="0.7656449865784584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 в тій чи іншій мірі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1.33536812168320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B3-E548-9D10-558EEA5A2F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Лист1!$B$2:$C$2</c:f>
              <c:numCache>
                <c:formatCode>0.0</c:formatCode>
                <c:ptCount val="2"/>
                <c:pt idx="0">
                  <c:v>4.8</c:v>
                </c:pt>
                <c:pt idx="1">
                  <c:v>16.2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3E-B84D-956A-E6B1FBD1A894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 в тій чи іншій мірі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Лист1!$B$3:$C$3</c:f>
              <c:numCache>
                <c:formatCode>0.0</c:formatCode>
                <c:ptCount val="2"/>
                <c:pt idx="0">
                  <c:v>4.8</c:v>
                </c:pt>
                <c:pt idx="1">
                  <c:v>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03E-B84D-956A-E6B1FBD1A894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Важко відповісти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Лист1!$B$4:$C$4</c:f>
              <c:numCache>
                <c:formatCode>0.0</c:formatCode>
                <c:ptCount val="2"/>
                <c:pt idx="0">
                  <c:v>14.5</c:v>
                </c:pt>
                <c:pt idx="1">
                  <c:v>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03E-B84D-956A-E6B1FBD1A894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1"/>
              <c:layout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B3-E548-9D10-558EEA5A2F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Лист1!$B$5:$C$5</c:f>
              <c:numCache>
                <c:formatCode>0.0</c:formatCode>
                <c:ptCount val="2"/>
                <c:pt idx="0">
                  <c:v>10.8</c:v>
                </c:pt>
                <c:pt idx="1">
                  <c:v>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3B3-E548-9D10-558EEA5A2F5D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Лист1!$B$6:$C$6</c:f>
              <c:numCache>
                <c:formatCode>0.0</c:formatCode>
                <c:ptCount val="2"/>
                <c:pt idx="0">
                  <c:v>65.099999999999994</c:v>
                </c:pt>
                <c:pt idx="1">
                  <c:v>60.8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3B3-E548-9D10-558EEA5A2F5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42233472"/>
        <c:axId val="342235008"/>
      </c:barChart>
      <c:catAx>
        <c:axId val="342233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2235008"/>
        <c:crosses val="autoZero"/>
        <c:auto val="1"/>
        <c:lblAlgn val="ctr"/>
        <c:lblOffset val="100"/>
        <c:noMultiLvlLbl val="0"/>
      </c:catAx>
      <c:valAx>
        <c:axId val="34223500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42233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377930385816401E-3"/>
          <c:y val="7.7893038291632619E-2"/>
          <c:w val="0.97733355326672744"/>
          <c:h val="0.8164026572955068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Лист1!$B$2:$C$2</c:f>
              <c:numCache>
                <c:formatCode>0.0</c:formatCode>
                <c:ptCount val="2"/>
                <c:pt idx="0">
                  <c:v>13.3</c:v>
                </c:pt>
                <c:pt idx="1">
                  <c:v>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20-984E-B61F-79934CA0E96C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Лист1!$B$3:$C$3</c:f>
              <c:numCache>
                <c:formatCode>0.0</c:formatCode>
                <c:ptCount val="2"/>
                <c:pt idx="0">
                  <c:v>7.2</c:v>
                </c:pt>
                <c:pt idx="1">
                  <c:v>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20-984E-B61F-79934CA0E96C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вв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Лист1!$B$4:$C$4</c:f>
              <c:numCache>
                <c:formatCode>0.0</c:formatCode>
                <c:ptCount val="2"/>
                <c:pt idx="0">
                  <c:v>9.6</c:v>
                </c:pt>
                <c:pt idx="1">
                  <c:v>12.8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720-984E-B61F-79934CA0E96C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Лист1!$B$5:$C$5</c:f>
              <c:numCache>
                <c:formatCode>0.0</c:formatCode>
                <c:ptCount val="2"/>
                <c:pt idx="0">
                  <c:v>7.2</c:v>
                </c:pt>
                <c:pt idx="1">
                  <c:v>12.8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0A-7341-8FE2-C1565CAB6D5B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Лист1!$B$6:$C$6</c:f>
              <c:numCache>
                <c:formatCode>0.0</c:formatCode>
                <c:ptCount val="2"/>
                <c:pt idx="0">
                  <c:v>62.7</c:v>
                </c:pt>
                <c:pt idx="1">
                  <c:v>59.6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40A-7341-8FE2-C1565CAB6D5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49327744"/>
        <c:axId val="349329280"/>
      </c:barChart>
      <c:catAx>
        <c:axId val="349327744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nextTo"/>
        <c:crossAx val="349329280"/>
        <c:crosses val="autoZero"/>
        <c:auto val="1"/>
        <c:lblAlgn val="ctr"/>
        <c:lblOffset val="100"/>
        <c:noMultiLvlLbl val="0"/>
      </c:catAx>
      <c:valAx>
        <c:axId val="349329280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349327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6.5150802889207257E-2"/>
          <c:w val="1"/>
          <c:h val="0.8089663296389398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Lbl>
              <c:idx val="2"/>
              <c:layout>
                <c:manualLayout>
                  <c:x val="1.8923601694839488E-3"/>
                  <c:y val="1.516194386838543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2A-234B-8A5F-4D3C1001F4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Лист1!$B$2:$D$2</c:f>
              <c:numCache>
                <c:formatCode>0.0</c:formatCode>
                <c:ptCount val="3"/>
                <c:pt idx="0">
                  <c:v>15.1</c:v>
                </c:pt>
                <c:pt idx="1">
                  <c:v>17</c:v>
                </c:pt>
                <c:pt idx="2">
                  <c:v>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2C-D84C-B55B-6F31EA34DEA3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Лист1!$B$3:$D$3</c:f>
              <c:numCache>
                <c:formatCode>0.0</c:formatCode>
                <c:ptCount val="3"/>
                <c:pt idx="0">
                  <c:v>9.3000000000000007</c:v>
                </c:pt>
                <c:pt idx="1">
                  <c:v>7.5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62C-D84C-B55B-6F31EA34DEA3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вв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Лист1!$B$4:$D$4</c:f>
              <c:numCache>
                <c:formatCode>0.0</c:formatCode>
                <c:ptCount val="3"/>
                <c:pt idx="0">
                  <c:v>7</c:v>
                </c:pt>
                <c:pt idx="1">
                  <c:v>11.3</c:v>
                </c:pt>
                <c:pt idx="2">
                  <c:v>13.3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62C-D84C-B55B-6F31EA34DEA3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1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2A-234B-8A5F-4D3C1001F4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Лист1!$B$5:$D$5</c:f>
              <c:numCache>
                <c:formatCode>0.0</c:formatCode>
                <c:ptCount val="3"/>
                <c:pt idx="0">
                  <c:v>8.1</c:v>
                </c:pt>
                <c:pt idx="1">
                  <c:v>5.7</c:v>
                </c:pt>
                <c:pt idx="2">
                  <c:v>10.7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C2A-234B-8A5F-4D3C1001F4D1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Лист1!$B$6:$D$6</c:f>
              <c:numCache>
                <c:formatCode>0.0</c:formatCode>
                <c:ptCount val="3"/>
                <c:pt idx="0">
                  <c:v>60.5</c:v>
                </c:pt>
                <c:pt idx="1">
                  <c:v>58.5</c:v>
                </c:pt>
                <c:pt idx="2">
                  <c:v>66.7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C2A-234B-8A5F-4D3C1001F4D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49578368"/>
        <c:axId val="349579904"/>
      </c:barChart>
      <c:catAx>
        <c:axId val="349578368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nextTo"/>
        <c:crossAx val="349579904"/>
        <c:crosses val="autoZero"/>
        <c:auto val="1"/>
        <c:lblAlgn val="ctr"/>
        <c:lblOffset val="100"/>
        <c:noMultiLvlLbl val="0"/>
      </c:catAx>
      <c:valAx>
        <c:axId val="349579904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349578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Здійснення покупок через інтернет</c:v>
                </c:pt>
                <c:pt idx="1">
                  <c:v>Користування месенджерами</c:v>
                </c:pt>
                <c:pt idx="2">
                  <c:v>Користування електронною поштою</c:v>
                </c:pt>
                <c:pt idx="3">
                  <c:v>Користування послугами Інтернет-банкінгу</c:v>
                </c:pt>
                <c:pt idx="4">
                  <c:v>Користування соціальними мережами</c:v>
                </c:pt>
                <c:pt idx="5">
                  <c:v>Робота з медіафайлами</c:v>
                </c:pt>
                <c:pt idx="6">
                  <c:v>Користування смартфонами</c:v>
                </c:pt>
                <c:pt idx="7">
                  <c:v>Встановлення додатку</c:v>
                </c:pt>
                <c:pt idx="8">
                  <c:v>Розрізнення надійних та ненадійних джерел інформації</c:v>
                </c:pt>
                <c:pt idx="9">
                  <c:v>Швидкий та якісний пошук інформації в мережі Інтернет</c:v>
                </c:pt>
                <c:pt idx="10">
                  <c:v>Онлайн безпека для дітей</c:v>
                </c:pt>
                <c:pt idx="11">
                  <c:v>Онлайн безпека</c:v>
                </c:pt>
              </c:strCache>
            </c:strRef>
          </c:cat>
          <c:val>
            <c:numRef>
              <c:f>Лист1!$B$2:$B$13</c:f>
              <c:numCache>
                <c:formatCode>0.0</c:formatCode>
                <c:ptCount val="12"/>
                <c:pt idx="0">
                  <c:v>33.02325581395349</c:v>
                </c:pt>
                <c:pt idx="1">
                  <c:v>33.488372093023258</c:v>
                </c:pt>
                <c:pt idx="2">
                  <c:v>38.139534883720927</c:v>
                </c:pt>
                <c:pt idx="3">
                  <c:v>40</c:v>
                </c:pt>
                <c:pt idx="4">
                  <c:v>41.860465116279073</c:v>
                </c:pt>
                <c:pt idx="5">
                  <c:v>42.790697674418603</c:v>
                </c:pt>
                <c:pt idx="6">
                  <c:v>45.116279069767444</c:v>
                </c:pt>
                <c:pt idx="7">
                  <c:v>45.581395348837212</c:v>
                </c:pt>
                <c:pt idx="8">
                  <c:v>46.511627906976742</c:v>
                </c:pt>
                <c:pt idx="9">
                  <c:v>47.441860465116278</c:v>
                </c:pt>
                <c:pt idx="10">
                  <c:v>47.906976744186046</c:v>
                </c:pt>
                <c:pt idx="11">
                  <c:v>59.534883720930232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C6-1642-BCF3-DA61DC929A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49637248"/>
        <c:axId val="349652480"/>
      </c:barChart>
      <c:catAx>
        <c:axId val="3496372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49652480"/>
        <c:crosses val="autoZero"/>
        <c:auto val="1"/>
        <c:lblAlgn val="ctr"/>
        <c:lblOffset val="100"/>
        <c:noMultiLvlLbl val="0"/>
      </c:catAx>
      <c:valAx>
        <c:axId val="3496524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496372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39143903503329669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Робота з текстовим редактором (Word)</c:v>
                </c:pt>
                <c:pt idx="1">
                  <c:v>Створення презентацій (Power Point)</c:v>
                </c:pt>
                <c:pt idx="2">
                  <c:v>Робота з Excel</c:v>
                </c:pt>
                <c:pt idx="3">
                  <c:v>Підключення до Інтернет (дротове та бездротове підключення, налаштування Wi-Fi)</c:v>
                </c:pt>
                <c:pt idx="4">
                  <c:v>Робота в фоторедакторах</c:v>
                </c:pt>
                <c:pt idx="5">
                  <c:v>Встановлення програмного забезпечення</c:v>
                </c:pt>
                <c:pt idx="6">
                  <c:v>Обробка, монтаж відео (непрофесійний рівень, для особистих цілей)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36.744186046511629</c:v>
                </c:pt>
                <c:pt idx="1">
                  <c:v>37.209302325581397</c:v>
                </c:pt>
                <c:pt idx="2">
                  <c:v>38.139534883720927</c:v>
                </c:pt>
                <c:pt idx="3">
                  <c:v>46.046511627906973</c:v>
                </c:pt>
                <c:pt idx="4">
                  <c:v>50.232558139534881</c:v>
                </c:pt>
                <c:pt idx="5">
                  <c:v>52.558139534883722</c:v>
                </c:pt>
                <c:pt idx="6">
                  <c:v>53.023255813953483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3C-0048-8BD7-4E5C3FBCF21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49938048"/>
        <c:axId val="349940736"/>
      </c:barChart>
      <c:catAx>
        <c:axId val="349938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49940736"/>
        <c:crosses val="autoZero"/>
        <c:auto val="1"/>
        <c:lblAlgn val="ctr"/>
        <c:lblOffset val="100"/>
        <c:noMultiLvlLbl val="0"/>
      </c:catAx>
      <c:valAx>
        <c:axId val="3499407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49938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5.4778787952349823E-3"/>
          <c:w val="0.48093672870937332"/>
          <c:h val="0.989044242409530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Основи SMM-просування</c:v>
                </c:pt>
                <c:pt idx="1">
                  <c:v>Основи motion графіки</c:v>
                </c:pt>
                <c:pt idx="2">
                  <c:v>Написання текстів або сучасна журналістика</c:v>
                </c:pt>
                <c:pt idx="3">
                  <c:v>Фейсбук для бізнесу</c:v>
                </c:pt>
                <c:pt idx="4">
                  <c:v>Основи 3Д моделювання</c:v>
                </c:pt>
                <c:pt idx="5">
                  <c:v>Інстраграм для бізнесу</c:v>
                </c:pt>
                <c:pt idx="6">
                  <c:v>Основи анімації</c:v>
                </c:pt>
                <c:pt idx="7">
                  <c:v>Створення та просування каналу на Youtube</c:v>
                </c:pt>
                <c:pt idx="8">
                  <c:v>Google календар для планування свого робочого дня та роботи команди</c:v>
                </c:pt>
                <c:pt idx="9">
                  <c:v>Сучасне резюме та пошук роботи</c:v>
                </c:pt>
                <c:pt idx="10">
                  <c:v>Основи Web-дизайну</c:v>
                </c:pt>
                <c:pt idx="11">
                  <c:v>Створення сайтів (на основі шаблонів)</c:v>
                </c:pt>
                <c:pt idx="12">
                  <c:v>Основи програмування</c:v>
                </c:pt>
                <c:pt idx="13">
                  <c:v>Хмарні сервіси для безпечного зберігання даних</c:v>
                </c:pt>
                <c:pt idx="14">
                  <c:v>Основи графічного дизайну (розробка та макетування візитівок, наприклад)</c:v>
                </c:pt>
                <c:pt idx="15">
                  <c:v>Основи створення фотографій</c:v>
                </c:pt>
              </c:strCache>
            </c:strRef>
          </c:cat>
          <c:val>
            <c:numRef>
              <c:f>Лист1!$B$2:$B$17</c:f>
              <c:numCache>
                <c:formatCode>0.0</c:formatCode>
                <c:ptCount val="16"/>
                <c:pt idx="0">
                  <c:v>23.720930232558139</c:v>
                </c:pt>
                <c:pt idx="1">
                  <c:v>26.046511627906977</c:v>
                </c:pt>
                <c:pt idx="2">
                  <c:v>26.046511627906977</c:v>
                </c:pt>
                <c:pt idx="3">
                  <c:v>28.372093023255811</c:v>
                </c:pt>
                <c:pt idx="4">
                  <c:v>29.302325581395351</c:v>
                </c:pt>
                <c:pt idx="5">
                  <c:v>31.627906976744185</c:v>
                </c:pt>
                <c:pt idx="6">
                  <c:v>32.093023255813954</c:v>
                </c:pt>
                <c:pt idx="7">
                  <c:v>33.953488372093027</c:v>
                </c:pt>
                <c:pt idx="8">
                  <c:v>33.953488372093027</c:v>
                </c:pt>
                <c:pt idx="9">
                  <c:v>34.418604651162788</c:v>
                </c:pt>
                <c:pt idx="10">
                  <c:v>36.279069767441861</c:v>
                </c:pt>
                <c:pt idx="11">
                  <c:v>37.674418604651166</c:v>
                </c:pt>
                <c:pt idx="12">
                  <c:v>39.534883720930232</c:v>
                </c:pt>
                <c:pt idx="13">
                  <c:v>40.465116279069768</c:v>
                </c:pt>
                <c:pt idx="14">
                  <c:v>40.930232558139537</c:v>
                </c:pt>
                <c:pt idx="15">
                  <c:v>49.302325581395351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80-E945-85BE-019F31259AF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49960064"/>
        <c:axId val="350036736"/>
      </c:barChart>
      <c:catAx>
        <c:axId val="3499600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50036736"/>
        <c:crosses val="autoZero"/>
        <c:auto val="1"/>
        <c:lblAlgn val="ctr"/>
        <c:lblOffset val="100"/>
        <c:noMultiLvlLbl val="0"/>
      </c:catAx>
      <c:valAx>
        <c:axId val="3500367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49960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88-A441-8595-CF35133E00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88-A441-8595-CF35133E0000}"/>
              </c:ext>
            </c:extLst>
          </c:dPt>
          <c:dPt>
            <c:idx val="2"/>
            <c:bubble3D val="0"/>
            <c:spPr>
              <a:solidFill>
                <a:schemeClr val="accent3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E88-A441-8595-CF35133E0000}"/>
              </c:ext>
            </c:extLst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E88-A441-8595-CF35133E0000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E88-A441-8595-CF35133E0000}"/>
              </c:ext>
            </c:extLst>
          </c:dPt>
          <c:cat>
            <c:strRef>
              <c:f>Лист1!$A$2:$A$6</c:f>
              <c:strCache>
                <c:ptCount val="5"/>
                <c:pt idx="0">
                  <c:v>Дуже актуальним</c:v>
                </c:pt>
                <c:pt idx="1">
                  <c:v>Скоріше, актуальним</c:v>
                </c:pt>
                <c:pt idx="2">
                  <c:v>Скоріше, неактуальним</c:v>
                </c:pt>
                <c:pt idx="3">
                  <c:v>Абсолютно неактуальним</c:v>
                </c:pt>
                <c:pt idx="4">
                  <c:v>Важко відповісти</c:v>
                </c:pt>
              </c:strCache>
            </c:strRef>
          </c:cat>
          <c:val>
            <c:numRef>
              <c:f>Лист1!$B$2:$B$6</c:f>
              <c:numCache>
                <c:formatCode>###0.0</c:formatCode>
                <c:ptCount val="5"/>
                <c:pt idx="0">
                  <c:v>34.20593368237347</c:v>
                </c:pt>
                <c:pt idx="1">
                  <c:v>33.333333333333336</c:v>
                </c:pt>
                <c:pt idx="2">
                  <c:v>8.2024432809773131</c:v>
                </c:pt>
                <c:pt idx="3">
                  <c:v>5.5846422338568935</c:v>
                </c:pt>
                <c:pt idx="4">
                  <c:v>18.673647469458988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E88-A441-8595-CF35133E00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legend>
      <c:legendPos val="b"/>
      <c:layout>
        <c:manualLayout>
          <c:xMode val="edge"/>
          <c:yMode val="edge"/>
          <c:x val="8.3492707475501235E-2"/>
          <c:y val="0.77020225543890042"/>
          <c:w val="0.87809514049823501"/>
          <c:h val="0.1715412007343342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 в тій чи іншій мірі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Лист1!$B$2:$D$2</c:f>
              <c:numCache>
                <c:formatCode>0.0</c:formatCode>
                <c:ptCount val="3"/>
                <c:pt idx="0">
                  <c:v>58.7</c:v>
                </c:pt>
                <c:pt idx="1">
                  <c:v>71.5</c:v>
                </c:pt>
                <c:pt idx="2">
                  <c:v>76.400000000000006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3E-B84D-956A-E6B1FBD1A894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 в тій чи іншій мірі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Лист1!$B$3:$D$3</c:f>
              <c:numCache>
                <c:formatCode>0.0</c:formatCode>
                <c:ptCount val="3"/>
                <c:pt idx="0">
                  <c:v>19.100000000000001</c:v>
                </c:pt>
                <c:pt idx="1">
                  <c:v>12.1</c:v>
                </c:pt>
                <c:pt idx="2">
                  <c:v>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03E-B84D-956A-E6B1FBD1A894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Важко відповісти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Лист1!$B$4:$D$4</c:f>
              <c:numCache>
                <c:formatCode>0.0</c:formatCode>
                <c:ptCount val="3"/>
                <c:pt idx="0">
                  <c:v>22.2</c:v>
                </c:pt>
                <c:pt idx="1">
                  <c:v>16.399999999999999</c:v>
                </c:pt>
                <c:pt idx="2">
                  <c:v>15.7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03E-B84D-956A-E6B1FBD1A89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50445568"/>
        <c:axId val="350447104"/>
      </c:barChart>
      <c:catAx>
        <c:axId val="35044556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350447104"/>
        <c:crosses val="autoZero"/>
        <c:auto val="1"/>
        <c:lblAlgn val="ctr"/>
        <c:lblOffset val="100"/>
        <c:noMultiLvlLbl val="0"/>
      </c:catAx>
      <c:valAx>
        <c:axId val="350447104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3504455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3938372440239975E-2"/>
          <c:y val="0.81470213234218292"/>
          <c:w val="0.92183766049361593"/>
          <c:h val="0.16187566931544475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Важко сказати</c:v>
                </c:pt>
                <c:pt idx="1">
                  <c:v>Не звертатись по допомогу</c:v>
                </c:pt>
                <c:pt idx="2">
                  <c:v>Не відставати / бути на рівних зі своїми однолітками</c:v>
                </c:pt>
                <c:pt idx="3">
                  <c:v>Урізноманітнити своє дозвілля</c:v>
                </c:pt>
                <c:pt idx="4">
                  <c:v>Розширити свої можливості у спілкуванні/обміні інформацією</c:v>
                </c:pt>
                <c:pt idx="5">
                  <c:v>Не відставати від сучасних технологій</c:v>
                </c:pt>
                <c:pt idx="6">
                  <c:v>Міг/могла комфортно користуватись технікою та вільно відчувати себе у мережі Інтернет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8.4</c:v>
                </c:pt>
                <c:pt idx="1">
                  <c:v>20.399999999999999</c:v>
                </c:pt>
                <c:pt idx="2">
                  <c:v>26</c:v>
                </c:pt>
                <c:pt idx="3">
                  <c:v>26.2</c:v>
                </c:pt>
                <c:pt idx="4">
                  <c:v>47.1</c:v>
                </c:pt>
                <c:pt idx="5">
                  <c:v>50.7</c:v>
                </c:pt>
                <c:pt idx="6">
                  <c:v>52.9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4F0-4A43-BDEA-3B5938C14A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50548736"/>
        <c:axId val="350551424"/>
      </c:barChart>
      <c:catAx>
        <c:axId val="3505487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50551424"/>
        <c:crosses val="autoZero"/>
        <c:auto val="1"/>
        <c:lblAlgn val="ctr"/>
        <c:lblOffset val="100"/>
        <c:noMultiLvlLbl val="0"/>
      </c:catAx>
      <c:valAx>
        <c:axId val="3505514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50548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22936502650671"/>
          <c:y val="2.7859230518879664E-2"/>
          <c:w val="0.50901443652931899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Важко сказати</c:v>
                </c:pt>
                <c:pt idx="1">
                  <c:v>Інше</c:v>
                </c:pt>
                <c:pt idx="2">
                  <c:v>У мене немає технічної можливості для застосування цих навичок (немає смартфона/планшета/ноутбука/комп’ютера)</c:v>
                </c:pt>
                <c:pt idx="3">
                  <c:v>Я не розумію як і чому навчатись</c:v>
                </c:pt>
                <c:pt idx="4">
                  <c:v>У мене немає на це часу</c:v>
                </c:pt>
                <c:pt idx="5">
                  <c:v>У мене немає потреби в опануванні нових цифрових навичок, а те, що мені треба, я і так вже вмію</c:v>
                </c:pt>
                <c:pt idx="6">
                  <c:v>У мене немає потреби саме в навчанні, якщо виникає конкретне питання, я знаходжу на нього відповідь і все</c:v>
                </c:pt>
                <c:pt idx="7">
                  <c:v>У мене немає потреби саме в навчанні, якщо виникає конкретне питання, я знаходжу на нього відповідь і все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15.1</c:v>
                </c:pt>
                <c:pt idx="1">
                  <c:v>1.1000000000000001</c:v>
                </c:pt>
                <c:pt idx="2">
                  <c:v>9.6999999999999993</c:v>
                </c:pt>
                <c:pt idx="3">
                  <c:v>12.9</c:v>
                </c:pt>
                <c:pt idx="4">
                  <c:v>21.5</c:v>
                </c:pt>
                <c:pt idx="5">
                  <c:v>37.6</c:v>
                </c:pt>
                <c:pt idx="6">
                  <c:v>37.6</c:v>
                </c:pt>
                <c:pt idx="7">
                  <c:v>58.8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DC1-FD46-AF02-61E082BDDC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50566656"/>
        <c:axId val="350585984"/>
      </c:barChart>
      <c:catAx>
        <c:axId val="3505666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50585984"/>
        <c:crosses val="autoZero"/>
        <c:auto val="1"/>
        <c:lblAlgn val="ctr"/>
        <c:lblOffset val="100"/>
        <c:noMultiLvlLbl val="0"/>
      </c:catAx>
      <c:valAx>
        <c:axId val="3505859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50566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368958311086752"/>
          <c:y val="4.2207134002665361E-2"/>
          <c:w val="0.73634031343484774"/>
          <c:h val="0.9155857319946693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Лист1!$B$2:$F$2</c:f>
              <c:numCache>
                <c:formatCode>0.0</c:formatCode>
                <c:ptCount val="5"/>
                <c:pt idx="0">
                  <c:v>15</c:v>
                </c:pt>
                <c:pt idx="1">
                  <c:v>9</c:v>
                </c:pt>
                <c:pt idx="2">
                  <c:v>14.4</c:v>
                </c:pt>
                <c:pt idx="3">
                  <c:v>15.3</c:v>
                </c:pt>
                <c:pt idx="4">
                  <c:v>21.2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Лист1!$B$3:$F$3</c:f>
              <c:numCache>
                <c:formatCode>0.0</c:formatCode>
                <c:ptCount val="5"/>
                <c:pt idx="0">
                  <c:v>37.799999999999997</c:v>
                </c:pt>
                <c:pt idx="1">
                  <c:v>55</c:v>
                </c:pt>
                <c:pt idx="2">
                  <c:v>33.4</c:v>
                </c:pt>
                <c:pt idx="3">
                  <c:v>37.4</c:v>
                </c:pt>
                <c:pt idx="4">
                  <c:v>30.9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Лист1!$B$4:$F$4</c:f>
              <c:numCache>
                <c:formatCode>0.0</c:formatCode>
                <c:ptCount val="5"/>
                <c:pt idx="0">
                  <c:v>22.7</c:v>
                </c:pt>
                <c:pt idx="1">
                  <c:v>12.8</c:v>
                </c:pt>
                <c:pt idx="2">
                  <c:v>23.8</c:v>
                </c:pt>
                <c:pt idx="3">
                  <c:v>23.7</c:v>
                </c:pt>
                <c:pt idx="4">
                  <c:v>18.600000000000001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Лист1!$B$5:$F$5</c:f>
              <c:numCache>
                <c:formatCode>0.0</c:formatCode>
                <c:ptCount val="5"/>
                <c:pt idx="0">
                  <c:v>24.5</c:v>
                </c:pt>
                <c:pt idx="1">
                  <c:v>23.2</c:v>
                </c:pt>
                <c:pt idx="2">
                  <c:v>28.3</c:v>
                </c:pt>
                <c:pt idx="3">
                  <c:v>23.5</c:v>
                </c:pt>
                <c:pt idx="4">
                  <c:v>29.3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80971392"/>
        <c:axId val="180972928"/>
      </c:barChart>
      <c:catAx>
        <c:axId val="180971392"/>
        <c:scaling>
          <c:orientation val="maxMin"/>
        </c:scaling>
        <c:delete val="0"/>
        <c:axPos val="l"/>
        <c:majorTickMark val="out"/>
        <c:minorTickMark val="none"/>
        <c:tickLblPos val="nextTo"/>
        <c:crossAx val="180972928"/>
        <c:crosses val="autoZero"/>
        <c:auto val="1"/>
        <c:lblAlgn val="ctr"/>
        <c:lblOffset val="100"/>
        <c:noMultiLvlLbl val="0"/>
      </c:catAx>
      <c:valAx>
        <c:axId val="180972928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80971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541-B444-B347-F0E899ED390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541-B444-B347-F0E899ED3902}"/>
              </c:ext>
            </c:extLst>
          </c:dPt>
          <c:dPt>
            <c:idx val="2"/>
            <c:bubble3D val="0"/>
            <c:spPr>
              <a:solidFill>
                <a:schemeClr val="accent3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541-B444-B347-F0E899ED3902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Базові й поглиблені навички</c:v>
                </c:pt>
                <c:pt idx="1">
                  <c:v>Поглиблені навички</c:v>
                </c:pt>
                <c:pt idx="2">
                  <c:v>Базові навички</c:v>
                </c:pt>
                <c:pt idx="3">
                  <c:v>Жодні з цифрових навичок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 formatCode="General">
                  <c:v>79.2</c:v>
                </c:pt>
                <c:pt idx="1">
                  <c:v>4.4000000000000004</c:v>
                </c:pt>
                <c:pt idx="2">
                  <c:v>6.1</c:v>
                </c:pt>
                <c:pt idx="3" formatCode="General">
                  <c:v>10.3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541-B444-B347-F0E899ED390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109002681610828"/>
          <c:y val="0.19633224720875098"/>
          <c:w val="0.26247674059904913"/>
          <c:h val="0.583652934090346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498295954892591E-2"/>
          <c:y val="4.2940696961015871E-2"/>
          <c:w val="0.92507305035041654"/>
          <c:h val="0.7656449865784584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 в тій чи іншій мірі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Лист1!$B$2:$D$2</c:f>
              <c:numCache>
                <c:formatCode>0.0</c:formatCode>
                <c:ptCount val="3"/>
                <c:pt idx="0">
                  <c:v>6.1</c:v>
                </c:pt>
                <c:pt idx="1">
                  <c:v>10.6</c:v>
                </c:pt>
                <c:pt idx="2">
                  <c:v>18.3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3E-B84D-956A-E6B1FBD1A894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 в тій чи іншій мірі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1.619973172223812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49-AB43-B947-9B5D050B5E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Лист1!$B$3:$D$3</c:f>
              <c:numCache>
                <c:formatCode>0.0</c:formatCode>
                <c:ptCount val="3"/>
                <c:pt idx="0">
                  <c:v>5.2</c:v>
                </c:pt>
                <c:pt idx="1">
                  <c:v>9.1999999999999993</c:v>
                </c:pt>
                <c:pt idx="2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03E-B84D-956A-E6B1FBD1A894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Важко відповісти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49-AB43-B947-9B5D050B5E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Лист1!$B$4:$D$4</c:f>
              <c:numCache>
                <c:formatCode>0.0</c:formatCode>
                <c:ptCount val="3"/>
                <c:pt idx="0">
                  <c:v>1.7</c:v>
                </c:pt>
                <c:pt idx="1">
                  <c:v>5.3</c:v>
                </c:pt>
                <c:pt idx="2">
                  <c:v>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03E-B84D-956A-E6B1FBD1A894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Лист1!$B$5:$D$5</c:f>
              <c:numCache>
                <c:formatCode>0.0</c:formatCode>
                <c:ptCount val="3"/>
                <c:pt idx="0">
                  <c:v>86.9</c:v>
                </c:pt>
                <c:pt idx="1">
                  <c:v>74.900000000000006</c:v>
                </c:pt>
                <c:pt idx="2">
                  <c:v>70.599999999999994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C49-AB43-B947-9B5D050B5E7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56173312"/>
        <c:axId val="356174848"/>
      </c:barChart>
      <c:catAx>
        <c:axId val="356173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56174848"/>
        <c:crosses val="autoZero"/>
        <c:auto val="1"/>
        <c:lblAlgn val="ctr"/>
        <c:lblOffset val="100"/>
        <c:noMultiLvlLbl val="0"/>
      </c:catAx>
      <c:valAx>
        <c:axId val="35617484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56173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Навички роботи з Excel</c:v>
                </c:pt>
                <c:pt idx="1">
                  <c:v>Навички роботи з текстовим редактором (Word)</c:v>
                </c:pt>
                <c:pt idx="2">
                  <c:v>Навички створення презентацій (Power Point)</c:v>
                </c:pt>
                <c:pt idx="3">
                  <c:v>Навички планування із використанням спеціальних додатків/програм</c:v>
                </c:pt>
                <c:pt idx="4">
                  <c:v>Як підключитись до Інтернет (дротове та бездротове підключення, налаштування Wi-Fi)</c:v>
                </c:pt>
                <c:pt idx="5">
                  <c:v>Як встановити програмне забезпечення</c:v>
                </c:pt>
                <c:pt idx="6">
                  <c:v>Навички роботи в фоторедакторах</c:v>
                </c:pt>
                <c:pt idx="7">
                  <c:v>Навички обробки, монтажу відео (непрофесійний рівень, для особистих цілей)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35.700000000000003</c:v>
                </c:pt>
                <c:pt idx="1">
                  <c:v>41.7</c:v>
                </c:pt>
                <c:pt idx="2">
                  <c:v>41.7</c:v>
                </c:pt>
                <c:pt idx="3">
                  <c:v>42.6</c:v>
                </c:pt>
                <c:pt idx="4">
                  <c:v>48.5</c:v>
                </c:pt>
                <c:pt idx="5">
                  <c:v>48.9</c:v>
                </c:pt>
                <c:pt idx="6">
                  <c:v>56.9</c:v>
                </c:pt>
                <c:pt idx="7" formatCode="0.0">
                  <c:v>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1B-A841-8191-7AD97D11EF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56263808"/>
        <c:axId val="356266752"/>
      </c:barChart>
      <c:catAx>
        <c:axId val="3562638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56266752"/>
        <c:crosses val="autoZero"/>
        <c:auto val="1"/>
        <c:lblAlgn val="ctr"/>
        <c:lblOffset val="100"/>
        <c:noMultiLvlLbl val="0"/>
      </c:catAx>
      <c:valAx>
        <c:axId val="356266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6263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336680181366514"/>
          <c:y val="2.7859230518879664E-2"/>
          <c:w val="0.51252415000681217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Користування месенджерами</c:v>
                </c:pt>
                <c:pt idx="1">
                  <c:v>Навички встановлення додатку</c:v>
                </c:pt>
                <c:pt idx="2">
                  <c:v>Користування послугами Інтернет-банкінгу</c:v>
                </c:pt>
                <c:pt idx="3">
                  <c:v>Користування електронною поштою</c:v>
                </c:pt>
                <c:pt idx="4">
                  <c:v>Навички роботи з медіафайлами (знайти, прослухати/подивитись/скачати)</c:v>
                </c:pt>
                <c:pt idx="5">
                  <c:v>Здійснення покупок через Інтернет</c:v>
                </c:pt>
                <c:pt idx="6">
                  <c:v>Користування смартфонами</c:v>
                </c:pt>
                <c:pt idx="7">
                  <c:v>Навички пошуку інформації в мережі Інтернет</c:v>
                </c:pt>
                <c:pt idx="8">
                  <c:v>Користування соціальними мережами</c:v>
                </c:pt>
                <c:pt idx="9">
                  <c:v>Навички розрізнення надійних та ненадійних джерел інформації</c:v>
                </c:pt>
                <c:pt idx="10">
                  <c:v>Навички онлайн безпеки</c:v>
                </c:pt>
              </c:strCache>
            </c:strRef>
          </c:cat>
          <c:val>
            <c:numRef>
              <c:f>Лист1!$B$2:$B$12</c:f>
              <c:numCache>
                <c:formatCode>0.0</c:formatCode>
                <c:ptCount val="11"/>
                <c:pt idx="0">
                  <c:v>37</c:v>
                </c:pt>
                <c:pt idx="1">
                  <c:v>38.4</c:v>
                </c:pt>
                <c:pt idx="2">
                  <c:v>38.9</c:v>
                </c:pt>
                <c:pt idx="3">
                  <c:v>39.200000000000003</c:v>
                </c:pt>
                <c:pt idx="4">
                  <c:v>40.5</c:v>
                </c:pt>
                <c:pt idx="5">
                  <c:v>42</c:v>
                </c:pt>
                <c:pt idx="6">
                  <c:v>46.6</c:v>
                </c:pt>
                <c:pt idx="7">
                  <c:v>48</c:v>
                </c:pt>
                <c:pt idx="8">
                  <c:v>48.7</c:v>
                </c:pt>
                <c:pt idx="9">
                  <c:v>48.7</c:v>
                </c:pt>
                <c:pt idx="10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428-8E4A-BA1C-F7D5D28C2C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56277632"/>
        <c:axId val="356292864"/>
      </c:barChart>
      <c:catAx>
        <c:axId val="356277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56292864"/>
        <c:crosses val="autoZero"/>
        <c:auto val="1"/>
        <c:lblAlgn val="ctr"/>
        <c:lblOffset val="100"/>
        <c:noMultiLvlLbl val="0"/>
      </c:catAx>
      <c:valAx>
        <c:axId val="3562928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56277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ACB-CF46-B4E8-C8EB8CADAA0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ACB-CF46-B4E8-C8EB8CADAA0D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ACB-CF46-B4E8-C8EB8CADAA0D}"/>
              </c:ext>
            </c:extLst>
          </c:dPt>
          <c:dPt>
            <c:idx val="3"/>
            <c:bubble3D val="0"/>
            <c:spPr>
              <a:solidFill>
                <a:schemeClr val="accent3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ACB-CF46-B4E8-C8EB8CADAA0D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ACB-CF46-B4E8-C8EB8CADAA0D}"/>
              </c:ext>
            </c:extLst>
          </c:dPt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CB-CF46-B4E8-C8EB8CADAA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Базові курси</c:v>
                </c:pt>
                <c:pt idx="1">
                  <c:v>Поглиблені та / або базові професійні курси</c:v>
                </c:pt>
                <c:pt idx="2">
                  <c:v>Базові та / або поглиблені та / або базові професійні курси</c:v>
                </c:pt>
                <c:pt idx="3">
                  <c:v>Базові й поглиблені й базові професійні курси</c:v>
                </c:pt>
                <c:pt idx="4">
                  <c:v>Жодні з курсів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2.8</c:v>
                </c:pt>
                <c:pt idx="1">
                  <c:v>14.9</c:v>
                </c:pt>
                <c:pt idx="2" formatCode="General">
                  <c:v>5.9</c:v>
                </c:pt>
                <c:pt idx="3" formatCode="General">
                  <c:v>69.599999999999994</c:v>
                </c:pt>
                <c:pt idx="4" formatCode="General">
                  <c:v>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ACB-CF46-B4E8-C8EB8CADAA0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1757509989545512"/>
          <c:y val="0.10160196124014627"/>
          <c:w val="0.36849849655065703"/>
          <c:h val="0.89839803875985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498295954892591E-2"/>
          <c:y val="4.2940696961015871E-2"/>
          <c:w val="0.92507305035041654"/>
          <c:h val="0.8397739486129437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Актуально в тій чи іншій мірі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6.305145842935802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D1-D34A-A648-F29FF398DA59}"/>
                </c:ext>
              </c:extLst>
            </c:dLbl>
            <c:dLbl>
              <c:idx val="1"/>
              <c:layout>
                <c:manualLayout>
                  <c:x val="-6.8094725679554601E-17"/>
                  <c:y val="-1.494390414986152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D1-D34A-A648-F29FF398DA59}"/>
                </c:ext>
              </c:extLst>
            </c:dLbl>
            <c:dLbl>
              <c:idx val="2"/>
              <c:layout>
                <c:manualLayout>
                  <c:x val="0"/>
                  <c:y val="1.007014170826393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D1-D34A-A648-F29FF398DA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Лист1!$B$2:$D$2</c:f>
              <c:numCache>
                <c:formatCode>0.0</c:formatCode>
                <c:ptCount val="3"/>
                <c:pt idx="0">
                  <c:v>7.8</c:v>
                </c:pt>
                <c:pt idx="1">
                  <c:v>5.3</c:v>
                </c:pt>
                <c:pt idx="2">
                  <c:v>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3E-B84D-956A-E6B1FBD1A894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Неактуально в тій чи іншій мірі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Лист1!$B$3:$D$3</c:f>
              <c:numCache>
                <c:formatCode>0.0</c:formatCode>
                <c:ptCount val="3"/>
                <c:pt idx="0">
                  <c:v>1.3</c:v>
                </c:pt>
                <c:pt idx="1">
                  <c:v>5.3</c:v>
                </c:pt>
                <c:pt idx="2">
                  <c:v>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03E-B84D-956A-E6B1FBD1A894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Важко відповісти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Лист1!$B$4:$D$4</c:f>
              <c:numCache>
                <c:formatCode>0.0</c:formatCode>
                <c:ptCount val="3"/>
                <c:pt idx="0">
                  <c:v>10.4</c:v>
                </c:pt>
                <c:pt idx="1">
                  <c:v>16.100000000000001</c:v>
                </c:pt>
                <c:pt idx="2">
                  <c:v>21.3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03E-B84D-956A-E6B1FBD1A894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Лист1!$B$5:$D$5</c:f>
              <c:numCache>
                <c:formatCode>0.0</c:formatCode>
                <c:ptCount val="3"/>
                <c:pt idx="0">
                  <c:v>5.7</c:v>
                </c:pt>
                <c:pt idx="1">
                  <c:v>8.3000000000000007</c:v>
                </c:pt>
                <c:pt idx="2">
                  <c:v>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ED1-D34A-A648-F29FF398DA59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Лист1!$B$6:$D$6</c:f>
              <c:numCache>
                <c:formatCode>0.0</c:formatCode>
                <c:ptCount val="3"/>
                <c:pt idx="0">
                  <c:v>74.8</c:v>
                </c:pt>
                <c:pt idx="1">
                  <c:v>65</c:v>
                </c:pt>
                <c:pt idx="2">
                  <c:v>66.099999999999994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ED1-D34A-A648-F29FF398DA5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60479744"/>
        <c:axId val="360497920"/>
      </c:barChart>
      <c:catAx>
        <c:axId val="360479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60497920"/>
        <c:crosses val="autoZero"/>
        <c:auto val="1"/>
        <c:lblAlgn val="ctr"/>
        <c:lblOffset val="100"/>
        <c:noMultiLvlLbl val="0"/>
      </c:catAx>
      <c:valAx>
        <c:axId val="36049792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60479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Користування електронною поштою</c:v>
                </c:pt>
                <c:pt idx="1">
                  <c:v>Встановлення додатку</c:v>
                </c:pt>
                <c:pt idx="2">
                  <c:v>Користування месенджерами</c:v>
                </c:pt>
                <c:pt idx="3">
                  <c:v>Користування смартфонами</c:v>
                </c:pt>
                <c:pt idx="4">
                  <c:v>Робота з медіафайлами</c:v>
                </c:pt>
                <c:pt idx="5">
                  <c:v>Користування послугами Інтернет-банкінгу</c:v>
                </c:pt>
                <c:pt idx="6">
                  <c:v>Користування соціальними мережами</c:v>
                </c:pt>
                <c:pt idx="7">
                  <c:v>Здійснення покупок через інтернет</c:v>
                </c:pt>
                <c:pt idx="8">
                  <c:v>Розрізнення надійних та ненадійних джерел інформації</c:v>
                </c:pt>
                <c:pt idx="9">
                  <c:v>Швидкий та якісний пошук інформації в мережі Інтернет</c:v>
                </c:pt>
                <c:pt idx="10">
                  <c:v>Онлайн безпека</c:v>
                </c:pt>
              </c:strCache>
            </c:strRef>
          </c:cat>
          <c:val>
            <c:numRef>
              <c:f>Лист1!$B$2:$B$12</c:f>
              <c:numCache>
                <c:formatCode>0.0</c:formatCode>
                <c:ptCount val="11"/>
                <c:pt idx="0">
                  <c:v>24.083769633507853</c:v>
                </c:pt>
                <c:pt idx="1">
                  <c:v>27.27272727272727</c:v>
                </c:pt>
                <c:pt idx="2">
                  <c:v>27.622377622377627</c:v>
                </c:pt>
                <c:pt idx="3">
                  <c:v>30.069930069930066</c:v>
                </c:pt>
                <c:pt idx="4">
                  <c:v>30.594405594405593</c:v>
                </c:pt>
                <c:pt idx="5">
                  <c:v>31.818181818181817</c:v>
                </c:pt>
                <c:pt idx="6">
                  <c:v>32.51748251748252</c:v>
                </c:pt>
                <c:pt idx="7">
                  <c:v>33.566433566433567</c:v>
                </c:pt>
                <c:pt idx="8">
                  <c:v>41.25874125874126</c:v>
                </c:pt>
                <c:pt idx="9">
                  <c:v>42.832167832167833</c:v>
                </c:pt>
                <c:pt idx="10">
                  <c:v>48.6013986013986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5E4-6341-B68B-FFC114E43F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62892672"/>
        <c:axId val="364333312"/>
      </c:barChart>
      <c:catAx>
        <c:axId val="3628926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64333312"/>
        <c:crosses val="autoZero"/>
        <c:auto val="1"/>
        <c:lblAlgn val="ctr"/>
        <c:lblOffset val="100"/>
        <c:noMultiLvlLbl val="0"/>
      </c:catAx>
      <c:valAx>
        <c:axId val="3643333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62892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38441960807831027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Робота з Excel</c:v>
                </c:pt>
                <c:pt idx="1">
                  <c:v>Робота з текстовим редактором (Word)</c:v>
                </c:pt>
                <c:pt idx="2">
                  <c:v>Створення презентацій (Power Point)</c:v>
                </c:pt>
                <c:pt idx="3">
                  <c:v>Підключення до Інтернет (дротове та бездротове підключення, налаштування Wi-Fi)</c:v>
                </c:pt>
                <c:pt idx="4">
                  <c:v>Встановлення програмного забезпечення</c:v>
                </c:pt>
                <c:pt idx="5">
                  <c:v>Робота в фоторедакторах</c:v>
                </c:pt>
                <c:pt idx="6">
                  <c:v>Обробка, монтаж відео (непрофесійний рівень, для особистих цілей)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27.0979020979021</c:v>
                </c:pt>
                <c:pt idx="1">
                  <c:v>30.944055944055943</c:v>
                </c:pt>
                <c:pt idx="2">
                  <c:v>35.13986013986014</c:v>
                </c:pt>
                <c:pt idx="3">
                  <c:v>39.16083916083916</c:v>
                </c:pt>
                <c:pt idx="4">
                  <c:v>43.18181818181818</c:v>
                </c:pt>
                <c:pt idx="5">
                  <c:v>50.524475524475534</c:v>
                </c:pt>
                <c:pt idx="6">
                  <c:v>54.1958041958042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00F-3341-BE54-A38A07AF98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64364928"/>
        <c:axId val="364371968"/>
      </c:barChart>
      <c:catAx>
        <c:axId val="364364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64371968"/>
        <c:crosses val="autoZero"/>
        <c:auto val="1"/>
        <c:lblAlgn val="ctr"/>
        <c:lblOffset val="100"/>
        <c:noMultiLvlLbl val="0"/>
      </c:catAx>
      <c:valAx>
        <c:axId val="3643719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64364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5.4778787952349823E-3"/>
          <c:w val="0.48093672870937332"/>
          <c:h val="0.989044242409530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Основи SMM-просування</c:v>
                </c:pt>
                <c:pt idx="1">
                  <c:v>Фейсбук для бізнесу</c:v>
                </c:pt>
                <c:pt idx="2">
                  <c:v>Хмарні сервіси для безпечного зберігання даних</c:v>
                </c:pt>
                <c:pt idx="3">
                  <c:v>Google календар для планування свого робочого дня та роботи команди</c:v>
                </c:pt>
                <c:pt idx="4">
                  <c:v>Основи motion графіки</c:v>
                </c:pt>
                <c:pt idx="5">
                  <c:v>Сучасне резюме та пошук роботи</c:v>
                </c:pt>
                <c:pt idx="6">
                  <c:v>Написання текстів або сучасна журналістика</c:v>
                </c:pt>
                <c:pt idx="7">
                  <c:v>Інстраграм для бізнесу</c:v>
                </c:pt>
                <c:pt idx="8">
                  <c:v>Основи Web-дизайну</c:v>
                </c:pt>
                <c:pt idx="9">
                  <c:v>Основи програмування</c:v>
                </c:pt>
                <c:pt idx="10">
                  <c:v>Створення та просування каналу на Youtube</c:v>
                </c:pt>
                <c:pt idx="11">
                  <c:v>Основи 3Д моделювання</c:v>
                </c:pt>
                <c:pt idx="12">
                  <c:v>Основи графічного дизайну (розробка та макетування візитівок, наприклад)</c:v>
                </c:pt>
                <c:pt idx="13">
                  <c:v>Створення сайтів (на основі шаблонів)</c:v>
                </c:pt>
                <c:pt idx="14">
                  <c:v>Основи анімації</c:v>
                </c:pt>
                <c:pt idx="15">
                  <c:v>Основи створення фотографій</c:v>
                </c:pt>
              </c:strCache>
            </c:strRef>
          </c:cat>
          <c:val>
            <c:numRef>
              <c:f>Лист1!$B$2:$B$17</c:f>
              <c:numCache>
                <c:formatCode>0.0</c:formatCode>
                <c:ptCount val="16"/>
                <c:pt idx="0">
                  <c:v>24.125874125874127</c:v>
                </c:pt>
                <c:pt idx="1">
                  <c:v>26.3986013986014</c:v>
                </c:pt>
                <c:pt idx="2">
                  <c:v>30.244755244755243</c:v>
                </c:pt>
                <c:pt idx="3">
                  <c:v>31.46853146853147</c:v>
                </c:pt>
                <c:pt idx="4">
                  <c:v>36.713286713286713</c:v>
                </c:pt>
                <c:pt idx="5">
                  <c:v>38.811188811188813</c:v>
                </c:pt>
                <c:pt idx="6">
                  <c:v>38.986013986013987</c:v>
                </c:pt>
                <c:pt idx="7">
                  <c:v>42.307692307692307</c:v>
                </c:pt>
                <c:pt idx="8">
                  <c:v>44.055944055944053</c:v>
                </c:pt>
                <c:pt idx="9">
                  <c:v>44.755244755244753</c:v>
                </c:pt>
                <c:pt idx="10">
                  <c:v>46.67832167832168</c:v>
                </c:pt>
                <c:pt idx="11">
                  <c:v>46.67832167832168</c:v>
                </c:pt>
                <c:pt idx="12">
                  <c:v>46.853146853146853</c:v>
                </c:pt>
                <c:pt idx="13">
                  <c:v>49.3006993006993</c:v>
                </c:pt>
                <c:pt idx="14">
                  <c:v>49.650349650349654</c:v>
                </c:pt>
                <c:pt idx="15">
                  <c:v>52.7972027972028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B7-1A40-9ECA-6CA68D695FA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64702336"/>
        <c:axId val="364709376"/>
      </c:barChart>
      <c:catAx>
        <c:axId val="3647023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64709376"/>
        <c:crosses val="autoZero"/>
        <c:auto val="1"/>
        <c:lblAlgn val="ctr"/>
        <c:lblOffset val="100"/>
        <c:noMultiLvlLbl val="0"/>
      </c:catAx>
      <c:valAx>
        <c:axId val="3647093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64702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032210140862866"/>
          <c:y val="4.1226343544993375E-2"/>
          <c:w val="0.47026936360655985"/>
          <c:h val="0.9175473129100132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навчались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50.9</c:v>
                </c:pt>
                <c:pt idx="1">
                  <c:v>46.7</c:v>
                </c:pt>
                <c:pt idx="2">
                  <c:v>46.3</c:v>
                </c:pt>
                <c:pt idx="3">
                  <c:v>30.1</c:v>
                </c:pt>
                <c:pt idx="4">
                  <c:v>34.799999999999997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4B0-4D48-942D-2397F1C549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64788736"/>
        <c:axId val="364798720"/>
      </c:barChart>
      <c:catAx>
        <c:axId val="36478873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364798720"/>
        <c:crosses val="autoZero"/>
        <c:auto val="1"/>
        <c:lblAlgn val="ctr"/>
        <c:lblOffset val="100"/>
        <c:noMultiLvlLbl val="0"/>
      </c:catAx>
      <c:valAx>
        <c:axId val="36479872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364788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368958311086752"/>
          <c:y val="4.2207134002665361E-2"/>
          <c:w val="0.73634031343484774"/>
          <c:h val="0.9155857319946693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>
              <c:idx val="2"/>
              <c:layout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Лист1!$B$1:$I$1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Лист1!$B$2:$I$2</c:f>
              <c:numCache>
                <c:formatCode>0.0</c:formatCode>
                <c:ptCount val="3"/>
                <c:pt idx="0">
                  <c:v>27.9</c:v>
                </c:pt>
                <c:pt idx="1">
                  <c:v>20.7</c:v>
                </c:pt>
                <c:pt idx="2">
                  <c:v>5.2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Лист1!$B$1:$I$1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Лист1!$B$3:$I$3</c:f>
              <c:numCache>
                <c:formatCode>0.0</c:formatCode>
                <c:ptCount val="3"/>
                <c:pt idx="0">
                  <c:v>45.2</c:v>
                </c:pt>
                <c:pt idx="1">
                  <c:v>47.3</c:v>
                </c:pt>
                <c:pt idx="2">
                  <c:v>27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Лист1!$B$1:$I$1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Лист1!$B$4:$I$4</c:f>
              <c:numCache>
                <c:formatCode>0.0</c:formatCode>
                <c:ptCount val="3"/>
                <c:pt idx="0">
                  <c:v>14.6</c:v>
                </c:pt>
                <c:pt idx="1">
                  <c:v>19.2</c:v>
                </c:pt>
                <c:pt idx="2">
                  <c:v>26.3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Лист1!$B$1:$I$1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Лист1!$B$5:$I$5</c:f>
              <c:numCache>
                <c:formatCode>0.0</c:formatCode>
                <c:ptCount val="3"/>
                <c:pt idx="0">
                  <c:v>12.2</c:v>
                </c:pt>
                <c:pt idx="1">
                  <c:v>12.7</c:v>
                </c:pt>
                <c:pt idx="2">
                  <c:v>41.5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1858432"/>
        <c:axId val="201860224"/>
      </c:barChart>
      <c:catAx>
        <c:axId val="201858432"/>
        <c:scaling>
          <c:orientation val="maxMin"/>
        </c:scaling>
        <c:delete val="0"/>
        <c:axPos val="l"/>
        <c:majorTickMark val="out"/>
        <c:minorTickMark val="none"/>
        <c:tickLblPos val="nextTo"/>
        <c:crossAx val="201860224"/>
        <c:crosses val="autoZero"/>
        <c:auto val="1"/>
        <c:lblAlgn val="ctr"/>
        <c:lblOffset val="100"/>
        <c:noMultiLvlLbl val="0"/>
      </c:catAx>
      <c:valAx>
        <c:axId val="201860224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1858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3138503449574204"/>
          <c:y val="4.1226343544993375E-2"/>
          <c:w val="0.40686032400136285"/>
          <c:h val="0.9175473129100132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2C57-CC47-A89A-F00CD2E7266A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Поєднання онлайн та оффлайн навчання</c:v>
                </c:pt>
                <c:pt idx="2">
                  <c:v>Діти навчають своїх батьків</c:v>
                </c:pt>
                <c:pt idx="3">
                  <c:v>Оффлайн-хаби</c:v>
                </c:pt>
                <c:pt idx="4">
                  <c:v>Взагалі б не навчались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63</c:v>
                </c:pt>
                <c:pt idx="1">
                  <c:v>49</c:v>
                </c:pt>
                <c:pt idx="2">
                  <c:v>47</c:v>
                </c:pt>
                <c:pt idx="3">
                  <c:v>41.5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C57-CC47-A89A-F00CD2E726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90759552"/>
        <c:axId val="390761088"/>
      </c:barChart>
      <c:catAx>
        <c:axId val="39075955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390761088"/>
        <c:crosses val="autoZero"/>
        <c:auto val="1"/>
        <c:lblAlgn val="ctr"/>
        <c:lblOffset val="100"/>
        <c:noMultiLvlLbl val="0"/>
      </c:catAx>
      <c:valAx>
        <c:axId val="390761088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390759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753130635939593"/>
          <c:y val="4.1226343544993375E-2"/>
          <c:w val="0.48246869364060418"/>
          <c:h val="0.912488011308471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A19-8B47-A3E2-3639210D610A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Поєднання онлайн та оффлайн навчання</c:v>
                </c:pt>
                <c:pt idx="1">
                  <c:v>Онлайн</c:v>
                </c:pt>
                <c:pt idx="2">
                  <c:v>Оффлайн-хаби</c:v>
                </c:pt>
                <c:pt idx="3">
                  <c:v>Діти навчають своїх батьків</c:v>
                </c:pt>
                <c:pt idx="4">
                  <c:v>Взагалі б не навчались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50.4</c:v>
                </c:pt>
                <c:pt idx="1">
                  <c:v>47.4</c:v>
                </c:pt>
                <c:pt idx="2">
                  <c:v>46.4</c:v>
                </c:pt>
                <c:pt idx="3">
                  <c:v>27.6</c:v>
                </c:pt>
                <c:pt idx="4">
                  <c:v>36.799999999999997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A19-8B47-A3E2-3639210D61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90781952"/>
        <c:axId val="394330880"/>
      </c:barChart>
      <c:catAx>
        <c:axId val="39078195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394330880"/>
        <c:crosses val="autoZero"/>
        <c:auto val="1"/>
        <c:lblAlgn val="ctr"/>
        <c:lblOffset val="100"/>
        <c:noMultiLvlLbl val="0"/>
      </c:catAx>
      <c:valAx>
        <c:axId val="39433088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390781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408592268544897E-2"/>
          <c:y val="4.1226343544993375E-2"/>
          <c:w val="0.47182162767373509"/>
          <c:h val="0.9128627962497897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036-664E-A188-692BC9951E61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Взагалі б не навчались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82.1</c:v>
                </c:pt>
                <c:pt idx="1">
                  <c:v>79.900000000000006</c:v>
                </c:pt>
                <c:pt idx="2">
                  <c:v>78.2</c:v>
                </c:pt>
                <c:pt idx="3">
                  <c:v>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036-664E-A188-692BC9951E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95650176"/>
        <c:axId val="395651712"/>
      </c:barChart>
      <c:catAx>
        <c:axId val="39565017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395651712"/>
        <c:crosses val="autoZero"/>
        <c:auto val="1"/>
        <c:lblAlgn val="ctr"/>
        <c:lblOffset val="100"/>
        <c:noMultiLvlLbl val="0"/>
      </c:catAx>
      <c:valAx>
        <c:axId val="39565171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395650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32451844969184"/>
          <c:y val="4.2940696961015871E-2"/>
          <c:w val="0.74667548155030816"/>
          <c:h val="0.901549117112010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18-29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64.599999999999994</c:v>
                </c:pt>
                <c:pt idx="1">
                  <c:v>55.8</c:v>
                </c:pt>
                <c:pt idx="2" formatCode="General">
                  <c:v>55.5</c:v>
                </c:pt>
                <c:pt idx="3">
                  <c:v>20.7</c:v>
                </c:pt>
                <c:pt idx="4" formatCode="General">
                  <c:v>27.7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1F-DF4E-913C-3DF7158D08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30-39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64.599999999999994</c:v>
                </c:pt>
                <c:pt idx="1">
                  <c:v>58.7</c:v>
                </c:pt>
                <c:pt idx="2" formatCode="General">
                  <c:v>55.2</c:v>
                </c:pt>
                <c:pt idx="3">
                  <c:v>24.3</c:v>
                </c:pt>
                <c:pt idx="4" formatCode="General">
                  <c:v>26.3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11F-DF4E-913C-3DF7158D088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40-49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54.8</c:v>
                </c:pt>
                <c:pt idx="1">
                  <c:v>49.4</c:v>
                </c:pt>
                <c:pt idx="2">
                  <c:v>50</c:v>
                </c:pt>
                <c:pt idx="3">
                  <c:v>33.6</c:v>
                </c:pt>
                <c:pt idx="4" formatCode="General">
                  <c:v>30.7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11F-DF4E-913C-3DF7158D088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50-59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Лист1!$E$2:$E$6</c:f>
              <c:numCache>
                <c:formatCode>0.0</c:formatCode>
                <c:ptCount val="5"/>
                <c:pt idx="0">
                  <c:v>42</c:v>
                </c:pt>
                <c:pt idx="1">
                  <c:v>38.299999999999997</c:v>
                </c:pt>
                <c:pt idx="2">
                  <c:v>42</c:v>
                </c:pt>
                <c:pt idx="3">
                  <c:v>37.299999999999997</c:v>
                </c:pt>
                <c:pt idx="4" formatCode="General">
                  <c:v>40.4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11F-DF4E-913C-3DF7158D088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60-70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Лист1!$F$2:$F$6</c:f>
              <c:numCache>
                <c:formatCode>0.0</c:formatCode>
                <c:ptCount val="5"/>
                <c:pt idx="0">
                  <c:v>24.3</c:v>
                </c:pt>
                <c:pt idx="1">
                  <c:v>27.5</c:v>
                </c:pt>
                <c:pt idx="2" formatCode="General">
                  <c:v>25.9</c:v>
                </c:pt>
                <c:pt idx="3">
                  <c:v>36.4</c:v>
                </c:pt>
                <c:pt idx="4" formatCode="General">
                  <c:v>51.5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27A-D24C-A334-2E551530D0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96654464"/>
        <c:axId val="396656000"/>
      </c:barChart>
      <c:catAx>
        <c:axId val="39665446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396656000"/>
        <c:crosses val="autoZero"/>
        <c:auto val="1"/>
        <c:lblAlgn val="ctr"/>
        <c:lblOffset val="100"/>
        <c:noMultiLvlLbl val="0"/>
      </c:catAx>
      <c:valAx>
        <c:axId val="396656000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39665446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32451844969184"/>
          <c:y val="4.2940696961015871E-2"/>
          <c:w val="0.74667548155030816"/>
          <c:h val="0.901549117112010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Обласний центр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57.6</c:v>
                </c:pt>
                <c:pt idx="1">
                  <c:v>54.2</c:v>
                </c:pt>
                <c:pt idx="2">
                  <c:v>52.2</c:v>
                </c:pt>
                <c:pt idx="3">
                  <c:v>30.6</c:v>
                </c:pt>
                <c:pt idx="4">
                  <c:v>28.4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1F-DF4E-913C-3DF7158D08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Міста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48.7</c:v>
                </c:pt>
                <c:pt idx="1">
                  <c:v>43.4</c:v>
                </c:pt>
                <c:pt idx="2">
                  <c:v>44.8</c:v>
                </c:pt>
                <c:pt idx="3">
                  <c:v>30.6</c:v>
                </c:pt>
                <c:pt idx="4">
                  <c:v>37.799999999999997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11F-DF4E-913C-3DF7158D088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Села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46.4</c:v>
                </c:pt>
                <c:pt idx="1">
                  <c:v>42.6</c:v>
                </c:pt>
                <c:pt idx="2">
                  <c:v>41.8</c:v>
                </c:pt>
                <c:pt idx="3">
                  <c:v>29</c:v>
                </c:pt>
                <c:pt idx="4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11F-DF4E-913C-3DF7158D08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97597696"/>
        <c:axId val="397603584"/>
      </c:barChart>
      <c:catAx>
        <c:axId val="39759769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397603584"/>
        <c:crosses val="autoZero"/>
        <c:auto val="1"/>
        <c:lblAlgn val="ctr"/>
        <c:lblOffset val="100"/>
        <c:noMultiLvlLbl val="0"/>
      </c:catAx>
      <c:valAx>
        <c:axId val="397603584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39759769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32451844969184"/>
          <c:y val="4.2940696961015871E-2"/>
          <c:w val="0.74667548155030816"/>
          <c:h val="0.901549117112010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Неповна / повна середня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39.200000000000003</c:v>
                </c:pt>
                <c:pt idx="1">
                  <c:v>39.200000000000003</c:v>
                </c:pt>
                <c:pt idx="2">
                  <c:v>37.799999999999997</c:v>
                </c:pt>
                <c:pt idx="3">
                  <c:v>26.6</c:v>
                </c:pt>
                <c:pt idx="4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1F-DF4E-913C-3DF7158D08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Середня спеціальна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45.7</c:v>
                </c:pt>
                <c:pt idx="1">
                  <c:v>39.1</c:v>
                </c:pt>
                <c:pt idx="2">
                  <c:v>41.3</c:v>
                </c:pt>
                <c:pt idx="3">
                  <c:v>31.3</c:v>
                </c:pt>
                <c:pt idx="4">
                  <c:v>40.799999999999997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11F-DF4E-913C-3DF7158D088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Незакінчена вища / вища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60.4</c:v>
                </c:pt>
                <c:pt idx="1">
                  <c:v>56.5</c:v>
                </c:pt>
                <c:pt idx="2">
                  <c:v>54.5</c:v>
                </c:pt>
                <c:pt idx="3">
                  <c:v>30.8</c:v>
                </c:pt>
                <c:pt idx="4">
                  <c:v>25.1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11F-DF4E-913C-3DF7158D08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3325696"/>
        <c:axId val="403327232"/>
      </c:barChart>
      <c:catAx>
        <c:axId val="40332569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03327232"/>
        <c:crosses val="autoZero"/>
        <c:auto val="1"/>
        <c:lblAlgn val="ctr"/>
        <c:lblOffset val="100"/>
        <c:noMultiLvlLbl val="0"/>
      </c:catAx>
      <c:valAx>
        <c:axId val="403327232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4033256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9364359809469921"/>
          <c:w val="0.98100647019478437"/>
          <c:h val="6.3564019053007959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32451844969184"/>
          <c:y val="4.2940696961015871E-2"/>
          <c:w val="0.7169610761762123"/>
          <c:h val="0.901549117112010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Працююче населення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56.9</c:v>
                </c:pt>
                <c:pt idx="1">
                  <c:v>51</c:v>
                </c:pt>
                <c:pt idx="2" formatCode="General">
                  <c:v>50.9</c:v>
                </c:pt>
                <c:pt idx="3">
                  <c:v>30.7</c:v>
                </c:pt>
                <c:pt idx="4" formatCode="General">
                  <c:v>29.7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1F-DF4E-913C-3DF7158D08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працююче населення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39.5</c:v>
                </c:pt>
                <c:pt idx="1">
                  <c:v>38.299999999999997</c:v>
                </c:pt>
                <c:pt idx="2" formatCode="General">
                  <c:v>37.4</c:v>
                </c:pt>
                <c:pt idx="3">
                  <c:v>29.4</c:v>
                </c:pt>
                <c:pt idx="4" formatCode="General">
                  <c:v>44.4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11F-DF4E-913C-3DF7158D08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3485056"/>
        <c:axId val="403486592"/>
      </c:barChart>
      <c:catAx>
        <c:axId val="40348505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03486592"/>
        <c:crosses val="autoZero"/>
        <c:auto val="1"/>
        <c:lblAlgn val="ctr"/>
        <c:lblOffset val="100"/>
        <c:noMultiLvlLbl val="0"/>
      </c:catAx>
      <c:valAx>
        <c:axId val="403486592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40348505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32451844969184"/>
          <c:y val="4.2940696961015871E-2"/>
          <c:w val="0.70396102382504533"/>
          <c:h val="0.901549117112010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18-29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75.900000000000006</c:v>
                </c:pt>
                <c:pt idx="1">
                  <c:v>70.900000000000006</c:v>
                </c:pt>
                <c:pt idx="2" formatCode="General">
                  <c:v>69.599999999999994</c:v>
                </c:pt>
                <c:pt idx="3">
                  <c:v>10.1</c:v>
                </c:pt>
                <c:pt idx="4" formatCode="General">
                  <c:v>24.1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1F-DF4E-913C-3DF7158D08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30-45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48</c:v>
                </c:pt>
                <c:pt idx="1">
                  <c:v>46.9</c:v>
                </c:pt>
                <c:pt idx="2" formatCode="General">
                  <c:v>54.9</c:v>
                </c:pt>
                <c:pt idx="3">
                  <c:v>27.4</c:v>
                </c:pt>
                <c:pt idx="4" formatCode="General">
                  <c:v>35.4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11F-DF4E-913C-3DF7158D088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46-60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31</c:v>
                </c:pt>
                <c:pt idx="1">
                  <c:v>32.4</c:v>
                </c:pt>
                <c:pt idx="2" formatCode="General">
                  <c:v>34.5</c:v>
                </c:pt>
                <c:pt idx="3">
                  <c:v>37.200000000000003</c:v>
                </c:pt>
                <c:pt idx="4" formatCode="General">
                  <c:v>45.5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11F-DF4E-913C-3DF7158D08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3617664"/>
        <c:axId val="403619200"/>
      </c:barChart>
      <c:catAx>
        <c:axId val="40361766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03619200"/>
        <c:crosses val="autoZero"/>
        <c:auto val="1"/>
        <c:lblAlgn val="ctr"/>
        <c:lblOffset val="100"/>
        <c:noMultiLvlLbl val="0"/>
      </c:catAx>
      <c:valAx>
        <c:axId val="403619200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40361766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32451844969184"/>
          <c:y val="4.2940696961015871E-2"/>
          <c:w val="0.74667548155030816"/>
          <c:h val="0.901549117112010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Неповна / повна середня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68.400000000000006</c:v>
                </c:pt>
                <c:pt idx="1">
                  <c:v>57.9</c:v>
                </c:pt>
                <c:pt idx="2" formatCode="General">
                  <c:v>78.900000000000006</c:v>
                </c:pt>
                <c:pt idx="3">
                  <c:v>26.3</c:v>
                </c:pt>
                <c:pt idx="4" formatCode="General">
                  <c:v>21.1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1F-DF4E-913C-3DF7158D08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Середня спеціальна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32.4</c:v>
                </c:pt>
                <c:pt idx="1">
                  <c:v>33.5</c:v>
                </c:pt>
                <c:pt idx="2" formatCode="General">
                  <c:v>38.9</c:v>
                </c:pt>
                <c:pt idx="3">
                  <c:v>32.4</c:v>
                </c:pt>
                <c:pt idx="4" formatCode="General">
                  <c:v>44.9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11F-DF4E-913C-3DF7158D088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Незакінчена вища / вища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58.5</c:v>
                </c:pt>
                <c:pt idx="1">
                  <c:v>56.3</c:v>
                </c:pt>
                <c:pt idx="2" formatCode="General">
                  <c:v>56.8</c:v>
                </c:pt>
                <c:pt idx="3">
                  <c:v>23.5</c:v>
                </c:pt>
                <c:pt idx="4" formatCode="General">
                  <c:v>32.200000000000003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11F-DF4E-913C-3DF7158D08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3909632"/>
        <c:axId val="403931904"/>
      </c:barChart>
      <c:catAx>
        <c:axId val="40390963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03931904"/>
        <c:crosses val="autoZero"/>
        <c:auto val="1"/>
        <c:lblAlgn val="ctr"/>
        <c:lblOffset val="100"/>
        <c:noMultiLvlLbl val="0"/>
      </c:catAx>
      <c:valAx>
        <c:axId val="403931904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4039096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9364359809469921"/>
          <c:w val="0.98100647019478437"/>
          <c:h val="6.3564019053007959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32451844969184"/>
          <c:y val="4.2940696961015871E-2"/>
          <c:w val="0.7169610761762123"/>
          <c:h val="0.901549117112010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Працююче населення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51.6</c:v>
                </c:pt>
                <c:pt idx="1">
                  <c:v>49.5</c:v>
                </c:pt>
                <c:pt idx="2" formatCode="General">
                  <c:v>54.2</c:v>
                </c:pt>
                <c:pt idx="3">
                  <c:v>27.6</c:v>
                </c:pt>
                <c:pt idx="4" formatCode="General">
                  <c:v>33.799999999999997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1F-DF4E-913C-3DF7158D08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працююче населення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35.299999999999997</c:v>
                </c:pt>
                <c:pt idx="1">
                  <c:v>36.200000000000003</c:v>
                </c:pt>
                <c:pt idx="2" formatCode="General">
                  <c:v>40.5</c:v>
                </c:pt>
                <c:pt idx="3">
                  <c:v>26.7</c:v>
                </c:pt>
                <c:pt idx="4" formatCode="General">
                  <c:v>45.7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11F-DF4E-913C-3DF7158D08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3983360"/>
        <c:axId val="404009728"/>
      </c:barChart>
      <c:catAx>
        <c:axId val="40398336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04009728"/>
        <c:crosses val="autoZero"/>
        <c:auto val="1"/>
        <c:lblAlgn val="ctr"/>
        <c:lblOffset val="100"/>
        <c:noMultiLvlLbl val="0"/>
      </c:catAx>
      <c:valAx>
        <c:axId val="404009728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40398336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368958311086752"/>
          <c:y val="4.2207134002665361E-2"/>
          <c:w val="0.73634031343484774"/>
          <c:h val="0.7849058065578294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Лист1!$B$1:$K$1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Лист1!$B$2:$K$2</c:f>
              <c:numCache>
                <c:formatCode>0.0</c:formatCode>
                <c:ptCount val="2"/>
                <c:pt idx="0">
                  <c:v>16.899999999999999</c:v>
                </c:pt>
                <c:pt idx="1">
                  <c:v>16.2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Лист1!$B$1:$K$1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Лист1!$B$3:$K$3</c:f>
              <c:numCache>
                <c:formatCode>0.0</c:formatCode>
                <c:ptCount val="2"/>
                <c:pt idx="0">
                  <c:v>33.700000000000003</c:v>
                </c:pt>
                <c:pt idx="1">
                  <c:v>30.8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Лист1!$B$1:$K$1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Лист1!$B$4:$K$4</c:f>
              <c:numCache>
                <c:formatCode>0.0</c:formatCode>
                <c:ptCount val="2"/>
                <c:pt idx="0">
                  <c:v>13.3</c:v>
                </c:pt>
                <c:pt idx="1">
                  <c:v>22.2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Лист1!$B$1:$K$1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Лист1!$B$5:$K$5</c:f>
              <c:numCache>
                <c:formatCode>0.0</c:formatCode>
                <c:ptCount val="2"/>
                <c:pt idx="0">
                  <c:v>36.1</c:v>
                </c:pt>
                <c:pt idx="1">
                  <c:v>30.8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74589056"/>
        <c:axId val="174675072"/>
      </c:barChart>
      <c:catAx>
        <c:axId val="174589056"/>
        <c:scaling>
          <c:orientation val="maxMin"/>
        </c:scaling>
        <c:delete val="0"/>
        <c:axPos val="l"/>
        <c:majorTickMark val="out"/>
        <c:minorTickMark val="none"/>
        <c:tickLblPos val="nextTo"/>
        <c:crossAx val="174675072"/>
        <c:crosses val="autoZero"/>
        <c:auto val="1"/>
        <c:lblAlgn val="ctr"/>
        <c:lblOffset val="100"/>
        <c:noMultiLvlLbl val="0"/>
      </c:catAx>
      <c:valAx>
        <c:axId val="17467507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7458905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32451844969184"/>
          <c:y val="4.2940696961015871E-2"/>
          <c:w val="0.74667548155030816"/>
          <c:h val="0.901549117112010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18-35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86.6</c:v>
                </c:pt>
                <c:pt idx="1">
                  <c:v>73.2</c:v>
                </c:pt>
                <c:pt idx="2" formatCode="General">
                  <c:v>69.5</c:v>
                </c:pt>
                <c:pt idx="3">
                  <c:v>64.599999999999994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1F-DF4E-913C-3DF7158D08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36-59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47.4</c:v>
                </c:pt>
                <c:pt idx="1">
                  <c:v>19.8</c:v>
                </c:pt>
                <c:pt idx="2" formatCode="General">
                  <c:v>34.5</c:v>
                </c:pt>
                <c:pt idx="3">
                  <c:v>34.5</c:v>
                </c:pt>
                <c:pt idx="4" formatCode="General">
                  <c:v>17.2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11F-DF4E-913C-3DF7158D08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4621184"/>
        <c:axId val="404622720"/>
      </c:barChart>
      <c:catAx>
        <c:axId val="40462118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04622720"/>
        <c:crosses val="autoZero"/>
        <c:auto val="1"/>
        <c:lblAlgn val="ctr"/>
        <c:lblOffset val="100"/>
        <c:noMultiLvlLbl val="0"/>
      </c:catAx>
      <c:valAx>
        <c:axId val="404622720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40462118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32451844969184"/>
          <c:y val="4.2940696961015871E-2"/>
          <c:w val="0.74667548155030816"/>
          <c:h val="0.901549117112010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Неповна / повна середня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57.9</c:v>
                </c:pt>
                <c:pt idx="1">
                  <c:v>34.200000000000003</c:v>
                </c:pt>
                <c:pt idx="2" formatCode="General">
                  <c:v>56.6</c:v>
                </c:pt>
                <c:pt idx="3">
                  <c:v>44.7</c:v>
                </c:pt>
                <c:pt idx="4" formatCode="General">
                  <c:v>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1F-DF4E-913C-3DF7158D08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Середня спеціальна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63.5</c:v>
                </c:pt>
                <c:pt idx="1">
                  <c:v>40.4</c:v>
                </c:pt>
                <c:pt idx="2" formatCode="General">
                  <c:v>32.700000000000003</c:v>
                </c:pt>
                <c:pt idx="3">
                  <c:v>40.4</c:v>
                </c:pt>
                <c:pt idx="4" formatCode="General">
                  <c:v>19.2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11F-DF4E-913C-3DF7158D088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Незакінчена вища / вища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68.099999999999994</c:v>
                </c:pt>
                <c:pt idx="1">
                  <c:v>50</c:v>
                </c:pt>
                <c:pt idx="2" formatCode="General">
                  <c:v>52.8</c:v>
                </c:pt>
                <c:pt idx="3">
                  <c:v>54.2</c:v>
                </c:pt>
                <c:pt idx="4" formatCode="General">
                  <c:v>8.3000000000000007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11F-DF4E-913C-3DF7158D08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4679680"/>
        <c:axId val="404685568"/>
      </c:barChart>
      <c:catAx>
        <c:axId val="40467968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04685568"/>
        <c:crosses val="autoZero"/>
        <c:auto val="1"/>
        <c:lblAlgn val="ctr"/>
        <c:lblOffset val="100"/>
        <c:noMultiLvlLbl val="0"/>
      </c:catAx>
      <c:valAx>
        <c:axId val="404685568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4046796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9364359809469921"/>
          <c:w val="0.98100647019478437"/>
          <c:h val="6.3564019053007959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32451844969184"/>
          <c:y val="4.2940696961015871E-2"/>
          <c:w val="0.7169610761762123"/>
          <c:h val="0.901549117112010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Працююче населення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62.4</c:v>
                </c:pt>
                <c:pt idx="1">
                  <c:v>38.9</c:v>
                </c:pt>
                <c:pt idx="2" formatCode="General">
                  <c:v>46.5</c:v>
                </c:pt>
                <c:pt idx="3">
                  <c:v>47.1</c:v>
                </c:pt>
                <c:pt idx="4" formatCode="General">
                  <c:v>10.8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1F-DF4E-913C-3DF7158D08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працююче населення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Діти навчають своїх батьків</c:v>
                </c:pt>
                <c:pt idx="4">
                  <c:v>Взагалі б не навчався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64.3</c:v>
                </c:pt>
                <c:pt idx="1">
                  <c:v>50</c:v>
                </c:pt>
                <c:pt idx="2" formatCode="General">
                  <c:v>57.1</c:v>
                </c:pt>
                <c:pt idx="3">
                  <c:v>47.6</c:v>
                </c:pt>
                <c:pt idx="4" formatCode="General">
                  <c:v>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11F-DF4E-913C-3DF7158D08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4777600"/>
        <c:axId val="404779392"/>
      </c:barChart>
      <c:catAx>
        <c:axId val="40477760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04779392"/>
        <c:crosses val="autoZero"/>
        <c:auto val="1"/>
        <c:lblAlgn val="ctr"/>
        <c:lblOffset val="100"/>
        <c:noMultiLvlLbl val="0"/>
      </c:catAx>
      <c:valAx>
        <c:axId val="404779392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40477760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332451844969184"/>
          <c:y val="4.2940696961015871E-2"/>
          <c:w val="0.70396102382504533"/>
          <c:h val="0.901549117112010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10-12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Взагалі б не навчався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85.7</c:v>
                </c:pt>
                <c:pt idx="1">
                  <c:v>80.400000000000006</c:v>
                </c:pt>
                <c:pt idx="2">
                  <c:v>78.3</c:v>
                </c:pt>
                <c:pt idx="3" formatCode="General">
                  <c:v>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1F-DF4E-913C-3DF7158D08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13-15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Взагалі б не навчався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80.7</c:v>
                </c:pt>
                <c:pt idx="1">
                  <c:v>78.400000000000006</c:v>
                </c:pt>
                <c:pt idx="2">
                  <c:v>77.8</c:v>
                </c:pt>
                <c:pt idx="3" formatCode="General">
                  <c:v>11.1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11F-DF4E-913C-3DF7158D088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16-17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Онлайн</c:v>
                </c:pt>
                <c:pt idx="1">
                  <c:v>Оффлайн-хаби</c:v>
                </c:pt>
                <c:pt idx="2">
                  <c:v>Поєднання онлайн та оффлайн навчання</c:v>
                </c:pt>
                <c:pt idx="3">
                  <c:v>Взагалі б не навчався</c:v>
                </c:pt>
              </c:strCache>
            </c:strRef>
          </c:cat>
          <c:val>
            <c:numRef>
              <c:f>Лист1!$D$2:$D$5</c:f>
              <c:numCache>
                <c:formatCode>0.0</c:formatCode>
                <c:ptCount val="4"/>
                <c:pt idx="0">
                  <c:v>79.2</c:v>
                </c:pt>
                <c:pt idx="1">
                  <c:v>81.3</c:v>
                </c:pt>
                <c:pt idx="2">
                  <c:v>81.3</c:v>
                </c:pt>
                <c:pt idx="3" formatCode="General">
                  <c:v>10.4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11F-DF4E-913C-3DF7158D08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4868480"/>
        <c:axId val="404874368"/>
      </c:barChart>
      <c:catAx>
        <c:axId val="40486848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04874368"/>
        <c:crosses val="autoZero"/>
        <c:auto val="1"/>
        <c:lblAlgn val="ctr"/>
        <c:lblOffset val="100"/>
        <c:noMultiLvlLbl val="0"/>
      </c:catAx>
      <c:valAx>
        <c:axId val="404874368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40486848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Жодного</c:v>
                </c:pt>
                <c:pt idx="1">
                  <c:v>1 комп’ютер</c:v>
                </c:pt>
                <c:pt idx="2">
                  <c:v>2 комп’ютери</c:v>
                </c:pt>
                <c:pt idx="3">
                  <c:v>Більше 3-х комп’ютерів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51</c:v>
                </c:pt>
                <c:pt idx="1">
                  <c:v>45.6</c:v>
                </c:pt>
                <c:pt idx="2">
                  <c:v>3.1</c:v>
                </c:pt>
                <c:pt idx="3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8DC-FB48-86B3-8D7AF2EA240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4977536"/>
        <c:axId val="404988672"/>
      </c:barChart>
      <c:catAx>
        <c:axId val="40497753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04988672"/>
        <c:crosses val="autoZero"/>
        <c:auto val="1"/>
        <c:lblAlgn val="ctr"/>
        <c:lblOffset val="100"/>
        <c:noMultiLvlLbl val="0"/>
      </c:catAx>
      <c:valAx>
        <c:axId val="404988672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404977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746933644712735"/>
          <c:y val="7.7599298773408931E-2"/>
          <c:w val="0.5242483686797742"/>
          <c:h val="0.844801402453182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Жодного</c:v>
                </c:pt>
                <c:pt idx="1">
                  <c:v>1 ноутбук</c:v>
                </c:pt>
                <c:pt idx="2">
                  <c:v>2 ноутбуки</c:v>
                </c:pt>
                <c:pt idx="3">
                  <c:v>Більше 3-х ноутбуків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49.4</c:v>
                </c:pt>
                <c:pt idx="1">
                  <c:v>42.7</c:v>
                </c:pt>
                <c:pt idx="2">
                  <c:v>6.5</c:v>
                </c:pt>
                <c:pt idx="3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9E-A745-8EC7-22C6FF86C63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5003648"/>
        <c:axId val="405092608"/>
      </c:barChart>
      <c:catAx>
        <c:axId val="40500364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05092608"/>
        <c:crosses val="autoZero"/>
        <c:auto val="1"/>
        <c:lblAlgn val="ctr"/>
        <c:lblOffset val="100"/>
        <c:noMultiLvlLbl val="0"/>
      </c:catAx>
      <c:valAx>
        <c:axId val="405092608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405003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712412050630069"/>
          <c:y val="7.7599298773408931E-2"/>
          <c:w val="0.57041683079723704"/>
          <c:h val="0.844801402453182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Жодного</c:v>
                </c:pt>
                <c:pt idx="1">
                  <c:v>1 планшет</c:v>
                </c:pt>
                <c:pt idx="2">
                  <c:v>2 планшети</c:v>
                </c:pt>
                <c:pt idx="3">
                  <c:v>Більше 3-х планшетів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67.599999999999994</c:v>
                </c:pt>
                <c:pt idx="1">
                  <c:v>27.5</c:v>
                </c:pt>
                <c:pt idx="2">
                  <c:v>3.8</c:v>
                </c:pt>
                <c:pt idx="3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064-8549-BF7F-D80843681A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5226624"/>
        <c:axId val="405233664"/>
      </c:barChart>
      <c:catAx>
        <c:axId val="40522662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05233664"/>
        <c:crosses val="autoZero"/>
        <c:auto val="1"/>
        <c:lblAlgn val="ctr"/>
        <c:lblOffset val="100"/>
        <c:noMultiLvlLbl val="0"/>
      </c:catAx>
      <c:valAx>
        <c:axId val="405233664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405226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Жодного</c:v>
                </c:pt>
                <c:pt idx="1">
                  <c:v>1 смартфон</c:v>
                </c:pt>
                <c:pt idx="2">
                  <c:v>2 смартфони</c:v>
                </c:pt>
                <c:pt idx="3">
                  <c:v>3 смартфони</c:v>
                </c:pt>
                <c:pt idx="4">
                  <c:v>Більше 4-х смартфонів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15.7</c:v>
                </c:pt>
                <c:pt idx="1">
                  <c:v>30.6</c:v>
                </c:pt>
                <c:pt idx="2">
                  <c:v>26.4</c:v>
                </c:pt>
                <c:pt idx="3">
                  <c:v>16.5</c:v>
                </c:pt>
                <c:pt idx="4">
                  <c:v>10.8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D64-E242-A3A5-557ED43D77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5256832"/>
        <c:axId val="405259776"/>
      </c:barChart>
      <c:catAx>
        <c:axId val="40525683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05259776"/>
        <c:crosses val="autoZero"/>
        <c:auto val="1"/>
        <c:lblAlgn val="ctr"/>
        <c:lblOffset val="100"/>
        <c:noMultiLvlLbl val="0"/>
      </c:catAx>
      <c:valAx>
        <c:axId val="405259776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405256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096606129058051"/>
          <c:y val="4.9610890105308614E-2"/>
          <c:w val="0.51556440408603865"/>
          <c:h val="0.900778219789382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E71-2248-92DE-F2CF962629F0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Жодної</c:v>
                </c:pt>
                <c:pt idx="1">
                  <c:v>1 одиниця техніки</c:v>
                </c:pt>
                <c:pt idx="2">
                  <c:v>2 одиниці техніки</c:v>
                </c:pt>
                <c:pt idx="3">
                  <c:v>3 одиниці техніки</c:v>
                </c:pt>
                <c:pt idx="4">
                  <c:v>4 одиниці техніки</c:v>
                </c:pt>
                <c:pt idx="5">
                  <c:v>5 одиниць техніки</c:v>
                </c:pt>
                <c:pt idx="6">
                  <c:v>Більше 6 одиниць техніки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8.6</c:v>
                </c:pt>
                <c:pt idx="1">
                  <c:v>12.1</c:v>
                </c:pt>
                <c:pt idx="2">
                  <c:v>18.600000000000001</c:v>
                </c:pt>
                <c:pt idx="3">
                  <c:v>18.8</c:v>
                </c:pt>
                <c:pt idx="4">
                  <c:v>16.8</c:v>
                </c:pt>
                <c:pt idx="5">
                  <c:v>10</c:v>
                </c:pt>
                <c:pt idx="6">
                  <c:v>15.1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E71-2248-92DE-F2CF962629F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5383040"/>
        <c:axId val="405390464"/>
      </c:barChart>
      <c:catAx>
        <c:axId val="40538304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05390464"/>
        <c:crosses val="autoZero"/>
        <c:auto val="1"/>
        <c:lblAlgn val="ctr"/>
        <c:lblOffset val="100"/>
        <c:noMultiLvlLbl val="0"/>
      </c:catAx>
      <c:valAx>
        <c:axId val="405390464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405383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459088108291882"/>
          <c:y val="7.7599298773408931E-2"/>
          <c:w val="0.40900303080959688"/>
          <c:h val="0.844801402453182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Жодного</c:v>
                </c:pt>
                <c:pt idx="1">
                  <c:v>1 комп’ютер</c:v>
                </c:pt>
                <c:pt idx="2">
                  <c:v>2 комп’ютери</c:v>
                </c:pt>
                <c:pt idx="3">
                  <c:v>Більше 3-х комп’ютерів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54.6</c:v>
                </c:pt>
                <c:pt idx="1">
                  <c:v>38.1</c:v>
                </c:pt>
                <c:pt idx="2">
                  <c:v>4.0999999999999996</c:v>
                </c:pt>
                <c:pt idx="3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D1-7342-B729-3F8CDBE3E6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5464960"/>
        <c:axId val="405467904"/>
      </c:barChart>
      <c:catAx>
        <c:axId val="40546496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05467904"/>
        <c:crosses val="autoZero"/>
        <c:auto val="1"/>
        <c:lblAlgn val="ctr"/>
        <c:lblOffset val="100"/>
        <c:noMultiLvlLbl val="0"/>
      </c:catAx>
      <c:valAx>
        <c:axId val="405467904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405464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368958311086752"/>
          <c:y val="4.2207134002665361E-2"/>
          <c:w val="0.73634031343484774"/>
          <c:h val="0.7849058065578294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Лист1!$B$1:$M$1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Лист1!$B$2:$M$2</c:f>
              <c:numCache>
                <c:formatCode>0.0</c:formatCode>
                <c:ptCount val="2"/>
                <c:pt idx="0">
                  <c:v>18.2</c:v>
                </c:pt>
                <c:pt idx="1">
                  <c:v>10.6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Лист1!$B$1:$M$1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Лист1!$B$3:$M$3</c:f>
              <c:numCache>
                <c:formatCode>0.0</c:formatCode>
                <c:ptCount val="2"/>
                <c:pt idx="0">
                  <c:v>31.8</c:v>
                </c:pt>
                <c:pt idx="1">
                  <c:v>34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Лист1!$B$1:$M$1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Лист1!$B$4:$M$4</c:f>
              <c:numCache>
                <c:formatCode>0.0</c:formatCode>
                <c:ptCount val="2"/>
                <c:pt idx="0">
                  <c:v>15.9</c:v>
                </c:pt>
                <c:pt idx="1">
                  <c:v>27.7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Лист1!$B$1:$M$1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Лист1!$B$5:$M$5</c:f>
              <c:numCache>
                <c:formatCode>0.0</c:formatCode>
                <c:ptCount val="2"/>
                <c:pt idx="0">
                  <c:v>34.1</c:v>
                </c:pt>
                <c:pt idx="1">
                  <c:v>27.7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94595456"/>
        <c:axId val="255462400"/>
      </c:barChart>
      <c:catAx>
        <c:axId val="194595456"/>
        <c:scaling>
          <c:orientation val="maxMin"/>
        </c:scaling>
        <c:delete val="0"/>
        <c:axPos val="l"/>
        <c:majorTickMark val="out"/>
        <c:minorTickMark val="none"/>
        <c:tickLblPos val="nextTo"/>
        <c:crossAx val="255462400"/>
        <c:crosses val="autoZero"/>
        <c:auto val="1"/>
        <c:lblAlgn val="ctr"/>
        <c:lblOffset val="100"/>
        <c:noMultiLvlLbl val="0"/>
      </c:catAx>
      <c:valAx>
        <c:axId val="255462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94595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746933644712735"/>
          <c:y val="7.7599298773408931E-2"/>
          <c:w val="0.25556922050018016"/>
          <c:h val="0.844801402453182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Жодного</c:v>
                </c:pt>
                <c:pt idx="1">
                  <c:v>1 ноутбук</c:v>
                </c:pt>
                <c:pt idx="2">
                  <c:v>2 ноутбуки</c:v>
                </c:pt>
                <c:pt idx="3">
                  <c:v>Більше 3-х ноутбуків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44</c:v>
                </c:pt>
                <c:pt idx="1">
                  <c:v>42.2</c:v>
                </c:pt>
                <c:pt idx="2">
                  <c:v>10.6</c:v>
                </c:pt>
                <c:pt idx="3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93-5B46-ABE2-87F836EB3F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5609856"/>
        <c:axId val="405649664"/>
      </c:barChart>
      <c:catAx>
        <c:axId val="40560985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05649664"/>
        <c:crosses val="autoZero"/>
        <c:auto val="1"/>
        <c:lblAlgn val="ctr"/>
        <c:lblOffset val="100"/>
        <c:noMultiLvlLbl val="0"/>
      </c:catAx>
      <c:valAx>
        <c:axId val="405649664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405609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712412050630069"/>
          <c:y val="7.7599298773408931E-2"/>
          <c:w val="0.34672834490151888"/>
          <c:h val="0.844801402453182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Жодного</c:v>
                </c:pt>
                <c:pt idx="1">
                  <c:v>1 планшет</c:v>
                </c:pt>
                <c:pt idx="2">
                  <c:v>2 планшети</c:v>
                </c:pt>
                <c:pt idx="3">
                  <c:v>Більше 3-х планшетів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62.4</c:v>
                </c:pt>
                <c:pt idx="1">
                  <c:v>29.8</c:v>
                </c:pt>
                <c:pt idx="2">
                  <c:v>7.3</c:v>
                </c:pt>
                <c:pt idx="3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AF-B447-B8BC-C0593408673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6234240"/>
        <c:axId val="406237184"/>
      </c:barChart>
      <c:catAx>
        <c:axId val="40623424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06237184"/>
        <c:crosses val="autoZero"/>
        <c:auto val="1"/>
        <c:lblAlgn val="ctr"/>
        <c:lblOffset val="100"/>
        <c:noMultiLvlLbl val="0"/>
      </c:catAx>
      <c:valAx>
        <c:axId val="406237184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406234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700688959089045"/>
          <c:y val="6.7108387491611451E-2"/>
          <c:w val="0.28168138360606371"/>
          <c:h val="0.865783225016777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Жодного</c:v>
                </c:pt>
                <c:pt idx="1">
                  <c:v>1 смартфон</c:v>
                </c:pt>
                <c:pt idx="2">
                  <c:v>2 смартфони</c:v>
                </c:pt>
                <c:pt idx="3">
                  <c:v>3 смартфони</c:v>
                </c:pt>
                <c:pt idx="4">
                  <c:v>Більше 4-х смартфонів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8.3000000000000007</c:v>
                </c:pt>
                <c:pt idx="1">
                  <c:v>41.7</c:v>
                </c:pt>
                <c:pt idx="2">
                  <c:v>22.9</c:v>
                </c:pt>
                <c:pt idx="3">
                  <c:v>12.4</c:v>
                </c:pt>
                <c:pt idx="4">
                  <c:v>14.8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533-1E4D-A64C-55F16D4921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6248064"/>
        <c:axId val="406390272"/>
      </c:barChart>
      <c:catAx>
        <c:axId val="40624806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06390272"/>
        <c:crosses val="autoZero"/>
        <c:auto val="1"/>
        <c:lblAlgn val="ctr"/>
        <c:lblOffset val="100"/>
        <c:noMultiLvlLbl val="0"/>
      </c:catAx>
      <c:valAx>
        <c:axId val="406390272"/>
        <c:scaling>
          <c:orientation val="minMax"/>
        </c:scaling>
        <c:delete val="1"/>
        <c:axPos val="t"/>
        <c:numFmt formatCode="0.0" sourceLinked="1"/>
        <c:majorTickMark val="out"/>
        <c:minorTickMark val="none"/>
        <c:tickLblPos val="nextTo"/>
        <c:crossAx val="406248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293643698572941E-2"/>
          <c:y val="7.7599298773408931E-2"/>
          <c:w val="0.52546146559389084"/>
          <c:h val="0.844801402453182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Жодного</c:v>
                </c:pt>
                <c:pt idx="1">
                  <c:v>1 комп’ютер</c:v>
                </c:pt>
                <c:pt idx="2">
                  <c:v>2 комп’ютери</c:v>
                </c:pt>
                <c:pt idx="3">
                  <c:v>Більше 3-х комп’ютерів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26.3</c:v>
                </c:pt>
                <c:pt idx="1">
                  <c:v>57.7</c:v>
                </c:pt>
                <c:pt idx="2">
                  <c:v>11.8</c:v>
                </c:pt>
                <c:pt idx="3">
                  <c:v>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4A-704A-86FC-9E9FFBF6E2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6520192"/>
        <c:axId val="406522880"/>
      </c:barChart>
      <c:catAx>
        <c:axId val="406520192"/>
        <c:scaling>
          <c:orientation val="maxMin"/>
        </c:scaling>
        <c:delete val="0"/>
        <c:axPos val="r"/>
        <c:numFmt formatCode="General" sourceLinked="0"/>
        <c:majorTickMark val="out"/>
        <c:minorTickMark val="none"/>
        <c:tickLblPos val="nextTo"/>
        <c:crossAx val="406522880"/>
        <c:crosses val="autoZero"/>
        <c:auto val="1"/>
        <c:lblAlgn val="ctr"/>
        <c:lblOffset val="100"/>
        <c:noMultiLvlLbl val="0"/>
      </c:catAx>
      <c:valAx>
        <c:axId val="406522880"/>
        <c:scaling>
          <c:orientation val="maxMin"/>
        </c:scaling>
        <c:delete val="1"/>
        <c:axPos val="t"/>
        <c:numFmt formatCode="0.0" sourceLinked="1"/>
        <c:majorTickMark val="out"/>
        <c:minorTickMark val="none"/>
        <c:tickLblPos val="none"/>
        <c:crossAx val="4065201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46480391667967"/>
          <c:y val="7.7599298773408931E-2"/>
          <c:w val="0.32759189783197989"/>
          <c:h val="0.844801402453182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Жодного</c:v>
                </c:pt>
                <c:pt idx="1">
                  <c:v>1 ноутбук</c:v>
                </c:pt>
                <c:pt idx="2">
                  <c:v>2 ноутбуки</c:v>
                </c:pt>
                <c:pt idx="3">
                  <c:v>Більше 3-х ноутбуків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27.3</c:v>
                </c:pt>
                <c:pt idx="1">
                  <c:v>46.6</c:v>
                </c:pt>
                <c:pt idx="2">
                  <c:v>17.100000000000001</c:v>
                </c:pt>
                <c:pt idx="3">
                  <c:v>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C1E-1645-BE55-7CDE91B944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6554496"/>
        <c:axId val="406561536"/>
      </c:barChart>
      <c:catAx>
        <c:axId val="406554496"/>
        <c:scaling>
          <c:orientation val="maxMin"/>
        </c:scaling>
        <c:delete val="0"/>
        <c:axPos val="r"/>
        <c:numFmt formatCode="General" sourceLinked="0"/>
        <c:majorTickMark val="out"/>
        <c:minorTickMark val="none"/>
        <c:tickLblPos val="nextTo"/>
        <c:crossAx val="406561536"/>
        <c:crosses val="autoZero"/>
        <c:auto val="1"/>
        <c:lblAlgn val="ctr"/>
        <c:lblOffset val="100"/>
        <c:noMultiLvlLbl val="0"/>
      </c:catAx>
      <c:valAx>
        <c:axId val="406561536"/>
        <c:scaling>
          <c:orientation val="maxMin"/>
        </c:scaling>
        <c:delete val="1"/>
        <c:axPos val="t"/>
        <c:numFmt formatCode="0.0" sourceLinked="1"/>
        <c:majorTickMark val="out"/>
        <c:minorTickMark val="none"/>
        <c:tickLblPos val="nextTo"/>
        <c:crossAx val="4065544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023120347964762"/>
          <c:y val="7.7599298773408931E-2"/>
          <c:w val="0.27696549836279183"/>
          <c:h val="0.844801402453182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Жодного</c:v>
                </c:pt>
                <c:pt idx="1">
                  <c:v>1 планшет</c:v>
                </c:pt>
                <c:pt idx="2">
                  <c:v>2 планшети</c:v>
                </c:pt>
                <c:pt idx="3">
                  <c:v>Більше 3-х планшетів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27.7</c:v>
                </c:pt>
                <c:pt idx="1">
                  <c:v>44.9</c:v>
                </c:pt>
                <c:pt idx="2">
                  <c:v>20.2</c:v>
                </c:pt>
                <c:pt idx="3">
                  <c:v>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647-2441-9D75-F0744C1EC65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6568320"/>
        <c:axId val="406698240"/>
      </c:barChart>
      <c:catAx>
        <c:axId val="406568320"/>
        <c:scaling>
          <c:orientation val="maxMin"/>
        </c:scaling>
        <c:delete val="0"/>
        <c:axPos val="r"/>
        <c:numFmt formatCode="General" sourceLinked="0"/>
        <c:majorTickMark val="out"/>
        <c:minorTickMark val="none"/>
        <c:tickLblPos val="nextTo"/>
        <c:crossAx val="406698240"/>
        <c:crosses val="autoZero"/>
        <c:auto val="1"/>
        <c:lblAlgn val="ctr"/>
        <c:lblOffset val="100"/>
        <c:noMultiLvlLbl val="0"/>
      </c:catAx>
      <c:valAx>
        <c:axId val="406698240"/>
        <c:scaling>
          <c:orientation val="maxMin"/>
        </c:scaling>
        <c:delete val="1"/>
        <c:axPos val="t"/>
        <c:numFmt formatCode="0.0" sourceLinked="1"/>
        <c:majorTickMark val="out"/>
        <c:minorTickMark val="none"/>
        <c:tickLblPos val="nextTo"/>
        <c:crossAx val="406568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700688959089045"/>
          <c:y val="6.7108387491611451E-2"/>
          <c:w val="0.42939958418953666"/>
          <c:h val="0.865783225016777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Жодного</c:v>
                </c:pt>
                <c:pt idx="1">
                  <c:v>1 смартфон</c:v>
                </c:pt>
                <c:pt idx="2">
                  <c:v>2 смартфони</c:v>
                </c:pt>
                <c:pt idx="3">
                  <c:v>3 смартфони</c:v>
                </c:pt>
                <c:pt idx="4">
                  <c:v>Більше 4-х смартфонів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2</c:v>
                </c:pt>
                <c:pt idx="1">
                  <c:v>11.6</c:v>
                </c:pt>
                <c:pt idx="2">
                  <c:v>10.199999999999999</c:v>
                </c:pt>
                <c:pt idx="3">
                  <c:v>24.2</c:v>
                </c:pt>
                <c:pt idx="4">
                  <c:v>52.099999999999994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0A-BE4E-B4E8-5BDF31F53E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06746240"/>
        <c:axId val="406757376"/>
      </c:barChart>
      <c:catAx>
        <c:axId val="406746240"/>
        <c:scaling>
          <c:orientation val="maxMin"/>
        </c:scaling>
        <c:delete val="0"/>
        <c:axPos val="r"/>
        <c:numFmt formatCode="General" sourceLinked="0"/>
        <c:majorTickMark val="out"/>
        <c:minorTickMark val="none"/>
        <c:tickLblPos val="nextTo"/>
        <c:crossAx val="406757376"/>
        <c:crosses val="autoZero"/>
        <c:auto val="1"/>
        <c:lblAlgn val="ctr"/>
        <c:lblOffset val="100"/>
        <c:noMultiLvlLbl val="0"/>
      </c:catAx>
      <c:valAx>
        <c:axId val="406757376"/>
        <c:scaling>
          <c:orientation val="maxMin"/>
        </c:scaling>
        <c:delete val="1"/>
        <c:axPos val="t"/>
        <c:numFmt formatCode="0.0" sourceLinked="1"/>
        <c:majorTickMark val="out"/>
        <c:minorTickMark val="none"/>
        <c:tickLblPos val="nextTo"/>
        <c:crossAx val="406746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368958311086752"/>
          <c:y val="4.2207134002665361E-2"/>
          <c:w val="0.73634031343484774"/>
          <c:h val="0.7849058065578294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Лист1!$B$1:$P$1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Лист1!$B$2:$P$2</c:f>
              <c:numCache>
                <c:formatCode>0.0</c:formatCode>
                <c:ptCount val="3"/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Лист1!$B$1:$P$1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Лист1!$B$3:$P$3</c:f>
              <c:numCache>
                <c:formatCode>0.0</c:formatCode>
                <c:ptCount val="3"/>
                <c:pt idx="0">
                  <c:v>19.7</c:v>
                </c:pt>
                <c:pt idx="1">
                  <c:v>10.4</c:v>
                </c:pt>
                <c:pt idx="2">
                  <c:v>8.6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Лист1!$B$1:$P$1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Лист1!$B$4:$P$4</c:f>
              <c:numCache>
                <c:formatCode>0.0</c:formatCode>
                <c:ptCount val="3"/>
                <c:pt idx="0">
                  <c:v>34.299999999999997</c:v>
                </c:pt>
                <c:pt idx="1">
                  <c:v>19.399999999999999</c:v>
                </c:pt>
                <c:pt idx="2">
                  <c:v>14.1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Лист1!$B$1:$P$1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Лист1!$B$5:$P$5</c:f>
              <c:numCache>
                <c:formatCode>0.0</c:formatCode>
                <c:ptCount val="3"/>
                <c:pt idx="0">
                  <c:v>46</c:v>
                </c:pt>
                <c:pt idx="1">
                  <c:v>70.099999999999994</c:v>
                </c:pt>
                <c:pt idx="2">
                  <c:v>77.3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64090624"/>
        <c:axId val="194729088"/>
      </c:barChart>
      <c:catAx>
        <c:axId val="164090624"/>
        <c:scaling>
          <c:orientation val="maxMin"/>
        </c:scaling>
        <c:delete val="0"/>
        <c:axPos val="l"/>
        <c:majorTickMark val="out"/>
        <c:minorTickMark val="none"/>
        <c:tickLblPos val="nextTo"/>
        <c:crossAx val="194729088"/>
        <c:crosses val="autoZero"/>
        <c:auto val="1"/>
        <c:lblAlgn val="ctr"/>
        <c:lblOffset val="100"/>
        <c:noMultiLvlLbl val="0"/>
      </c:catAx>
      <c:valAx>
        <c:axId val="194729088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64090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808-DE4B-B949-D349BD93D659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808-DE4B-B949-D349BD93D659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808-DE4B-B949-D349BD93D659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808-DE4B-B949-D349BD93D659}"/>
              </c:ext>
            </c:extLst>
          </c:dPt>
          <c:dLbls>
            <c:dLbl>
              <c:idx val="0"/>
              <c:layout>
                <c:manualLayout>
                  <c:x val="8.8664406849081084E-2"/>
                  <c:y val="-7.9797929023826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08-DE4B-B949-D349BD93D659}"/>
                </c:ext>
              </c:extLst>
            </c:dLbl>
            <c:dLbl>
              <c:idx val="1"/>
              <c:layout>
                <c:manualLayout>
                  <c:x val="7.0931525479264859E-2"/>
                  <c:y val="0.141862286786635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08-DE4B-B949-D349BD93D659}"/>
                </c:ext>
              </c:extLst>
            </c:dLbl>
            <c:dLbl>
              <c:idx val="2"/>
              <c:layout>
                <c:manualLayout>
                  <c:x val="-0.10048632776229188"/>
                  <c:y val="9.75301039956212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808-DE4B-B949-D349BD93D659}"/>
                </c:ext>
              </c:extLst>
            </c:dLbl>
            <c:dLbl>
              <c:idx val="3"/>
              <c:layout>
                <c:manualLayout>
                  <c:x val="-0.1063972882188973"/>
                  <c:y val="-7.9797929023826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808-DE4B-B949-D349BD93D6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14.4</c:v>
                </c:pt>
                <c:pt idx="1">
                  <c:v>33.4</c:v>
                </c:pt>
                <c:pt idx="2" formatCode="General">
                  <c:v>23.8</c:v>
                </c:pt>
                <c:pt idx="3" formatCode="General">
                  <c:v>28.3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808-DE4B-B949-D349BD93D6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2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368958311086752"/>
          <c:y val="4.2207134002665361E-2"/>
          <c:w val="0.73634031343484774"/>
          <c:h val="0.7849058065578294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Лист1!$B$1:$N$1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Лист1!$B$2:$N$2</c:f>
              <c:numCache>
                <c:formatCode>0.0</c:formatCode>
                <c:ptCount val="3"/>
                <c:pt idx="1">
                  <c:v>0.6</c:v>
                </c:pt>
                <c:pt idx="2">
                  <c:v>4.0999999999999996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Лист1!$B$1:$N$1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Лист1!$B$3:$N$3</c:f>
              <c:numCache>
                <c:formatCode>0.0</c:formatCode>
                <c:ptCount val="3"/>
                <c:pt idx="0">
                  <c:v>39.200000000000003</c:v>
                </c:pt>
                <c:pt idx="1">
                  <c:v>54</c:v>
                </c:pt>
                <c:pt idx="2">
                  <c:v>73.3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Лист1!$B$1:$N$1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Лист1!$B$4:$N$4</c:f>
              <c:numCache>
                <c:formatCode>0.0</c:formatCode>
                <c:ptCount val="3"/>
                <c:pt idx="0">
                  <c:v>21.5</c:v>
                </c:pt>
                <c:pt idx="1">
                  <c:v>26.7</c:v>
                </c:pt>
                <c:pt idx="2">
                  <c:v>17.100000000000001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Лист1!$B$1:$N$1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Лист1!$B$5:$N$5</c:f>
              <c:numCache>
                <c:formatCode>0.0</c:formatCode>
                <c:ptCount val="3"/>
                <c:pt idx="0">
                  <c:v>39.200000000000003</c:v>
                </c:pt>
                <c:pt idx="1">
                  <c:v>18.8</c:v>
                </c:pt>
                <c:pt idx="2">
                  <c:v>5.5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84027392"/>
        <c:axId val="184057856"/>
      </c:barChart>
      <c:catAx>
        <c:axId val="184027392"/>
        <c:scaling>
          <c:orientation val="maxMin"/>
        </c:scaling>
        <c:delete val="0"/>
        <c:axPos val="l"/>
        <c:majorTickMark val="out"/>
        <c:minorTickMark val="none"/>
        <c:tickLblPos val="nextTo"/>
        <c:crossAx val="184057856"/>
        <c:crosses val="autoZero"/>
        <c:auto val="1"/>
        <c:lblAlgn val="ctr"/>
        <c:lblOffset val="100"/>
        <c:noMultiLvlLbl val="0"/>
      </c:catAx>
      <c:valAx>
        <c:axId val="18405785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8402739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368958311086752"/>
          <c:y val="4.2207134002665361E-2"/>
          <c:w val="0.73634031343484774"/>
          <c:h val="0.7849058065578294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Лист1!$B$2:$O$2</c:f>
              <c:numCache>
                <c:formatCode>0.0</c:formatCode>
                <c:ptCount val="2"/>
                <c:pt idx="0">
                  <c:v>0.8</c:v>
                </c:pt>
                <c:pt idx="1">
                  <c:v>4.3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Лист1!$B$3:$O$3</c:f>
              <c:numCache>
                <c:formatCode>0.0</c:formatCode>
                <c:ptCount val="2"/>
                <c:pt idx="0">
                  <c:v>52.3</c:v>
                </c:pt>
                <c:pt idx="1">
                  <c:v>70.7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Лист1!$B$4:$O$4</c:f>
              <c:numCache>
                <c:formatCode>0.0</c:formatCode>
                <c:ptCount val="2"/>
                <c:pt idx="0">
                  <c:v>26.7</c:v>
                </c:pt>
                <c:pt idx="1">
                  <c:v>12.9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Лист1!$B$5:$O$5</c:f>
              <c:numCache>
                <c:formatCode>0.0</c:formatCode>
                <c:ptCount val="2"/>
                <c:pt idx="0">
                  <c:v>20.2</c:v>
                </c:pt>
                <c:pt idx="1">
                  <c:v>12.1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81571584"/>
        <c:axId val="189919616"/>
      </c:barChart>
      <c:catAx>
        <c:axId val="181571584"/>
        <c:scaling>
          <c:orientation val="maxMin"/>
        </c:scaling>
        <c:delete val="0"/>
        <c:axPos val="l"/>
        <c:majorTickMark val="out"/>
        <c:minorTickMark val="none"/>
        <c:tickLblPos val="nextTo"/>
        <c:crossAx val="189919616"/>
        <c:crosses val="autoZero"/>
        <c:auto val="1"/>
        <c:lblAlgn val="ctr"/>
        <c:lblOffset val="100"/>
        <c:noMultiLvlLbl val="0"/>
      </c:catAx>
      <c:valAx>
        <c:axId val="18991961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81571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Above basic skills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74.400000000000006</c:v>
                </c:pt>
                <c:pt idx="1">
                  <c:v>82.8</c:v>
                </c:pt>
                <c:pt idx="2">
                  <c:v>71.7</c:v>
                </c:pt>
                <c:pt idx="3">
                  <c:v>76.099999999999994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22-9949-A6A9-140AD544F8F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Basic skills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6.9</c:v>
                </c:pt>
                <c:pt idx="1">
                  <c:v>8</c:v>
                </c:pt>
                <c:pt idx="2">
                  <c:v>5.9</c:v>
                </c:pt>
                <c:pt idx="3">
                  <c:v>16.600000000000001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22-9949-A6A9-140AD544F8F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Лист1!$D$2:$D$5</c:f>
              <c:numCache>
                <c:formatCode>0.0</c:formatCode>
                <c:ptCount val="4"/>
                <c:pt idx="0">
                  <c:v>18.600000000000001</c:v>
                </c:pt>
                <c:pt idx="1">
                  <c:v>9.1999999999999993</c:v>
                </c:pt>
                <c:pt idx="2">
                  <c:v>22.4</c:v>
                </c:pt>
                <c:pt idx="3">
                  <c:v>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822-9949-A6A9-140AD544F8F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8102144"/>
        <c:axId val="208103680"/>
      </c:barChart>
      <c:catAx>
        <c:axId val="208102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8103680"/>
        <c:crosses val="autoZero"/>
        <c:auto val="1"/>
        <c:lblAlgn val="ctr"/>
        <c:lblOffset val="100"/>
        <c:noMultiLvlLbl val="0"/>
      </c:catAx>
      <c:valAx>
        <c:axId val="20810368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0810214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Лист1!$B$2:$F$2</c:f>
              <c:numCache>
                <c:formatCode>0.0</c:formatCode>
                <c:ptCount val="5"/>
                <c:pt idx="0">
                  <c:v>2.5280898876404496</c:v>
                </c:pt>
                <c:pt idx="1">
                  <c:v>6.9212410501193329</c:v>
                </c:pt>
                <c:pt idx="2">
                  <c:v>12.256267409470752</c:v>
                </c:pt>
                <c:pt idx="3">
                  <c:v>22.674418604651162</c:v>
                </c:pt>
                <c:pt idx="4">
                  <c:v>54.54545454545454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6579670140853888E-2"/>
                  <c:y val="2.1516455170158274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4B-CC49-8E2A-7B646898EB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Лист1!$B$3:$F$3</c:f>
              <c:numCache>
                <c:formatCode>0.0</c:formatCode>
                <c:ptCount val="5"/>
                <c:pt idx="0">
                  <c:v>4.7752808988764048</c:v>
                </c:pt>
                <c:pt idx="1">
                  <c:v>6.9212410501193329</c:v>
                </c:pt>
                <c:pt idx="2">
                  <c:v>5.5710306406685239</c:v>
                </c:pt>
                <c:pt idx="3">
                  <c:v>11.046511627906977</c:v>
                </c:pt>
                <c:pt idx="4">
                  <c:v>6.5830721003134789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Лист1!$B$4:$F$4</c:f>
              <c:numCache>
                <c:formatCode>0.0</c:formatCode>
                <c:ptCount val="5"/>
                <c:pt idx="0">
                  <c:v>92.696629213483149</c:v>
                </c:pt>
                <c:pt idx="1">
                  <c:v>86.157517899761331</c:v>
                </c:pt>
                <c:pt idx="2">
                  <c:v>82.172701949860723</c:v>
                </c:pt>
                <c:pt idx="3">
                  <c:v>66.279069767441854</c:v>
                </c:pt>
                <c:pt idx="4">
                  <c:v>38.871473354231973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8200832"/>
        <c:axId val="208202368"/>
      </c:barChart>
      <c:catAx>
        <c:axId val="20820083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208202368"/>
        <c:crosses val="autoZero"/>
        <c:auto val="1"/>
        <c:lblAlgn val="ctr"/>
        <c:lblOffset val="100"/>
        <c:noMultiLvlLbl val="0"/>
      </c:catAx>
      <c:valAx>
        <c:axId val="208202368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820083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Лист1!$B$2:$M$2</c:f>
              <c:numCache>
                <c:formatCode>0.0</c:formatCode>
                <c:ptCount val="2"/>
                <c:pt idx="0">
                  <c:v>9.6</c:v>
                </c:pt>
                <c:pt idx="1">
                  <c:v>36.5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Лист1!$B$3:$M$3</c:f>
              <c:numCache>
                <c:formatCode>0.0</c:formatCode>
                <c:ptCount val="2"/>
                <c:pt idx="0">
                  <c:v>6</c:v>
                </c:pt>
                <c:pt idx="1">
                  <c:v>8.6999999999999993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Лист1!$B$4:$M$4</c:f>
              <c:numCache>
                <c:formatCode>0.0</c:formatCode>
                <c:ptCount val="2"/>
                <c:pt idx="0">
                  <c:v>84.3</c:v>
                </c:pt>
                <c:pt idx="1">
                  <c:v>54.8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5626496"/>
        <c:axId val="45628032"/>
      </c:barChart>
      <c:catAx>
        <c:axId val="4562649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5628032"/>
        <c:crosses val="autoZero"/>
        <c:auto val="1"/>
        <c:lblAlgn val="ctr"/>
        <c:lblOffset val="100"/>
        <c:noMultiLvlLbl val="0"/>
      </c:catAx>
      <c:valAx>
        <c:axId val="4562803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456264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49897652006293"/>
          <c:y val="4.2940696961015871E-2"/>
          <c:w val="0.756072369785246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Лист1!$B$2:$O$2</c:f>
              <c:numCache>
                <c:formatCode>0.0</c:formatCode>
                <c:ptCount val="3"/>
                <c:pt idx="0">
                  <c:v>33</c:v>
                </c:pt>
                <c:pt idx="1">
                  <c:v>25.9</c:v>
                </c:pt>
                <c:pt idx="2">
                  <c:v>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2.042865369469091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Лист1!$B$3:$O$3</c:f>
              <c:numCache>
                <c:formatCode>0.0</c:formatCode>
                <c:ptCount val="3"/>
                <c:pt idx="0">
                  <c:v>9.9</c:v>
                </c:pt>
                <c:pt idx="1">
                  <c:v>7.7</c:v>
                </c:pt>
                <c:pt idx="2">
                  <c:v>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Лист1!$B$4:$O$4</c:f>
              <c:numCache>
                <c:formatCode>0.0</c:formatCode>
                <c:ptCount val="3"/>
                <c:pt idx="0">
                  <c:v>57.1</c:v>
                </c:pt>
                <c:pt idx="1">
                  <c:v>66.400000000000006</c:v>
                </c:pt>
                <c:pt idx="2">
                  <c:v>87.8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3391360"/>
        <c:axId val="203392896"/>
      </c:barChart>
      <c:catAx>
        <c:axId val="20339136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203392896"/>
        <c:crosses val="autoZero"/>
        <c:auto val="1"/>
        <c:lblAlgn val="ctr"/>
        <c:lblOffset val="100"/>
        <c:noMultiLvlLbl val="0"/>
      </c:catAx>
      <c:valAx>
        <c:axId val="20339289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3391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49897652006293"/>
          <c:y val="4.2940696961015871E-2"/>
          <c:w val="0.756072369785246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Лист1!$B$1:$R$1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Лист1!$B$2:$R$2</c:f>
              <c:numCache>
                <c:formatCode>0.0</c:formatCode>
                <c:ptCount val="3"/>
                <c:pt idx="0">
                  <c:v>12.7</c:v>
                </c:pt>
                <c:pt idx="1">
                  <c:v>20.8</c:v>
                </c:pt>
                <c:pt idx="2">
                  <c:v>22.1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2.042865369469091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Лист1!$B$1:$R$1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Лист1!$B$3:$R$3</c:f>
              <c:numCache>
                <c:formatCode>0.0</c:formatCode>
                <c:ptCount val="3"/>
                <c:pt idx="0">
                  <c:v>6.5</c:v>
                </c:pt>
                <c:pt idx="1">
                  <c:v>8.1999999999999993</c:v>
                </c:pt>
                <c:pt idx="2">
                  <c:v>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Лист1!$B$1:$R$1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Лист1!$B$4:$R$4</c:f>
              <c:numCache>
                <c:formatCode>0.0</c:formatCode>
                <c:ptCount val="3"/>
                <c:pt idx="0">
                  <c:v>80.7</c:v>
                </c:pt>
                <c:pt idx="1">
                  <c:v>70.900000000000006</c:v>
                </c:pt>
                <c:pt idx="2">
                  <c:v>72.099999999999994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1662848"/>
        <c:axId val="201664768"/>
      </c:barChart>
      <c:catAx>
        <c:axId val="20166284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201664768"/>
        <c:crosses val="autoZero"/>
        <c:auto val="1"/>
        <c:lblAlgn val="ctr"/>
        <c:lblOffset val="100"/>
        <c:noMultiLvlLbl val="0"/>
      </c:catAx>
      <c:valAx>
        <c:axId val="201664768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1662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49897652006293"/>
          <c:y val="4.2940696961015871E-2"/>
          <c:w val="0.756072369785246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Лист1!$B$1:$W$1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Лист1!$B$2:$W$2</c:f>
              <c:numCache>
                <c:formatCode>0.0</c:formatCode>
                <c:ptCount val="5"/>
                <c:pt idx="0">
                  <c:v>19.3</c:v>
                </c:pt>
                <c:pt idx="1">
                  <c:v>12.3</c:v>
                </c:pt>
                <c:pt idx="2">
                  <c:v>17.399999999999999</c:v>
                </c:pt>
                <c:pt idx="3">
                  <c:v>18.7</c:v>
                </c:pt>
                <c:pt idx="4">
                  <c:v>24.6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2.042865369469091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Лист1!$B$1:$W$1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Лист1!$B$3:$W$3</c:f>
              <c:numCache>
                <c:formatCode>0.0</c:formatCode>
                <c:ptCount val="5"/>
                <c:pt idx="0">
                  <c:v>7.1</c:v>
                </c:pt>
                <c:pt idx="1">
                  <c:v>6.2</c:v>
                </c:pt>
                <c:pt idx="2">
                  <c:v>3.7</c:v>
                </c:pt>
                <c:pt idx="3">
                  <c:v>10.9</c:v>
                </c:pt>
                <c:pt idx="4">
                  <c:v>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Лист1!$B$1:$W$1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Лист1!$B$4:$W$4</c:f>
              <c:numCache>
                <c:formatCode>0.0</c:formatCode>
                <c:ptCount val="5"/>
                <c:pt idx="0">
                  <c:v>73.599999999999994</c:v>
                </c:pt>
                <c:pt idx="1">
                  <c:v>81.5</c:v>
                </c:pt>
                <c:pt idx="2">
                  <c:v>78.900000000000006</c:v>
                </c:pt>
                <c:pt idx="3">
                  <c:v>70.400000000000006</c:v>
                </c:pt>
                <c:pt idx="4">
                  <c:v>71.2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90174720"/>
        <c:axId val="190176256"/>
      </c:barChart>
      <c:catAx>
        <c:axId val="19017472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90176256"/>
        <c:crosses val="autoZero"/>
        <c:auto val="1"/>
        <c:lblAlgn val="ctr"/>
        <c:lblOffset val="100"/>
        <c:noMultiLvlLbl val="0"/>
      </c:catAx>
      <c:valAx>
        <c:axId val="19017625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90174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Лист1!$B$1:$I$1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Лист1!$B$2:$I$2</c:f>
              <c:numCache>
                <c:formatCode>0.0</c:formatCode>
                <c:ptCount val="3"/>
                <c:pt idx="0">
                  <c:v>2.5</c:v>
                </c:pt>
                <c:pt idx="1">
                  <c:v>4</c:v>
                </c:pt>
                <c:pt idx="2">
                  <c:v>19.2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6579670140853888E-2"/>
                  <c:y val="2.1516455170158274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4B-CC49-8E2A-7B646898EB72}"/>
                </c:ext>
              </c:extLst>
            </c:dLbl>
            <c:dLbl>
              <c:idx val="1"/>
              <c:layout>
                <c:manualLayout>
                  <c:x val="3.7124727678880864E-2"/>
                  <c:y val="-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Лист1!$B$1:$I$1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Лист1!$B$3:$I$3</c:f>
              <c:numCache>
                <c:formatCode>0.0</c:formatCode>
                <c:ptCount val="3"/>
                <c:pt idx="0">
                  <c:v>10.1</c:v>
                </c:pt>
                <c:pt idx="1">
                  <c:v>6.8</c:v>
                </c:pt>
                <c:pt idx="2">
                  <c:v>8.1999999999999993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Лист1!$B$1:$I$1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Лист1!$B$4:$I$4</c:f>
              <c:numCache>
                <c:formatCode>0.0</c:formatCode>
                <c:ptCount val="3"/>
                <c:pt idx="0">
                  <c:v>87.3</c:v>
                </c:pt>
                <c:pt idx="1">
                  <c:v>89.2</c:v>
                </c:pt>
                <c:pt idx="2">
                  <c:v>72.599999999999994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61763328"/>
        <c:axId val="161764864"/>
      </c:barChart>
      <c:catAx>
        <c:axId val="16176332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61764864"/>
        <c:crosses val="autoZero"/>
        <c:auto val="1"/>
        <c:lblAlgn val="ctr"/>
        <c:lblOffset val="100"/>
        <c:noMultiLvlLbl val="0"/>
      </c:catAx>
      <c:valAx>
        <c:axId val="161764864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6176332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Лист1!$B$1:$K$1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Лист1!$B$2:$K$2</c:f>
              <c:numCache>
                <c:formatCode>0.0</c:formatCode>
                <c:ptCount val="2"/>
                <c:pt idx="0">
                  <c:v>6.9</c:v>
                </c:pt>
                <c:pt idx="1">
                  <c:v>15.5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Лист1!$B$1:$K$1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Лист1!$B$3:$K$3</c:f>
              <c:numCache>
                <c:formatCode>0.0</c:formatCode>
                <c:ptCount val="2"/>
                <c:pt idx="0">
                  <c:v>7.6</c:v>
                </c:pt>
                <c:pt idx="1">
                  <c:v>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Лист1!$B$1:$K$1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Лист1!$B$4:$K$4</c:f>
              <c:numCache>
                <c:formatCode>0.0</c:formatCode>
                <c:ptCount val="2"/>
                <c:pt idx="0">
                  <c:v>85.6</c:v>
                </c:pt>
                <c:pt idx="1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2409472"/>
        <c:axId val="202429952"/>
      </c:barChart>
      <c:catAx>
        <c:axId val="20240947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202429952"/>
        <c:crosses val="autoZero"/>
        <c:auto val="1"/>
        <c:lblAlgn val="ctr"/>
        <c:lblOffset val="100"/>
        <c:noMultiLvlLbl val="0"/>
      </c:catAx>
      <c:valAx>
        <c:axId val="20242995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2409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112-6644-B29F-7265A42DF671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112-6644-B29F-7265A42DF671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112-6644-B29F-7265A42DF671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112-6644-B29F-7265A42DF671}"/>
              </c:ext>
            </c:extLst>
          </c:dPt>
          <c:dLbls>
            <c:dLbl>
              <c:idx val="0"/>
              <c:layout>
                <c:manualLayout>
                  <c:x val="8.8664406849081084E-2"/>
                  <c:y val="-7.9797929023826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12-6644-B29F-7265A42DF671}"/>
                </c:ext>
              </c:extLst>
            </c:dLbl>
            <c:dLbl>
              <c:idx val="1"/>
              <c:layout>
                <c:manualLayout>
                  <c:x val="7.0931525479264859E-2"/>
                  <c:y val="0.141862286786635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12-6644-B29F-7265A42DF671}"/>
                </c:ext>
              </c:extLst>
            </c:dLbl>
            <c:dLbl>
              <c:idx val="2"/>
              <c:layout>
                <c:manualLayout>
                  <c:x val="-0.10048632776229188"/>
                  <c:y val="9.75301039956212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112-6644-B29F-7265A42DF671}"/>
                </c:ext>
              </c:extLst>
            </c:dLbl>
            <c:dLbl>
              <c:idx val="3"/>
              <c:layout>
                <c:manualLayout>
                  <c:x val="-0.1063972882188973"/>
                  <c:y val="-7.9797929023826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112-6644-B29F-7265A42DF6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21.2</c:v>
                </c:pt>
                <c:pt idx="1">
                  <c:v>30.9</c:v>
                </c:pt>
                <c:pt idx="2" formatCode="General">
                  <c:v>18.600000000000001</c:v>
                </c:pt>
                <c:pt idx="3" formatCode="General">
                  <c:v>29.3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112-6644-B29F-7265A42DF6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2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49897652006293"/>
          <c:y val="4.2940696961015871E-2"/>
          <c:w val="0.756072369785246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Лист1!$B$1:$L$1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Лист1!$B$2:$L$2</c:f>
              <c:numCache>
                <c:formatCode>0.0</c:formatCode>
                <c:ptCount val="3"/>
                <c:pt idx="0">
                  <c:v>15.8</c:v>
                </c:pt>
                <c:pt idx="1">
                  <c:v>12.4</c:v>
                </c:pt>
                <c:pt idx="2">
                  <c:v>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2.0428653694690917E-2"/>
                  <c:y val="-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Лист1!$B$1:$L$1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Лист1!$B$3:$L$3</c:f>
              <c:numCache>
                <c:formatCode>0.0</c:formatCode>
                <c:ptCount val="3"/>
                <c:pt idx="0">
                  <c:v>15.8</c:v>
                </c:pt>
                <c:pt idx="1">
                  <c:v>10.199999999999999</c:v>
                </c:pt>
                <c:pt idx="2">
                  <c:v>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Лист1!$B$1:$L$1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Лист1!$B$4:$L$4</c:f>
              <c:numCache>
                <c:formatCode>0.0</c:formatCode>
                <c:ptCount val="3"/>
                <c:pt idx="0">
                  <c:v>68.400000000000006</c:v>
                </c:pt>
                <c:pt idx="1">
                  <c:v>77.400000000000006</c:v>
                </c:pt>
                <c:pt idx="2">
                  <c:v>90.2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89896576"/>
        <c:axId val="189920768"/>
      </c:barChart>
      <c:catAx>
        <c:axId val="18989657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89920768"/>
        <c:crosses val="autoZero"/>
        <c:auto val="1"/>
        <c:lblAlgn val="ctr"/>
        <c:lblOffset val="100"/>
        <c:noMultiLvlLbl val="0"/>
      </c:catAx>
      <c:valAx>
        <c:axId val="189920768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89896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807058458120675"/>
          <c:y val="4.2940696961015871E-2"/>
          <c:w val="0.7115007617241023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Лист1!$B$1:$K$1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Лист1!$B$2:$K$2</c:f>
              <c:numCache>
                <c:formatCode>0.0</c:formatCode>
                <c:ptCount val="2"/>
                <c:pt idx="0">
                  <c:v>20.5</c:v>
                </c:pt>
                <c:pt idx="1">
                  <c:v>23.1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Лист1!$B$1:$K$1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Лист1!$B$3:$K$3</c:f>
              <c:numCache>
                <c:formatCode>0.0</c:formatCode>
                <c:ptCount val="2"/>
                <c:pt idx="0">
                  <c:v>2.4</c:v>
                </c:pt>
                <c:pt idx="1">
                  <c:v>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Лист1!$B$1:$K$1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Лист1!$B$4:$K$4</c:f>
              <c:numCache>
                <c:formatCode>0.0</c:formatCode>
                <c:ptCount val="2"/>
                <c:pt idx="0">
                  <c:v>77.099999999999994</c:v>
                </c:pt>
                <c:pt idx="1">
                  <c:v>68.5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88062720"/>
        <c:axId val="188547072"/>
      </c:barChart>
      <c:catAx>
        <c:axId val="18806272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88547072"/>
        <c:crosses val="autoZero"/>
        <c:auto val="1"/>
        <c:lblAlgn val="ctr"/>
        <c:lblOffset val="100"/>
        <c:noMultiLvlLbl val="0"/>
      </c:catAx>
      <c:valAx>
        <c:axId val="18854707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8806272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807058458120675"/>
          <c:y val="4.2940696961015871E-2"/>
          <c:w val="0.7115007617241023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Лист1!$B$2:$M$2</c:f>
              <c:numCache>
                <c:formatCode>0.0</c:formatCode>
                <c:ptCount val="2"/>
                <c:pt idx="0">
                  <c:v>24.1</c:v>
                </c:pt>
                <c:pt idx="1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Лист1!$B$3:$M$3</c:f>
              <c:numCache>
                <c:formatCode>0.0</c:formatCode>
                <c:ptCount val="2"/>
                <c:pt idx="0">
                  <c:v>5.3</c:v>
                </c:pt>
                <c:pt idx="1">
                  <c:v>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Лист1!$B$4:$M$4</c:f>
              <c:numCache>
                <c:formatCode>0.0</c:formatCode>
                <c:ptCount val="2"/>
                <c:pt idx="0">
                  <c:v>70.599999999999994</c:v>
                </c:pt>
                <c:pt idx="1">
                  <c:v>74.5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74687744"/>
        <c:axId val="174689280"/>
      </c:barChart>
      <c:catAx>
        <c:axId val="17468774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74689280"/>
        <c:crosses val="autoZero"/>
        <c:auto val="1"/>
        <c:lblAlgn val="ctr"/>
        <c:lblOffset val="100"/>
        <c:noMultiLvlLbl val="0"/>
      </c:catAx>
      <c:valAx>
        <c:axId val="17468928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74687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807058458120675"/>
          <c:y val="4.2940696961015871E-2"/>
          <c:w val="0.71150076172410237"/>
          <c:h val="0.769309435497622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Лист1!$B$1:$P$1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Лист1!$B$2:$P$2</c:f>
              <c:numCache>
                <c:formatCode>0.0</c:formatCode>
                <c:ptCount val="3"/>
                <c:pt idx="0">
                  <c:v>28.4</c:v>
                </c:pt>
                <c:pt idx="1">
                  <c:v>20</c:v>
                </c:pt>
                <c:pt idx="2">
                  <c:v>17.3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Лист1!$B$1:$P$1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Лист1!$B$3:$P$3</c:f>
              <c:numCache>
                <c:formatCode>0.0</c:formatCode>
                <c:ptCount val="3"/>
                <c:pt idx="0">
                  <c:v>9.1</c:v>
                </c:pt>
                <c:pt idx="1">
                  <c:v>3.6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Лист1!$B$1:$P$1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Лист1!$B$4:$P$4</c:f>
              <c:numCache>
                <c:formatCode>0.0</c:formatCode>
                <c:ptCount val="3"/>
                <c:pt idx="0">
                  <c:v>62.5</c:v>
                </c:pt>
                <c:pt idx="1">
                  <c:v>76.400000000000006</c:v>
                </c:pt>
                <c:pt idx="2">
                  <c:v>78.7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62676736"/>
        <c:axId val="162765440"/>
      </c:barChart>
      <c:catAx>
        <c:axId val="16267673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62765440"/>
        <c:crosses val="autoZero"/>
        <c:auto val="1"/>
        <c:lblAlgn val="ctr"/>
        <c:lblOffset val="100"/>
        <c:noMultiLvlLbl val="0"/>
      </c:catAx>
      <c:valAx>
        <c:axId val="16276544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62676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21301543599018"/>
          <c:y val="4.2940696961015871E-2"/>
          <c:w val="0.8377869845640098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Лист1!$B$1:$N$1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Лист1!$B$2:$N$2</c:f>
              <c:numCache>
                <c:formatCode>0.0</c:formatCode>
                <c:ptCount val="3"/>
                <c:pt idx="0">
                  <c:v>11.3</c:v>
                </c:pt>
                <c:pt idx="1">
                  <c:v>5.7</c:v>
                </c:pt>
                <c:pt idx="2">
                  <c:v>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3.3428706045857869E-2"/>
                  <c:y val="-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Лист1!$B$1:$N$1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Лист1!$B$3:$N$3</c:f>
              <c:numCache>
                <c:formatCode>0.0</c:formatCode>
                <c:ptCount val="3"/>
                <c:pt idx="0">
                  <c:v>28.5</c:v>
                </c:pt>
                <c:pt idx="1">
                  <c:v>8.1</c:v>
                </c:pt>
                <c:pt idx="2">
                  <c:v>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Лист1!$B$1:$N$1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Лист1!$B$4:$N$4</c:f>
              <c:numCache>
                <c:formatCode>0.0</c:formatCode>
                <c:ptCount val="3"/>
                <c:pt idx="0">
                  <c:v>60.2</c:v>
                </c:pt>
                <c:pt idx="1">
                  <c:v>86.2</c:v>
                </c:pt>
                <c:pt idx="2">
                  <c:v>89.8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88802944"/>
        <c:axId val="189922304"/>
      </c:barChart>
      <c:catAx>
        <c:axId val="18880294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89922304"/>
        <c:crosses val="autoZero"/>
        <c:auto val="1"/>
        <c:lblAlgn val="ctr"/>
        <c:lblOffset val="100"/>
        <c:noMultiLvlLbl val="0"/>
      </c:catAx>
      <c:valAx>
        <c:axId val="189922304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8880294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Above basic skills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4"/>
                <c:pt idx="0">
                  <c:v>75.3</c:v>
                </c:pt>
                <c:pt idx="1">
                  <c:v>92.1</c:v>
                </c:pt>
                <c:pt idx="2">
                  <c:v>79.900000000000006</c:v>
                </c:pt>
                <c:pt idx="3">
                  <c:v>86.2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22-9949-A6A9-140AD544F8F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Basic skills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Лист1!$C$2:$C$9</c:f>
              <c:numCache>
                <c:formatCode>0.0</c:formatCode>
                <c:ptCount val="4"/>
                <c:pt idx="0">
                  <c:v>5.6</c:v>
                </c:pt>
                <c:pt idx="1">
                  <c:v>3.7</c:v>
                </c:pt>
                <c:pt idx="2">
                  <c:v>2.7</c:v>
                </c:pt>
                <c:pt idx="3">
                  <c:v>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22-9949-A6A9-140AD544F8F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Лист1!$D$2:$D$9</c:f>
              <c:numCache>
                <c:formatCode>0.0</c:formatCode>
                <c:ptCount val="4"/>
                <c:pt idx="0">
                  <c:v>19.100000000000001</c:v>
                </c:pt>
                <c:pt idx="1">
                  <c:v>4.2</c:v>
                </c:pt>
                <c:pt idx="2">
                  <c:v>17.399999999999999</c:v>
                </c:pt>
                <c:pt idx="3">
                  <c:v>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822-9949-A6A9-140AD544F8F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4689408"/>
        <c:axId val="204690944"/>
      </c:barChart>
      <c:catAx>
        <c:axId val="204689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4690944"/>
        <c:crosses val="autoZero"/>
        <c:auto val="1"/>
        <c:lblAlgn val="ctr"/>
        <c:lblOffset val="100"/>
        <c:noMultiLvlLbl val="0"/>
      </c:catAx>
      <c:valAx>
        <c:axId val="20469094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0468940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Лист1!$B$1:$K$1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Лист1!$B$2:$K$2</c:f>
              <c:numCache>
                <c:formatCode>0.0</c:formatCode>
                <c:ptCount val="5"/>
                <c:pt idx="0">
                  <c:v>1.6</c:v>
                </c:pt>
                <c:pt idx="1">
                  <c:v>6.7</c:v>
                </c:pt>
                <c:pt idx="2">
                  <c:v>12.3</c:v>
                </c:pt>
                <c:pt idx="3">
                  <c:v>27.1</c:v>
                </c:pt>
                <c:pt idx="4">
                  <c:v>53.9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6579670140853888E-2"/>
                  <c:y val="2.1516455170158274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4B-CC49-8E2A-7B646898EB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Лист1!$B$1:$K$1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Лист1!$B$3:$K$3</c:f>
              <c:numCache>
                <c:formatCode>0.0</c:formatCode>
                <c:ptCount val="5"/>
                <c:pt idx="0">
                  <c:v>3.7</c:v>
                </c:pt>
                <c:pt idx="1">
                  <c:v>3.8</c:v>
                </c:pt>
                <c:pt idx="2">
                  <c:v>6.1</c:v>
                </c:pt>
                <c:pt idx="3">
                  <c:v>8.6999999999999993</c:v>
                </c:pt>
                <c:pt idx="4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Лист1!$B$1:$K$1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Лист1!$B$4:$K$4</c:f>
              <c:numCache>
                <c:formatCode>0.0</c:formatCode>
                <c:ptCount val="5"/>
                <c:pt idx="0">
                  <c:v>94.7</c:v>
                </c:pt>
                <c:pt idx="1">
                  <c:v>89.5</c:v>
                </c:pt>
                <c:pt idx="2">
                  <c:v>81.599999999999994</c:v>
                </c:pt>
                <c:pt idx="3">
                  <c:v>64.2</c:v>
                </c:pt>
                <c:pt idx="4">
                  <c:v>40.1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2649984"/>
        <c:axId val="202651520"/>
      </c:barChart>
      <c:catAx>
        <c:axId val="20264998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202651520"/>
        <c:crosses val="autoZero"/>
        <c:auto val="1"/>
        <c:lblAlgn val="ctr"/>
        <c:lblOffset val="100"/>
        <c:noMultiLvlLbl val="0"/>
      </c:catAx>
      <c:valAx>
        <c:axId val="20265152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264998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Лист1!$B$2:$O$2</c:f>
              <c:numCache>
                <c:formatCode>0.0</c:formatCode>
                <c:ptCount val="2"/>
                <c:pt idx="0">
                  <c:v>10.3</c:v>
                </c:pt>
                <c:pt idx="1">
                  <c:v>36.6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Лист1!$B$3:$O$3</c:f>
              <c:numCache>
                <c:formatCode>0.0</c:formatCode>
                <c:ptCount val="2"/>
                <c:pt idx="0">
                  <c:v>6</c:v>
                </c:pt>
                <c:pt idx="1">
                  <c:v>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Лист1!$B$4:$O$4</c:f>
              <c:numCache>
                <c:formatCode>0.0</c:formatCode>
                <c:ptCount val="2"/>
                <c:pt idx="0">
                  <c:v>83.7</c:v>
                </c:pt>
                <c:pt idx="1">
                  <c:v>58.6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3606656"/>
        <c:axId val="203617408"/>
      </c:barChart>
      <c:catAx>
        <c:axId val="20360665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203617408"/>
        <c:crosses val="autoZero"/>
        <c:auto val="1"/>
        <c:lblAlgn val="ctr"/>
        <c:lblOffset val="100"/>
        <c:noMultiLvlLbl val="0"/>
      </c:catAx>
      <c:valAx>
        <c:axId val="203617408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3606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49897652006293"/>
          <c:y val="4.2940696961015871E-2"/>
          <c:w val="0.756072369785246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Лист1!$B$1:$R$1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Лист1!$B$2:$R$2</c:f>
              <c:numCache>
                <c:formatCode>0.0</c:formatCode>
                <c:ptCount val="3"/>
                <c:pt idx="0">
                  <c:v>33</c:v>
                </c:pt>
                <c:pt idx="1">
                  <c:v>25.8</c:v>
                </c:pt>
                <c:pt idx="2">
                  <c:v>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2.042865369469091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Лист1!$B$1:$R$1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Лист1!$B$3:$R$3</c:f>
              <c:numCache>
                <c:formatCode>0.0</c:formatCode>
                <c:ptCount val="3"/>
                <c:pt idx="0">
                  <c:v>6.8</c:v>
                </c:pt>
                <c:pt idx="1">
                  <c:v>7.7</c:v>
                </c:pt>
                <c:pt idx="2">
                  <c:v>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Лист1!$B$1:$R$1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Лист1!$B$4:$R$4</c:f>
              <c:numCache>
                <c:formatCode>0.0</c:formatCode>
                <c:ptCount val="3"/>
                <c:pt idx="0">
                  <c:v>60.2</c:v>
                </c:pt>
                <c:pt idx="1">
                  <c:v>66.599999999999994</c:v>
                </c:pt>
                <c:pt idx="2">
                  <c:v>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6965376"/>
        <c:axId val="207307520"/>
      </c:barChart>
      <c:catAx>
        <c:axId val="20696537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207307520"/>
        <c:crosses val="autoZero"/>
        <c:auto val="1"/>
        <c:lblAlgn val="ctr"/>
        <c:lblOffset val="100"/>
        <c:noMultiLvlLbl val="0"/>
      </c:catAx>
      <c:valAx>
        <c:axId val="20730752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6965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49897652006293"/>
          <c:y val="4.2940696961015871E-2"/>
          <c:w val="0.756072369785246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Лист1!$B$1:$U$1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Лист1!$B$2:$U$2</c:f>
              <c:numCache>
                <c:formatCode>0.0</c:formatCode>
                <c:ptCount val="3"/>
                <c:pt idx="0">
                  <c:v>13.4</c:v>
                </c:pt>
                <c:pt idx="1">
                  <c:v>20.2</c:v>
                </c:pt>
                <c:pt idx="2">
                  <c:v>23.8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Лист1!$B$1:$U$1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Лист1!$B$3:$U$3</c:f>
              <c:numCache>
                <c:formatCode>0.0</c:formatCode>
                <c:ptCount val="3"/>
                <c:pt idx="0">
                  <c:v>5.3</c:v>
                </c:pt>
                <c:pt idx="1">
                  <c:v>5.0999999999999996</c:v>
                </c:pt>
                <c:pt idx="2">
                  <c:v>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Лист1!$B$1:$U$1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Лист1!$B$4:$U$4</c:f>
              <c:numCache>
                <c:formatCode>0.0</c:formatCode>
                <c:ptCount val="3"/>
                <c:pt idx="0">
                  <c:v>81.2</c:v>
                </c:pt>
                <c:pt idx="1">
                  <c:v>74.7</c:v>
                </c:pt>
                <c:pt idx="2">
                  <c:v>69.8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9205120"/>
        <c:axId val="209275904"/>
      </c:barChart>
      <c:catAx>
        <c:axId val="20920512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209275904"/>
        <c:crosses val="autoZero"/>
        <c:auto val="1"/>
        <c:lblAlgn val="ctr"/>
        <c:lblOffset val="100"/>
        <c:noMultiLvlLbl val="0"/>
      </c:catAx>
      <c:valAx>
        <c:axId val="209275904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9205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16D-2B4C-ADAC-B65A56C2A263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16D-2B4C-ADAC-B65A56C2A263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16D-2B4C-ADAC-B65A56C2A263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16D-2B4C-ADAC-B65A56C2A263}"/>
              </c:ext>
            </c:extLst>
          </c:dPt>
          <c:dLbls>
            <c:dLbl>
              <c:idx val="0"/>
              <c:layout>
                <c:manualLayout>
                  <c:x val="8.8664406849081084E-2"/>
                  <c:y val="-7.9797929023826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6D-2B4C-ADAC-B65A56C2A263}"/>
                </c:ext>
              </c:extLst>
            </c:dLbl>
            <c:dLbl>
              <c:idx val="1"/>
              <c:layout>
                <c:manualLayout>
                  <c:x val="7.0931525479264859E-2"/>
                  <c:y val="0.141862286786635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6D-2B4C-ADAC-B65A56C2A263}"/>
                </c:ext>
              </c:extLst>
            </c:dLbl>
            <c:dLbl>
              <c:idx val="2"/>
              <c:layout>
                <c:manualLayout>
                  <c:x val="-0.10048632776229188"/>
                  <c:y val="9.75301039956212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6D-2B4C-ADAC-B65A56C2A263}"/>
                </c:ext>
              </c:extLst>
            </c:dLbl>
            <c:dLbl>
              <c:idx val="3"/>
              <c:layout>
                <c:manualLayout>
                  <c:x val="-0.1063972882188973"/>
                  <c:y val="-7.9797929023826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6D-2B4C-ADAC-B65A56C2A2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9</c:v>
                </c:pt>
                <c:pt idx="1">
                  <c:v>55</c:v>
                </c:pt>
                <c:pt idx="2" formatCode="General">
                  <c:v>12.8</c:v>
                </c:pt>
                <c:pt idx="3" formatCode="General">
                  <c:v>23.2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16D-2B4C-ADAC-B65A56C2A2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2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49897652006293"/>
          <c:y val="4.2940696961015871E-2"/>
          <c:w val="0.756072369785246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Лист1!$B$1:$AB$1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Лист1!$B$2:$AB$2</c:f>
              <c:numCache>
                <c:formatCode>0.0</c:formatCode>
                <c:ptCount val="5"/>
                <c:pt idx="0">
                  <c:v>19.3</c:v>
                </c:pt>
                <c:pt idx="1">
                  <c:v>12.3</c:v>
                </c:pt>
                <c:pt idx="2">
                  <c:v>17.600000000000001</c:v>
                </c:pt>
                <c:pt idx="3">
                  <c:v>19.7</c:v>
                </c:pt>
                <c:pt idx="4">
                  <c:v>25.8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2.042865369469091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Лист1!$B$1:$AB$1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Лист1!$B$3:$AB$3</c:f>
              <c:numCache>
                <c:formatCode>0.0</c:formatCode>
                <c:ptCount val="5"/>
                <c:pt idx="0">
                  <c:v>5</c:v>
                </c:pt>
                <c:pt idx="1">
                  <c:v>2.8</c:v>
                </c:pt>
                <c:pt idx="2">
                  <c:v>2.4</c:v>
                </c:pt>
                <c:pt idx="3">
                  <c:v>9.9</c:v>
                </c:pt>
                <c:pt idx="4">
                  <c:v>5.0999999999999996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Лист1!$B$1:$AB$1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Лист1!$B$4:$AB$4</c:f>
              <c:numCache>
                <c:formatCode>0.0</c:formatCode>
                <c:ptCount val="5"/>
                <c:pt idx="0">
                  <c:v>75.7</c:v>
                </c:pt>
                <c:pt idx="1">
                  <c:v>84.8</c:v>
                </c:pt>
                <c:pt idx="2">
                  <c:v>79.900000000000006</c:v>
                </c:pt>
                <c:pt idx="3">
                  <c:v>70.400000000000006</c:v>
                </c:pt>
                <c:pt idx="4">
                  <c:v>69.099999999999994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9719680"/>
        <c:axId val="209721984"/>
      </c:barChart>
      <c:catAx>
        <c:axId val="20971968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209721984"/>
        <c:crosses val="autoZero"/>
        <c:auto val="1"/>
        <c:lblAlgn val="ctr"/>
        <c:lblOffset val="100"/>
        <c:noMultiLvlLbl val="0"/>
      </c:catAx>
      <c:valAx>
        <c:axId val="209721984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9719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Лист1!$B$1:$L$1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Лист1!$B$2:$L$2</c:f>
              <c:numCache>
                <c:formatCode>0.0</c:formatCode>
                <c:ptCount val="3"/>
                <c:pt idx="1">
                  <c:v>1.7</c:v>
                </c:pt>
                <c:pt idx="2">
                  <c:v>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6579670140853888E-2"/>
                  <c:y val="2.1516455170158274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4B-CC49-8E2A-7B646898EB72}"/>
                </c:ext>
              </c:extLst>
            </c:dLbl>
            <c:dLbl>
              <c:idx val="1"/>
              <c:layout>
                <c:manualLayout>
                  <c:x val="6.312483238121476E-2"/>
                  <c:y val="8.2992063049219048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Лист1!$B$1:$L$1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Лист1!$B$3:$L$3</c:f>
              <c:numCache>
                <c:formatCode>0.0</c:formatCode>
                <c:ptCount val="3"/>
                <c:pt idx="1">
                  <c:v>2.2999999999999998</c:v>
                </c:pt>
                <c:pt idx="2">
                  <c:v>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Лист1!$B$1:$L$1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Лист1!$B$4:$L$4</c:f>
              <c:numCache>
                <c:formatCode>0.0</c:formatCode>
                <c:ptCount val="3"/>
                <c:pt idx="0">
                  <c:v>100</c:v>
                </c:pt>
                <c:pt idx="1">
                  <c:v>96</c:v>
                </c:pt>
                <c:pt idx="2">
                  <c:v>82.9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38396160"/>
        <c:axId val="238409216"/>
      </c:barChart>
      <c:catAx>
        <c:axId val="23839616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238409216"/>
        <c:crosses val="autoZero"/>
        <c:auto val="1"/>
        <c:lblAlgn val="ctr"/>
        <c:lblOffset val="100"/>
        <c:noMultiLvlLbl val="0"/>
      </c:catAx>
      <c:valAx>
        <c:axId val="23840921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3839616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Лист1!$B$2:$M$2</c:f>
              <c:numCache>
                <c:formatCode>0.0</c:formatCode>
                <c:ptCount val="2"/>
                <c:pt idx="0">
                  <c:v>2.9</c:v>
                </c:pt>
                <c:pt idx="1">
                  <c:v>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9000157053500809E-2"/>
                  <c:y val="1.8821362511056066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Лист1!$B$3:$M$3</c:f>
              <c:numCache>
                <c:formatCode>0.0</c:formatCode>
                <c:ptCount val="2"/>
                <c:pt idx="0">
                  <c:v>2.9</c:v>
                </c:pt>
                <c:pt idx="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Лист1!$B$4:$M$4</c:f>
              <c:numCache>
                <c:formatCode>0.0</c:formatCode>
                <c:ptCount val="2"/>
                <c:pt idx="0">
                  <c:v>94.2</c:v>
                </c:pt>
                <c:pt idx="1">
                  <c:v>86.2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6974464"/>
        <c:axId val="46976000"/>
      </c:barChart>
      <c:catAx>
        <c:axId val="4697446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6976000"/>
        <c:crosses val="autoZero"/>
        <c:auto val="1"/>
        <c:lblAlgn val="ctr"/>
        <c:lblOffset val="100"/>
        <c:noMultiLvlLbl val="0"/>
      </c:catAx>
      <c:valAx>
        <c:axId val="469760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46974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49897652006293"/>
          <c:y val="4.2940696961015871E-2"/>
          <c:w val="0.756072369785246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Лист1!$B$2:$O$2</c:f>
              <c:numCache>
                <c:formatCode>0.0</c:formatCode>
                <c:ptCount val="3"/>
                <c:pt idx="1">
                  <c:v>7</c:v>
                </c:pt>
                <c:pt idx="2">
                  <c:v>2.2000000000000002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5.7571514180000859E-2"/>
                  <c:y val="8.2992063054049825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Лист1!$B$3:$O$3</c:f>
              <c:numCache>
                <c:formatCode>0.0</c:formatCode>
                <c:ptCount val="3"/>
                <c:pt idx="1">
                  <c:v>5.4</c:v>
                </c:pt>
                <c:pt idx="2">
                  <c:v>2.2000000000000002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Лист1!$B$4:$O$4</c:f>
              <c:numCache>
                <c:formatCode>0.0</c:formatCode>
                <c:ptCount val="3"/>
                <c:pt idx="0">
                  <c:v>100</c:v>
                </c:pt>
                <c:pt idx="1">
                  <c:v>87.6</c:v>
                </c:pt>
                <c:pt idx="2">
                  <c:v>95.6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7065344"/>
        <c:axId val="47079424"/>
      </c:barChart>
      <c:catAx>
        <c:axId val="4706534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7079424"/>
        <c:crosses val="autoZero"/>
        <c:auto val="1"/>
        <c:lblAlgn val="ctr"/>
        <c:lblOffset val="100"/>
        <c:noMultiLvlLbl val="0"/>
      </c:catAx>
      <c:valAx>
        <c:axId val="47079424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47065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807058458120675"/>
          <c:y val="4.2940696961015871E-2"/>
          <c:w val="0.7115007617241023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Лист1!$B$2:$M$2</c:f>
              <c:numCache>
                <c:formatCode>0.0</c:formatCode>
                <c:ptCount val="2"/>
                <c:pt idx="0">
                  <c:v>16.899999999999999</c:v>
                </c:pt>
                <c:pt idx="1">
                  <c:v>17.7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Лист1!$B$3:$M$3</c:f>
              <c:numCache>
                <c:formatCode>0.0</c:formatCode>
                <c:ptCount val="2"/>
                <c:pt idx="0">
                  <c:v>1.2</c:v>
                </c:pt>
                <c:pt idx="1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Лист1!$B$4:$M$4</c:f>
              <c:numCache>
                <c:formatCode>0.0</c:formatCode>
                <c:ptCount val="2"/>
                <c:pt idx="0">
                  <c:v>81.900000000000006</c:v>
                </c:pt>
                <c:pt idx="1">
                  <c:v>78.5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7096576"/>
        <c:axId val="47098112"/>
      </c:barChart>
      <c:catAx>
        <c:axId val="4709657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7098112"/>
        <c:crosses val="autoZero"/>
        <c:auto val="1"/>
        <c:lblAlgn val="ctr"/>
        <c:lblOffset val="100"/>
        <c:noMultiLvlLbl val="0"/>
      </c:catAx>
      <c:valAx>
        <c:axId val="4709811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4709657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807058458120675"/>
          <c:y val="4.2940696961015871E-2"/>
          <c:w val="0.7115007617241023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Лист1!$B$2:$O$2</c:f>
              <c:numCache>
                <c:formatCode>0.0</c:formatCode>
                <c:ptCount val="2"/>
                <c:pt idx="0">
                  <c:v>19.399999999999999</c:v>
                </c:pt>
                <c:pt idx="1">
                  <c:v>10.6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Лист1!$B$3:$O$3</c:f>
              <c:numCache>
                <c:formatCode>0.0</c:formatCode>
                <c:ptCount val="2"/>
                <c:pt idx="0">
                  <c:v>1.8</c:v>
                </c:pt>
                <c:pt idx="1">
                  <c:v>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Лист1!$B$4:$O$4</c:f>
              <c:numCache>
                <c:formatCode>0.0</c:formatCode>
                <c:ptCount val="2"/>
                <c:pt idx="0">
                  <c:v>78.8</c:v>
                </c:pt>
                <c:pt idx="1">
                  <c:v>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7167360"/>
        <c:axId val="47168896"/>
      </c:barChart>
      <c:catAx>
        <c:axId val="4716736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7168896"/>
        <c:crosses val="autoZero"/>
        <c:auto val="1"/>
        <c:lblAlgn val="ctr"/>
        <c:lblOffset val="100"/>
        <c:noMultiLvlLbl val="0"/>
      </c:catAx>
      <c:valAx>
        <c:axId val="4716889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47167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807058458120675"/>
          <c:y val="4.2940696961015871E-2"/>
          <c:w val="0.71150076172410237"/>
          <c:h val="0.769309435497622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Лист1!$B$1:$S$1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Лист1!$B$2:$S$2</c:f>
              <c:numCache>
                <c:formatCode>0.0</c:formatCode>
                <c:ptCount val="3"/>
                <c:pt idx="0">
                  <c:v>21.6</c:v>
                </c:pt>
                <c:pt idx="1">
                  <c:v>10.9</c:v>
                </c:pt>
                <c:pt idx="2">
                  <c:v>17.3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Лист1!$B$1:$S$1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Лист1!$B$3:$S$3</c:f>
              <c:numCache>
                <c:formatCode>0.0</c:formatCode>
                <c:ptCount val="3"/>
                <c:pt idx="0">
                  <c:v>5.7</c:v>
                </c:pt>
                <c:pt idx="2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Лист1!$B$1:$S$1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Лист1!$B$4:$S$4</c:f>
              <c:numCache>
                <c:formatCode>0.0</c:formatCode>
                <c:ptCount val="3"/>
                <c:pt idx="0">
                  <c:v>72.7</c:v>
                </c:pt>
                <c:pt idx="1">
                  <c:v>89.1</c:v>
                </c:pt>
                <c:pt idx="2">
                  <c:v>81.3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7143552"/>
        <c:axId val="47182208"/>
      </c:barChart>
      <c:catAx>
        <c:axId val="4714355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7182208"/>
        <c:crosses val="autoZero"/>
        <c:auto val="1"/>
        <c:lblAlgn val="ctr"/>
        <c:lblOffset val="100"/>
        <c:noMultiLvlLbl val="0"/>
      </c:catAx>
      <c:valAx>
        <c:axId val="47182208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47143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21301543599018"/>
          <c:y val="4.2940696961015871E-2"/>
          <c:w val="0.8377869845640098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Лист1!$B$1:$Q$1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Лист1!$B$2:$Q$2</c:f>
              <c:numCache>
                <c:formatCode>0.0</c:formatCode>
                <c:ptCount val="3"/>
                <c:pt idx="0">
                  <c:v>10.9</c:v>
                </c:pt>
                <c:pt idx="1">
                  <c:v>3.8</c:v>
                </c:pt>
                <c:pt idx="2">
                  <c:v>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3.7143006717619852E-2"/>
                  <c:y val="3.8142127483958377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342870604585786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Лист1!$B$1:$Q$1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Лист1!$B$3:$Q$3</c:f>
              <c:numCache>
                <c:formatCode>0.0</c:formatCode>
                <c:ptCount val="3"/>
                <c:pt idx="0">
                  <c:v>10</c:v>
                </c:pt>
                <c:pt idx="1">
                  <c:v>3.3</c:v>
                </c:pt>
                <c:pt idx="2">
                  <c:v>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Лист1!$B$1:$Q$1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Лист1!$B$4:$Q$4</c:f>
              <c:numCache>
                <c:formatCode>0.0</c:formatCode>
                <c:ptCount val="3"/>
                <c:pt idx="0">
                  <c:v>79.099999999999994</c:v>
                </c:pt>
                <c:pt idx="1">
                  <c:v>92.9</c:v>
                </c:pt>
                <c:pt idx="2">
                  <c:v>89.8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7304064"/>
        <c:axId val="47322240"/>
      </c:barChart>
      <c:catAx>
        <c:axId val="4730406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7322240"/>
        <c:crosses val="autoZero"/>
        <c:auto val="1"/>
        <c:lblAlgn val="ctr"/>
        <c:lblOffset val="100"/>
        <c:noMultiLvlLbl val="0"/>
      </c:catAx>
      <c:valAx>
        <c:axId val="4732224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4730406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Above basic skills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4"/>
                <c:pt idx="0">
                  <c:v>55.6</c:v>
                </c:pt>
                <c:pt idx="1">
                  <c:v>56.9</c:v>
                </c:pt>
                <c:pt idx="2">
                  <c:v>62.1</c:v>
                </c:pt>
                <c:pt idx="3">
                  <c:v>88.3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22-9949-A6A9-140AD544F8F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Basic skills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Лист1!$C$2:$C$9</c:f>
              <c:numCache>
                <c:formatCode>0.0</c:formatCode>
                <c:ptCount val="4"/>
                <c:pt idx="0">
                  <c:v>24.3</c:v>
                </c:pt>
                <c:pt idx="1">
                  <c:v>32.1</c:v>
                </c:pt>
                <c:pt idx="2">
                  <c:v>13.2</c:v>
                </c:pt>
                <c:pt idx="3">
                  <c:v>11.7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22-9949-A6A9-140AD544F8F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Лист1!$D$2:$D$9</c:f>
              <c:numCache>
                <c:formatCode>0.0</c:formatCode>
                <c:ptCount val="4"/>
                <c:pt idx="0">
                  <c:v>20.100000000000001</c:v>
                </c:pt>
                <c:pt idx="1">
                  <c:v>11</c:v>
                </c:pt>
                <c:pt idx="2">
                  <c:v>24.7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822-9949-A6A9-140AD544F8F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5324160"/>
        <c:axId val="45351296"/>
      </c:barChart>
      <c:catAx>
        <c:axId val="45324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5351296"/>
        <c:crosses val="autoZero"/>
        <c:auto val="1"/>
        <c:lblAlgn val="ctr"/>
        <c:lblOffset val="100"/>
        <c:noMultiLvlLbl val="0"/>
      </c:catAx>
      <c:valAx>
        <c:axId val="4535129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4532416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Лист1!$B$1:$K$1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Лист1!$B$2:$K$2</c:f>
              <c:numCache>
                <c:formatCode>0.0</c:formatCode>
                <c:ptCount val="5"/>
                <c:pt idx="0">
                  <c:v>2.8</c:v>
                </c:pt>
                <c:pt idx="1">
                  <c:v>6.7</c:v>
                </c:pt>
                <c:pt idx="2">
                  <c:v>13.4</c:v>
                </c:pt>
                <c:pt idx="3">
                  <c:v>26.2</c:v>
                </c:pt>
                <c:pt idx="4">
                  <c:v>57.4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6579670140853888E-2"/>
                  <c:y val="2.1516455170158274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4B-CC49-8E2A-7B646898EB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Лист1!$B$1:$K$1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Лист1!$B$3:$K$3</c:f>
              <c:numCache>
                <c:formatCode>0.0</c:formatCode>
                <c:ptCount val="5"/>
                <c:pt idx="0">
                  <c:v>17.100000000000001</c:v>
                </c:pt>
                <c:pt idx="1">
                  <c:v>22.7</c:v>
                </c:pt>
                <c:pt idx="2">
                  <c:v>25.3</c:v>
                </c:pt>
                <c:pt idx="3">
                  <c:v>30.5</c:v>
                </c:pt>
                <c:pt idx="4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Лист1!$B$1:$K$1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Лист1!$B$4:$K$4</c:f>
              <c:numCache>
                <c:formatCode>0.0</c:formatCode>
                <c:ptCount val="5"/>
                <c:pt idx="0">
                  <c:v>80.099999999999994</c:v>
                </c:pt>
                <c:pt idx="1">
                  <c:v>70.599999999999994</c:v>
                </c:pt>
                <c:pt idx="2">
                  <c:v>61.3</c:v>
                </c:pt>
                <c:pt idx="3">
                  <c:v>43.3</c:v>
                </c:pt>
                <c:pt idx="4">
                  <c:v>15.6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7611904"/>
        <c:axId val="47613440"/>
      </c:barChart>
      <c:catAx>
        <c:axId val="4761190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7613440"/>
        <c:crosses val="autoZero"/>
        <c:auto val="1"/>
        <c:lblAlgn val="ctr"/>
        <c:lblOffset val="100"/>
        <c:noMultiLvlLbl val="0"/>
      </c:catAx>
      <c:valAx>
        <c:axId val="4761344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4761190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C3-794B-AD8B-182AA3C3BCFE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C3-794B-AD8B-182AA3C3BCFE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CC3-794B-AD8B-182AA3C3BCFE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CC3-794B-AD8B-182AA3C3BCFE}"/>
              </c:ext>
            </c:extLst>
          </c:dPt>
          <c:dLbls>
            <c:dLbl>
              <c:idx val="0"/>
              <c:layout>
                <c:manualLayout>
                  <c:x val="8.8664406849081084E-2"/>
                  <c:y val="-7.9797929023826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C3-794B-AD8B-182AA3C3BCFE}"/>
                </c:ext>
              </c:extLst>
            </c:dLbl>
            <c:dLbl>
              <c:idx val="1"/>
              <c:layout>
                <c:manualLayout>
                  <c:x val="7.0931525479264859E-2"/>
                  <c:y val="0.141862286786635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C3-794B-AD8B-182AA3C3BCFE}"/>
                </c:ext>
              </c:extLst>
            </c:dLbl>
            <c:dLbl>
              <c:idx val="2"/>
              <c:layout>
                <c:manualLayout>
                  <c:x val="-0.10048632776229188"/>
                  <c:y val="9.75301039956212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C3-794B-AD8B-182AA3C3BCFE}"/>
                </c:ext>
              </c:extLst>
            </c:dLbl>
            <c:dLbl>
              <c:idx val="3"/>
              <c:layout>
                <c:manualLayout>
                  <c:x val="-0.1063972882188973"/>
                  <c:y val="-7.9797929023826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CC3-794B-AD8B-182AA3C3BC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15.3</c:v>
                </c:pt>
                <c:pt idx="1">
                  <c:v>37.4</c:v>
                </c:pt>
                <c:pt idx="2" formatCode="General">
                  <c:v>23.7</c:v>
                </c:pt>
                <c:pt idx="3" formatCode="General">
                  <c:v>23.5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CC3-794B-AD8B-182AA3C3BC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2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Лист1!$B$2:$O$2</c:f>
              <c:numCache>
                <c:formatCode>0.0</c:formatCode>
                <c:ptCount val="2"/>
                <c:pt idx="0">
                  <c:v>11.4</c:v>
                </c:pt>
                <c:pt idx="1">
                  <c:v>37.200000000000003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Лист1!$B$3:$O$3</c:f>
              <c:numCache>
                <c:formatCode>0.0</c:formatCode>
                <c:ptCount val="2"/>
                <c:pt idx="0">
                  <c:v>22.5</c:v>
                </c:pt>
                <c:pt idx="1">
                  <c:v>27.9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Лист1!$B$4:$O$4</c:f>
              <c:numCache>
                <c:formatCode>0.0</c:formatCode>
                <c:ptCount val="2"/>
                <c:pt idx="0">
                  <c:v>66.099999999999994</c:v>
                </c:pt>
                <c:pt idx="1">
                  <c:v>34.9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8868352"/>
        <c:axId val="147657856"/>
      </c:barChart>
      <c:catAx>
        <c:axId val="4886835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47657856"/>
        <c:crosses val="autoZero"/>
        <c:auto val="1"/>
        <c:lblAlgn val="ctr"/>
        <c:lblOffset val="100"/>
        <c:noMultiLvlLbl val="0"/>
      </c:catAx>
      <c:valAx>
        <c:axId val="14765785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48868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49897652006293"/>
          <c:y val="4.2940696961015871E-2"/>
          <c:w val="0.756072369785246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Лист1!$B$1:$R$1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Лист1!$B$2:$R$2</c:f>
              <c:numCache>
                <c:formatCode>0.0</c:formatCode>
                <c:ptCount val="3"/>
                <c:pt idx="0">
                  <c:v>33.700000000000003</c:v>
                </c:pt>
                <c:pt idx="1">
                  <c:v>27.2</c:v>
                </c:pt>
                <c:pt idx="2">
                  <c:v>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2.042865369469091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Лист1!$B$1:$R$1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Лист1!$B$3:$R$3</c:f>
              <c:numCache>
                <c:formatCode>0.0</c:formatCode>
                <c:ptCount val="3"/>
                <c:pt idx="0">
                  <c:v>27.9</c:v>
                </c:pt>
                <c:pt idx="1">
                  <c:v>29.8</c:v>
                </c:pt>
                <c:pt idx="2">
                  <c:v>18.3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Лист1!$B$1:$R$1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Лист1!$B$4:$R$4</c:f>
              <c:numCache>
                <c:formatCode>0.0</c:formatCode>
                <c:ptCount val="3"/>
                <c:pt idx="0">
                  <c:v>38.4</c:v>
                </c:pt>
                <c:pt idx="1">
                  <c:v>43</c:v>
                </c:pt>
                <c:pt idx="2">
                  <c:v>73.2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62327168"/>
        <c:axId val="162342400"/>
      </c:barChart>
      <c:catAx>
        <c:axId val="16232716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62342400"/>
        <c:crosses val="autoZero"/>
        <c:auto val="1"/>
        <c:lblAlgn val="ctr"/>
        <c:lblOffset val="100"/>
        <c:noMultiLvlLbl val="0"/>
      </c:catAx>
      <c:valAx>
        <c:axId val="1623424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62327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49897652006293"/>
          <c:y val="4.2940696961015871E-2"/>
          <c:w val="0.756072369785246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Лист1!$B$1:$U$1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Лист1!$B$2:$U$2</c:f>
              <c:numCache>
                <c:formatCode>0.0</c:formatCode>
                <c:ptCount val="3"/>
                <c:pt idx="0">
                  <c:v>14.1</c:v>
                </c:pt>
                <c:pt idx="1">
                  <c:v>20.8</c:v>
                </c:pt>
                <c:pt idx="2">
                  <c:v>25.2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2.042865369469091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Лист1!$B$1:$U$1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Лист1!$B$3:$U$3</c:f>
              <c:numCache>
                <c:formatCode>0.0</c:formatCode>
                <c:ptCount val="3"/>
                <c:pt idx="0">
                  <c:v>23.4</c:v>
                </c:pt>
                <c:pt idx="1">
                  <c:v>26.1</c:v>
                </c:pt>
                <c:pt idx="2">
                  <c:v>23.3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Лист1!$B$1:$U$1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Лист1!$B$4:$U$4</c:f>
              <c:numCache>
                <c:formatCode>0.0</c:formatCode>
                <c:ptCount val="3"/>
                <c:pt idx="0">
                  <c:v>62.5</c:v>
                </c:pt>
                <c:pt idx="1">
                  <c:v>53.1</c:v>
                </c:pt>
                <c:pt idx="2">
                  <c:v>51.5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89995648"/>
        <c:axId val="190108032"/>
      </c:barChart>
      <c:catAx>
        <c:axId val="18999564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90108032"/>
        <c:crosses val="autoZero"/>
        <c:auto val="1"/>
        <c:lblAlgn val="ctr"/>
        <c:lblOffset val="100"/>
        <c:noMultiLvlLbl val="0"/>
      </c:catAx>
      <c:valAx>
        <c:axId val="19010803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89995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49897652006293"/>
          <c:y val="4.2940696961015871E-2"/>
          <c:w val="0.756072369785246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Лист1!$B$1:$AB$1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Лист1!$B$2:$AB$2</c:f>
              <c:numCache>
                <c:formatCode>0.0</c:formatCode>
                <c:ptCount val="5"/>
                <c:pt idx="0">
                  <c:v>21.4</c:v>
                </c:pt>
                <c:pt idx="1">
                  <c:v>15.6</c:v>
                </c:pt>
                <c:pt idx="2">
                  <c:v>18.7</c:v>
                </c:pt>
                <c:pt idx="3">
                  <c:v>17.899999999999999</c:v>
                </c:pt>
                <c:pt idx="4">
                  <c:v>27.5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2.042865369469091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Лист1!$B$1:$AB$1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Лист1!$B$3:$AB$3</c:f>
              <c:numCache>
                <c:formatCode>0.0</c:formatCode>
                <c:ptCount val="5"/>
                <c:pt idx="0">
                  <c:v>21.4</c:v>
                </c:pt>
                <c:pt idx="1">
                  <c:v>36</c:v>
                </c:pt>
                <c:pt idx="2">
                  <c:v>24.3</c:v>
                </c:pt>
                <c:pt idx="3">
                  <c:v>25.4</c:v>
                </c:pt>
                <c:pt idx="4">
                  <c:v>17.8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Лист1!$B$1:$AB$1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Лист1!$B$4:$AB$4</c:f>
              <c:numCache>
                <c:formatCode>0.0</c:formatCode>
                <c:ptCount val="5"/>
                <c:pt idx="0">
                  <c:v>57.2</c:v>
                </c:pt>
                <c:pt idx="1">
                  <c:v>48.3</c:v>
                </c:pt>
                <c:pt idx="2">
                  <c:v>57</c:v>
                </c:pt>
                <c:pt idx="3">
                  <c:v>56.7</c:v>
                </c:pt>
                <c:pt idx="4">
                  <c:v>54.7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95064960"/>
        <c:axId val="195066880"/>
      </c:barChart>
      <c:catAx>
        <c:axId val="19506496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95066880"/>
        <c:crosses val="autoZero"/>
        <c:auto val="1"/>
        <c:lblAlgn val="ctr"/>
        <c:lblOffset val="100"/>
        <c:noMultiLvlLbl val="0"/>
      </c:catAx>
      <c:valAx>
        <c:axId val="19506688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95064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Лист1!$B$1:$L$1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Лист1!$B$2:$L$2</c:f>
              <c:numCache>
                <c:formatCode>0.0</c:formatCode>
                <c:ptCount val="3"/>
                <c:pt idx="0">
                  <c:v>1.2</c:v>
                </c:pt>
                <c:pt idx="1">
                  <c:v>5.0999999999999996</c:v>
                </c:pt>
                <c:pt idx="2">
                  <c:v>23.3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6579670140853888E-2"/>
                  <c:y val="2.1516455170158274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4B-CC49-8E2A-7B646898EB72}"/>
                </c:ext>
              </c:extLst>
            </c:dLbl>
            <c:dLbl>
              <c:idx val="1"/>
              <c:layout>
                <c:manualLayout>
                  <c:x val="3.71247276788808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Лист1!$B$1:$L$1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Лист1!$B$3:$L$3</c:f>
              <c:numCache>
                <c:formatCode>0.0</c:formatCode>
                <c:ptCount val="3"/>
                <c:pt idx="0">
                  <c:v>16.5</c:v>
                </c:pt>
                <c:pt idx="1">
                  <c:v>27.3</c:v>
                </c:pt>
                <c:pt idx="2">
                  <c:v>46.6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Лист1!$B$1:$L$1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Лист1!$B$4:$L$4</c:f>
              <c:numCache>
                <c:formatCode>0.0</c:formatCode>
                <c:ptCount val="3"/>
                <c:pt idx="0">
                  <c:v>82.3</c:v>
                </c:pt>
                <c:pt idx="1">
                  <c:v>67.599999999999994</c:v>
                </c:pt>
                <c:pt idx="2">
                  <c:v>30.1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1985024"/>
        <c:axId val="202096640"/>
      </c:barChart>
      <c:catAx>
        <c:axId val="20198502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202096640"/>
        <c:crosses val="autoZero"/>
        <c:auto val="1"/>
        <c:lblAlgn val="ctr"/>
        <c:lblOffset val="100"/>
        <c:noMultiLvlLbl val="0"/>
      </c:catAx>
      <c:valAx>
        <c:axId val="20209664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198502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Лист1!$B$2:$M$2</c:f>
              <c:numCache>
                <c:formatCode>0.0</c:formatCode>
                <c:ptCount val="2"/>
                <c:pt idx="0">
                  <c:v>7.6</c:v>
                </c:pt>
                <c:pt idx="1">
                  <c:v>19.8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Лист1!$B$3:$M$3</c:f>
              <c:numCache>
                <c:formatCode>0.0</c:formatCode>
                <c:ptCount val="2"/>
                <c:pt idx="0">
                  <c:v>27.8</c:v>
                </c:pt>
                <c:pt idx="1">
                  <c:v>43.1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Лист1!$B$4:$M$4</c:f>
              <c:numCache>
                <c:formatCode>0.0</c:formatCode>
                <c:ptCount val="2"/>
                <c:pt idx="0">
                  <c:v>64.599999999999994</c:v>
                </c:pt>
                <c:pt idx="1">
                  <c:v>37.1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06175360"/>
        <c:axId val="47801088"/>
      </c:barChart>
      <c:catAx>
        <c:axId val="30617536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7801088"/>
        <c:crosses val="autoZero"/>
        <c:auto val="1"/>
        <c:lblAlgn val="ctr"/>
        <c:lblOffset val="100"/>
        <c:noMultiLvlLbl val="0"/>
      </c:catAx>
      <c:valAx>
        <c:axId val="47801088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306175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49897652006293"/>
          <c:y val="4.2940696961015871E-2"/>
          <c:w val="0.756072369785246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Лист1!$B$2:$O$2</c:f>
              <c:numCache>
                <c:formatCode>0.0</c:formatCode>
                <c:ptCount val="3"/>
                <c:pt idx="0">
                  <c:v>5.3</c:v>
                </c:pt>
                <c:pt idx="1">
                  <c:v>15.6</c:v>
                </c:pt>
                <c:pt idx="2">
                  <c:v>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2.042865369469091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Лист1!$B$3:$O$3</c:f>
              <c:numCache>
                <c:formatCode>0.0</c:formatCode>
                <c:ptCount val="3"/>
                <c:pt idx="0">
                  <c:v>42.1</c:v>
                </c:pt>
                <c:pt idx="1">
                  <c:v>44.1</c:v>
                </c:pt>
                <c:pt idx="2">
                  <c:v>19.600000000000001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Лист1!$B$4:$O$4</c:f>
              <c:numCache>
                <c:formatCode>0.0</c:formatCode>
                <c:ptCount val="3"/>
                <c:pt idx="0">
                  <c:v>52.6</c:v>
                </c:pt>
                <c:pt idx="1">
                  <c:v>40.299999999999997</c:v>
                </c:pt>
                <c:pt idx="2">
                  <c:v>72.8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7833088"/>
        <c:axId val="47834624"/>
      </c:barChart>
      <c:catAx>
        <c:axId val="4783308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7834624"/>
        <c:crosses val="autoZero"/>
        <c:auto val="1"/>
        <c:lblAlgn val="ctr"/>
        <c:lblOffset val="100"/>
        <c:noMultiLvlLbl val="0"/>
      </c:catAx>
      <c:valAx>
        <c:axId val="47834624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47833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807058458120675"/>
          <c:y val="4.2940696961015871E-2"/>
          <c:w val="0.7115007617241023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Лист1!$B$2:$M$2</c:f>
              <c:numCache>
                <c:formatCode>0.0</c:formatCode>
                <c:ptCount val="2"/>
                <c:pt idx="0">
                  <c:v>22.9</c:v>
                </c:pt>
                <c:pt idx="1">
                  <c:v>24.6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Лист1!$B$3:$M$3</c:f>
              <c:numCache>
                <c:formatCode>0.0</c:formatCode>
                <c:ptCount val="2"/>
                <c:pt idx="0">
                  <c:v>7.2</c:v>
                </c:pt>
                <c:pt idx="1">
                  <c:v>16.2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Лист1!$B$4:$M$4</c:f>
              <c:numCache>
                <c:formatCode>0.0</c:formatCode>
                <c:ptCount val="2"/>
                <c:pt idx="0">
                  <c:v>69.900000000000006</c:v>
                </c:pt>
                <c:pt idx="1">
                  <c:v>59.2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8105728"/>
        <c:axId val="48828416"/>
      </c:barChart>
      <c:catAx>
        <c:axId val="4810572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8828416"/>
        <c:crosses val="autoZero"/>
        <c:auto val="1"/>
        <c:lblAlgn val="ctr"/>
        <c:lblOffset val="100"/>
        <c:noMultiLvlLbl val="0"/>
      </c:catAx>
      <c:valAx>
        <c:axId val="4882841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4810572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807058458120675"/>
          <c:y val="4.2940696961015871E-2"/>
          <c:w val="0.7115007617241023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Лист1!$B$2:$O$2</c:f>
              <c:numCache>
                <c:formatCode>0.0</c:formatCode>
                <c:ptCount val="2"/>
                <c:pt idx="0">
                  <c:v>26.5</c:v>
                </c:pt>
                <c:pt idx="1">
                  <c:v>19.100000000000001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Лист1!$B$3:$O$3</c:f>
              <c:numCache>
                <c:formatCode>0.0</c:formatCode>
                <c:ptCount val="2"/>
                <c:pt idx="0">
                  <c:v>12.3</c:v>
                </c:pt>
                <c:pt idx="1">
                  <c:v>12.8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Лист1!$B$4:$O$4</c:f>
              <c:numCache>
                <c:formatCode>0.0</c:formatCode>
                <c:ptCount val="2"/>
                <c:pt idx="0">
                  <c:v>61.2</c:v>
                </c:pt>
                <c:pt idx="1">
                  <c:v>68.099999999999994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8442752"/>
        <c:axId val="48886912"/>
      </c:barChart>
      <c:catAx>
        <c:axId val="4844275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8886912"/>
        <c:crosses val="autoZero"/>
        <c:auto val="1"/>
        <c:lblAlgn val="ctr"/>
        <c:lblOffset val="100"/>
        <c:noMultiLvlLbl val="0"/>
      </c:catAx>
      <c:valAx>
        <c:axId val="4888691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48442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807058458120675"/>
          <c:y val="4.2940696961015871E-2"/>
          <c:w val="0.71150076172410237"/>
          <c:h val="0.769309435497622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Лист1!$B$1:$S$1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Лист1!$B$2:$S$2</c:f>
              <c:numCache>
                <c:formatCode>0.0</c:formatCode>
                <c:ptCount val="3"/>
                <c:pt idx="0">
                  <c:v>31.8</c:v>
                </c:pt>
                <c:pt idx="1">
                  <c:v>21.8</c:v>
                </c:pt>
                <c:pt idx="2">
                  <c:v>18.7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Лист1!$B$1:$S$1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Лист1!$B$3:$S$3</c:f>
              <c:numCache>
                <c:formatCode>0.0</c:formatCode>
                <c:ptCount val="3"/>
                <c:pt idx="0">
                  <c:v>15.9</c:v>
                </c:pt>
                <c:pt idx="1">
                  <c:v>14.5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Лист1!$B$1:$S$1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Лист1!$B$4:$S$4</c:f>
              <c:numCache>
                <c:formatCode>0.0</c:formatCode>
                <c:ptCount val="3"/>
                <c:pt idx="0">
                  <c:v>52.3</c:v>
                </c:pt>
                <c:pt idx="1">
                  <c:v>63.6</c:v>
                </c:pt>
                <c:pt idx="2">
                  <c:v>73.3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9557888"/>
        <c:axId val="49559424"/>
      </c:barChart>
      <c:catAx>
        <c:axId val="4955788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49559424"/>
        <c:crosses val="autoZero"/>
        <c:auto val="1"/>
        <c:lblAlgn val="ctr"/>
        <c:lblOffset val="100"/>
        <c:noMultiLvlLbl val="0"/>
      </c:catAx>
      <c:valAx>
        <c:axId val="49559424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49557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Лист1!$B$2:$B$5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03D-CF42-8B15-E31946885D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Лист1!$C$2:$C$5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03D-CF42-8B15-E31946885DA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Лист1!$D$2:$D$5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03D-CF42-8B15-E31946885DA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17.399999999999999</c:v>
                </c:pt>
                <c:pt idx="1">
                  <c:v>17.600000000000001</c:v>
                </c:pt>
                <c:pt idx="2">
                  <c:v>18.7</c:v>
                </c:pt>
                <c:pt idx="3">
                  <c:v>47.6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Лист1!$F$2:$F$5</c:f>
              <c:numCache>
                <c:formatCode>0.0</c:formatCode>
                <c:ptCount val="4"/>
                <c:pt idx="0" formatCode="General">
                  <c:v>3.7</c:v>
                </c:pt>
                <c:pt idx="1">
                  <c:v>2.4</c:v>
                </c:pt>
                <c:pt idx="2" formatCode="General">
                  <c:v>24.3</c:v>
                </c:pt>
                <c:pt idx="3" formatCode="General">
                  <c:v>22.5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70.900000000000006</c:v>
                </c:pt>
                <c:pt idx="1">
                  <c:v>70.900000000000006</c:v>
                </c:pt>
                <c:pt idx="2" formatCode="0.0">
                  <c:v>57</c:v>
                </c:pt>
                <c:pt idx="3">
                  <c:v>20.9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2373376"/>
        <c:axId val="203251712"/>
      </c:barChart>
      <c:catAx>
        <c:axId val="202373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 rot="-5400000" vert="horz"/>
          <a:lstStyle/>
          <a:p>
            <a:pPr>
              <a:defRPr sz="1200">
                <a:solidFill>
                  <a:schemeClr val="accent3">
                    <a:lumMod val="10000"/>
                  </a:schemeClr>
                </a:solidFill>
              </a:defRPr>
            </a:pPr>
            <a:endParaRPr lang="ru-RU"/>
          </a:p>
        </c:txPr>
        <c:crossAx val="203251712"/>
        <c:crosses val="autoZero"/>
        <c:auto val="1"/>
        <c:lblAlgn val="ctr"/>
        <c:lblOffset val="100"/>
        <c:noMultiLvlLbl val="0"/>
      </c:catAx>
      <c:valAx>
        <c:axId val="20325171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02373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21301543599018"/>
          <c:y val="4.2940696961015871E-2"/>
          <c:w val="0.8377869845640098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Лист1!$B$1:$Q$1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Лист1!$B$2:$Q$2</c:f>
              <c:numCache>
                <c:formatCode>0.0</c:formatCode>
                <c:ptCount val="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Лист1!$B$1:$Q$1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Лист1!$B$3:$Q$3</c:f>
              <c:numCache>
                <c:formatCode>0.0</c:formatCode>
                <c:ptCount val="3"/>
                <c:pt idx="0">
                  <c:v>15.5</c:v>
                </c:pt>
                <c:pt idx="1">
                  <c:v>10.4</c:v>
                </c:pt>
                <c:pt idx="2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Лист1!$B$1:$Q$1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Лист1!$B$4:$Q$4</c:f>
              <c:numCache>
                <c:formatCode>0.0</c:formatCode>
                <c:ptCount val="3"/>
                <c:pt idx="0">
                  <c:v>84.5</c:v>
                </c:pt>
                <c:pt idx="1">
                  <c:v>89.6</c:v>
                </c:pt>
                <c:pt idx="2">
                  <c:v>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32076672"/>
        <c:axId val="132078208"/>
      </c:barChart>
      <c:catAx>
        <c:axId val="13207667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32078208"/>
        <c:crosses val="autoZero"/>
        <c:auto val="1"/>
        <c:lblAlgn val="ctr"/>
        <c:lblOffset val="100"/>
        <c:noMultiLvlLbl val="0"/>
      </c:catAx>
      <c:valAx>
        <c:axId val="132078208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3207667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Above basic skills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Лист1!$B$2:$B$13</c:f>
              <c:numCache>
                <c:formatCode>0.0</c:formatCode>
                <c:ptCount val="4"/>
                <c:pt idx="0">
                  <c:v>28.8</c:v>
                </c:pt>
                <c:pt idx="1">
                  <c:v>19.5</c:v>
                </c:pt>
                <c:pt idx="2">
                  <c:v>34.200000000000003</c:v>
                </c:pt>
                <c:pt idx="3">
                  <c:v>77.400000000000006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22-9949-A6A9-140AD544F8F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Basic skills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Лист1!$C$2:$C$13</c:f>
              <c:numCache>
                <c:formatCode>0.0</c:formatCode>
                <c:ptCount val="4"/>
                <c:pt idx="0">
                  <c:v>19</c:v>
                </c:pt>
                <c:pt idx="1">
                  <c:v>20.7</c:v>
                </c:pt>
                <c:pt idx="2">
                  <c:v>16.899999999999999</c:v>
                </c:pt>
                <c:pt idx="3">
                  <c:v>14.8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22-9949-A6A9-140AD544F8F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4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  <c:pt idx="3">
                  <c:v>Молодь віком 10-17 років</c:v>
                </c:pt>
              </c:strCache>
            </c:strRef>
          </c:cat>
          <c:val>
            <c:numRef>
              <c:f>Лист1!$D$2:$D$13</c:f>
              <c:numCache>
                <c:formatCode>0.0</c:formatCode>
                <c:ptCount val="4"/>
                <c:pt idx="0">
                  <c:v>52.2</c:v>
                </c:pt>
                <c:pt idx="1">
                  <c:v>59.8</c:v>
                </c:pt>
                <c:pt idx="2">
                  <c:v>48.9</c:v>
                </c:pt>
                <c:pt idx="3">
                  <c:v>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822-9949-A6A9-140AD544F8F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5550592"/>
        <c:axId val="45599360"/>
      </c:barChart>
      <c:catAx>
        <c:axId val="45550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5599360"/>
        <c:crosses val="autoZero"/>
        <c:auto val="1"/>
        <c:lblAlgn val="ctr"/>
        <c:lblOffset val="100"/>
        <c:noMultiLvlLbl val="0"/>
      </c:catAx>
      <c:valAx>
        <c:axId val="4559936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4555059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Лист1!$B$1:$P$1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Лист1!$B$2:$P$2</c:f>
              <c:numCache>
                <c:formatCode>0.0</c:formatCode>
                <c:ptCount val="5"/>
                <c:pt idx="0">
                  <c:v>28.7</c:v>
                </c:pt>
                <c:pt idx="1">
                  <c:v>40.1</c:v>
                </c:pt>
                <c:pt idx="2">
                  <c:v>49.6</c:v>
                </c:pt>
                <c:pt idx="3">
                  <c:v>64.2</c:v>
                </c:pt>
                <c:pt idx="4">
                  <c:v>84.3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6579670140853888E-2"/>
                  <c:y val="2.1516455170158274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4B-CC49-8E2A-7B646898EB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Лист1!$B$1:$P$1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Лист1!$B$3:$P$3</c:f>
              <c:numCache>
                <c:formatCode>0.0</c:formatCode>
                <c:ptCount val="5"/>
                <c:pt idx="0">
                  <c:v>24.1</c:v>
                </c:pt>
                <c:pt idx="1">
                  <c:v>22.4</c:v>
                </c:pt>
                <c:pt idx="2">
                  <c:v>20.9</c:v>
                </c:pt>
                <c:pt idx="3">
                  <c:v>16.899999999999999</c:v>
                </c:pt>
                <c:pt idx="4">
                  <c:v>8.8000000000000007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Лист1!$B$1:$P$1</c:f>
              <c:strCache>
                <c:ptCount val="5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60-70</c:v>
                </c:pt>
              </c:strCache>
            </c:strRef>
          </c:cat>
          <c:val>
            <c:numRef>
              <c:f>Лист1!$B$4:$P$4</c:f>
              <c:numCache>
                <c:formatCode>0.0</c:formatCode>
                <c:ptCount val="5"/>
                <c:pt idx="0">
                  <c:v>47.2</c:v>
                </c:pt>
                <c:pt idx="1">
                  <c:v>37.5</c:v>
                </c:pt>
                <c:pt idx="2">
                  <c:v>29.5</c:v>
                </c:pt>
                <c:pt idx="3">
                  <c:v>18.899999999999999</c:v>
                </c:pt>
                <c:pt idx="4">
                  <c:v>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33521792"/>
        <c:axId val="133523328"/>
      </c:barChart>
      <c:catAx>
        <c:axId val="13352179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33523328"/>
        <c:crosses val="autoZero"/>
        <c:auto val="1"/>
        <c:lblAlgn val="ctr"/>
        <c:lblOffset val="100"/>
        <c:noMultiLvlLbl val="0"/>
      </c:catAx>
      <c:valAx>
        <c:axId val="133523328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3352179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Лист1!$B$1:$Q$1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Лист1!$B$2:$Q$2</c:f>
              <c:numCache>
                <c:formatCode>0.0</c:formatCode>
                <c:ptCount val="2"/>
                <c:pt idx="0">
                  <c:v>42.2</c:v>
                </c:pt>
                <c:pt idx="1">
                  <c:v>72.099999999999994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Лист1!$B$1:$Q$1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Лист1!$B$3:$Q$3</c:f>
              <c:numCache>
                <c:formatCode>0.0</c:formatCode>
                <c:ptCount val="2"/>
                <c:pt idx="0">
                  <c:v>21.8</c:v>
                </c:pt>
                <c:pt idx="1">
                  <c:v>13.5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Лист1!$B$1:$Q$1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Лист1!$B$4:$Q$4</c:f>
              <c:numCache>
                <c:formatCode>0.0</c:formatCode>
                <c:ptCount val="2"/>
                <c:pt idx="0">
                  <c:v>36</c:v>
                </c:pt>
                <c:pt idx="1">
                  <c:v>14.4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42101888"/>
        <c:axId val="142108160"/>
      </c:barChart>
      <c:catAx>
        <c:axId val="14210188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42108160"/>
        <c:crosses val="autoZero"/>
        <c:auto val="1"/>
        <c:lblAlgn val="ctr"/>
        <c:lblOffset val="100"/>
        <c:noMultiLvlLbl val="0"/>
      </c:catAx>
      <c:valAx>
        <c:axId val="14210816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42101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49897652006293"/>
          <c:y val="4.2940696961015871E-2"/>
          <c:w val="0.756072369785246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Лист1!$B$1:$U$1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Лист1!$B$2:$U$2</c:f>
              <c:numCache>
                <c:formatCode>0.0</c:formatCode>
                <c:ptCount val="3"/>
                <c:pt idx="0">
                  <c:v>72.8</c:v>
                </c:pt>
                <c:pt idx="1">
                  <c:v>67.599999999999994</c:v>
                </c:pt>
                <c:pt idx="2">
                  <c:v>31.3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2.042865369469091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Лист1!$B$1:$U$1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Лист1!$B$3:$U$3</c:f>
              <c:numCache>
                <c:formatCode>0.0</c:formatCode>
                <c:ptCount val="3"/>
                <c:pt idx="0">
                  <c:v>14.3</c:v>
                </c:pt>
                <c:pt idx="1">
                  <c:v>17.100000000000001</c:v>
                </c:pt>
                <c:pt idx="2">
                  <c:v>22.3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Лист1!$B$1:$U$1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Лист1!$B$4:$U$4</c:f>
              <c:numCache>
                <c:formatCode>0.0</c:formatCode>
                <c:ptCount val="3"/>
                <c:pt idx="0">
                  <c:v>12.9</c:v>
                </c:pt>
                <c:pt idx="1">
                  <c:v>15.3</c:v>
                </c:pt>
                <c:pt idx="2">
                  <c:v>46.4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47100800"/>
        <c:axId val="147102720"/>
      </c:barChart>
      <c:catAx>
        <c:axId val="14710080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47102720"/>
        <c:crosses val="autoZero"/>
        <c:auto val="1"/>
        <c:lblAlgn val="ctr"/>
        <c:lblOffset val="100"/>
        <c:noMultiLvlLbl val="0"/>
      </c:catAx>
      <c:valAx>
        <c:axId val="14710272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47100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49897652006293"/>
          <c:y val="4.2940696961015871E-2"/>
          <c:w val="0.756072369785246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Лист1!$B$1:$X$1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Лист1!$B$2:$X$2</c:f>
              <c:numCache>
                <c:formatCode>0.0</c:formatCode>
                <c:ptCount val="3"/>
                <c:pt idx="0">
                  <c:v>43.7</c:v>
                </c:pt>
                <c:pt idx="1">
                  <c:v>54.6</c:v>
                </c:pt>
                <c:pt idx="2">
                  <c:v>58.4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Лист1!$B$1:$X$1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Лист1!$B$3:$X$3</c:f>
              <c:numCache>
                <c:formatCode>0.0</c:formatCode>
                <c:ptCount val="3"/>
                <c:pt idx="0">
                  <c:v>22.2</c:v>
                </c:pt>
                <c:pt idx="1">
                  <c:v>15.9</c:v>
                </c:pt>
                <c:pt idx="2">
                  <c:v>19.3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Лист1!$B$1:$X$1</c:f>
              <c:strCache>
                <c:ptCount val="3"/>
                <c:pt idx="0">
                  <c:v>Обласний центр</c:v>
                </c:pt>
                <c:pt idx="1">
                  <c:v>Міста</c:v>
                </c:pt>
                <c:pt idx="2">
                  <c:v>Села</c:v>
                </c:pt>
              </c:strCache>
            </c:strRef>
          </c:cat>
          <c:val>
            <c:numRef>
              <c:f>Лист1!$B$4:$X$4</c:f>
              <c:numCache>
                <c:formatCode>0.0</c:formatCode>
                <c:ptCount val="3"/>
                <c:pt idx="0">
                  <c:v>34.1</c:v>
                </c:pt>
                <c:pt idx="1">
                  <c:v>29.5</c:v>
                </c:pt>
                <c:pt idx="2">
                  <c:v>22.3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13711104"/>
        <c:axId val="213762048"/>
      </c:barChart>
      <c:catAx>
        <c:axId val="21371110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213762048"/>
        <c:crosses val="autoZero"/>
        <c:auto val="1"/>
        <c:lblAlgn val="ctr"/>
        <c:lblOffset val="100"/>
        <c:noMultiLvlLbl val="0"/>
      </c:catAx>
      <c:valAx>
        <c:axId val="213762048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13711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49897652006293"/>
          <c:y val="4.2940696961015871E-2"/>
          <c:w val="0.756072369785246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Лист1!$B$1:$AG$1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Лист1!$B$2:$AG$2</c:f>
              <c:numCache>
                <c:formatCode>0.0</c:formatCode>
                <c:ptCount val="5"/>
                <c:pt idx="0">
                  <c:v>52.4</c:v>
                </c:pt>
                <c:pt idx="1">
                  <c:v>64</c:v>
                </c:pt>
                <c:pt idx="2">
                  <c:v>47.6</c:v>
                </c:pt>
                <c:pt idx="3">
                  <c:v>51.3</c:v>
                </c:pt>
                <c:pt idx="4">
                  <c:v>50.8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2.042865369469091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Лист1!$B$1:$AG$1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Лист1!$B$3:$AG$3</c:f>
              <c:numCache>
                <c:formatCode>0.0</c:formatCode>
                <c:ptCount val="5"/>
                <c:pt idx="0">
                  <c:v>18.3</c:v>
                </c:pt>
                <c:pt idx="1">
                  <c:v>10.4</c:v>
                </c:pt>
                <c:pt idx="2">
                  <c:v>22.5</c:v>
                </c:pt>
                <c:pt idx="3">
                  <c:v>21.1</c:v>
                </c:pt>
                <c:pt idx="4">
                  <c:v>17.8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Лист1!$B$1:$AG$1</c:f>
              <c:strCache>
                <c:ptCount val="5"/>
                <c:pt idx="0">
                  <c:v>Західний</c:v>
                </c:pt>
                <c:pt idx="1">
                  <c:v>Південний</c:v>
                </c:pt>
                <c:pt idx="2">
                  <c:v>Північний</c:v>
                </c:pt>
                <c:pt idx="3">
                  <c:v>Східний</c:v>
                </c:pt>
                <c:pt idx="4">
                  <c:v>Центральний</c:v>
                </c:pt>
              </c:strCache>
            </c:strRef>
          </c:cat>
          <c:val>
            <c:numRef>
              <c:f>Лист1!$B$4:$AG$4</c:f>
              <c:numCache>
                <c:formatCode>0.0</c:formatCode>
                <c:ptCount val="5"/>
                <c:pt idx="0">
                  <c:v>29.3</c:v>
                </c:pt>
                <c:pt idx="1">
                  <c:v>25.6</c:v>
                </c:pt>
                <c:pt idx="2">
                  <c:v>29.9</c:v>
                </c:pt>
                <c:pt idx="3">
                  <c:v>27.6</c:v>
                </c:pt>
                <c:pt idx="4">
                  <c:v>31.4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45182080"/>
        <c:axId val="145216640"/>
      </c:barChart>
      <c:catAx>
        <c:axId val="14518208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45216640"/>
        <c:crosses val="autoZero"/>
        <c:auto val="1"/>
        <c:lblAlgn val="ctr"/>
        <c:lblOffset val="100"/>
        <c:noMultiLvlLbl val="0"/>
      </c:catAx>
      <c:valAx>
        <c:axId val="14521664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45182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Лист1!$B$2:$O$2</c:f>
              <c:numCache>
                <c:formatCode>0.0</c:formatCode>
                <c:ptCount val="3"/>
                <c:pt idx="0">
                  <c:v>39.200000000000003</c:v>
                </c:pt>
                <c:pt idx="1">
                  <c:v>54.5</c:v>
                </c:pt>
                <c:pt idx="2">
                  <c:v>77.400000000000006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6579670140853888E-2"/>
                  <c:y val="2.1516455170158274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4B-CC49-8E2A-7B646898EB72}"/>
                </c:ext>
              </c:extLst>
            </c:dLbl>
            <c:dLbl>
              <c:idx val="1"/>
              <c:layout>
                <c:manualLayout>
                  <c:x val="6.312483238121476E-2"/>
                  <c:y val="8.2992063049219048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Лист1!$B$3:$O$3</c:f>
              <c:numCache>
                <c:formatCode>0.0</c:formatCode>
                <c:ptCount val="3"/>
                <c:pt idx="0">
                  <c:v>19</c:v>
                </c:pt>
                <c:pt idx="1">
                  <c:v>26.2</c:v>
                </c:pt>
                <c:pt idx="2">
                  <c:v>15.1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3"/>
                <c:pt idx="0">
                  <c:v>18-29</c:v>
                </c:pt>
                <c:pt idx="1">
                  <c:v>30-45</c:v>
                </c:pt>
                <c:pt idx="2">
                  <c:v>46-60</c:v>
                </c:pt>
              </c:strCache>
            </c:strRef>
          </c:cat>
          <c:val>
            <c:numRef>
              <c:f>Лист1!$B$4:$O$4</c:f>
              <c:numCache>
                <c:formatCode>0.0</c:formatCode>
                <c:ptCount val="3"/>
                <c:pt idx="0">
                  <c:v>41.8</c:v>
                </c:pt>
                <c:pt idx="1">
                  <c:v>19.3</c:v>
                </c:pt>
                <c:pt idx="2">
                  <c:v>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45772928"/>
        <c:axId val="145774464"/>
      </c:barChart>
      <c:catAx>
        <c:axId val="14577292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45774464"/>
        <c:crosses val="autoZero"/>
        <c:auto val="1"/>
        <c:lblAlgn val="ctr"/>
        <c:lblOffset val="100"/>
        <c:noMultiLvlLbl val="0"/>
      </c:catAx>
      <c:valAx>
        <c:axId val="145774464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4577292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0704275277059"/>
          <c:y val="4.2940696961015871E-2"/>
          <c:w val="0.750500918777603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Лист1!$B$2:$O$2</c:f>
              <c:numCache>
                <c:formatCode>0.0</c:formatCode>
                <c:ptCount val="2"/>
                <c:pt idx="0">
                  <c:v>53</c:v>
                </c:pt>
                <c:pt idx="1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9000157053500809E-2"/>
                  <c:y val="1.8821362511056066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Лист1!$B$3:$O$3</c:f>
              <c:numCache>
                <c:formatCode>0.0</c:formatCode>
                <c:ptCount val="2"/>
                <c:pt idx="0">
                  <c:v>25.3</c:v>
                </c:pt>
                <c:pt idx="1">
                  <c:v>11.2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Лист1!$B$4:$O$4</c:f>
              <c:numCache>
                <c:formatCode>0.0</c:formatCode>
                <c:ptCount val="2"/>
                <c:pt idx="0">
                  <c:v>21.7</c:v>
                </c:pt>
                <c:pt idx="1">
                  <c:v>13.8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45880576"/>
        <c:axId val="145882112"/>
      </c:barChart>
      <c:catAx>
        <c:axId val="14588057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45882112"/>
        <c:crosses val="autoZero"/>
        <c:auto val="1"/>
        <c:lblAlgn val="ctr"/>
        <c:lblOffset val="100"/>
        <c:noMultiLvlLbl val="0"/>
      </c:catAx>
      <c:valAx>
        <c:axId val="14588211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45880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49897652006293"/>
          <c:y val="4.2940696961015871E-2"/>
          <c:w val="0.7560723697852461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Лист1!$B$1:$R$1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Лист1!$B$2:$R$2</c:f>
              <c:numCache>
                <c:formatCode>0.0</c:formatCode>
                <c:ptCount val="3"/>
                <c:pt idx="0">
                  <c:v>78.900000000000006</c:v>
                </c:pt>
                <c:pt idx="1">
                  <c:v>73.7</c:v>
                </c:pt>
                <c:pt idx="2">
                  <c:v>42.9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5.7571514180000859E-2"/>
                  <c:y val="8.2992063054049825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Лист1!$B$1:$R$1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Лист1!$B$3:$R$3</c:f>
              <c:numCache>
                <c:formatCode>0.0</c:formatCode>
                <c:ptCount val="3"/>
                <c:pt idx="0">
                  <c:v>10.6</c:v>
                </c:pt>
                <c:pt idx="1">
                  <c:v>14.5</c:v>
                </c:pt>
                <c:pt idx="2">
                  <c:v>28.3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Лист1!$B$1:$R$1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Лист1!$B$4:$R$4</c:f>
              <c:numCache>
                <c:formatCode>0.0</c:formatCode>
                <c:ptCount val="3"/>
                <c:pt idx="0">
                  <c:v>10.5</c:v>
                </c:pt>
                <c:pt idx="1">
                  <c:v>11.8</c:v>
                </c:pt>
                <c:pt idx="2">
                  <c:v>28.8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47106048"/>
        <c:axId val="147111936"/>
      </c:barChart>
      <c:catAx>
        <c:axId val="14710604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47111936"/>
        <c:crosses val="autoZero"/>
        <c:auto val="1"/>
        <c:lblAlgn val="ctr"/>
        <c:lblOffset val="100"/>
        <c:noMultiLvlLbl val="0"/>
      </c:catAx>
      <c:valAx>
        <c:axId val="14711193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47106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Лист1!$B$2:$B$5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03D-CF42-8B15-E31946885D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Лист1!$C$2:$C$5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03D-CF42-8B15-E31946885DA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Лист1!$D$2:$D$5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03D-CF42-8B15-E31946885DA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18.7</c:v>
                </c:pt>
                <c:pt idx="1">
                  <c:v>19.7</c:v>
                </c:pt>
                <c:pt idx="2">
                  <c:v>17.899999999999999</c:v>
                </c:pt>
                <c:pt idx="3">
                  <c:v>51.3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Лист1!$F$2:$F$5</c:f>
              <c:numCache>
                <c:formatCode>0.0</c:formatCode>
                <c:ptCount val="4"/>
                <c:pt idx="0" formatCode="General">
                  <c:v>10.9</c:v>
                </c:pt>
                <c:pt idx="1">
                  <c:v>9.9</c:v>
                </c:pt>
                <c:pt idx="2" formatCode="General">
                  <c:v>25.4</c:v>
                </c:pt>
                <c:pt idx="3" formatCode="General">
                  <c:v>21.1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70.400000000000006</c:v>
                </c:pt>
                <c:pt idx="1">
                  <c:v>70.400000000000006</c:v>
                </c:pt>
                <c:pt idx="2">
                  <c:v>56.7</c:v>
                </c:pt>
                <c:pt idx="3">
                  <c:v>27.6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41144192"/>
        <c:axId val="241146112"/>
      </c:barChart>
      <c:catAx>
        <c:axId val="2411441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 rot="-5400000" vert="horz"/>
          <a:lstStyle/>
          <a:p>
            <a:pPr>
              <a:defRPr sz="1200">
                <a:solidFill>
                  <a:schemeClr val="accent3">
                    <a:lumMod val="10000"/>
                  </a:schemeClr>
                </a:solidFill>
              </a:defRPr>
            </a:pPr>
            <a:endParaRPr lang="ru-RU"/>
          </a:p>
        </c:txPr>
        <c:crossAx val="241146112"/>
        <c:crosses val="autoZero"/>
        <c:auto val="1"/>
        <c:lblAlgn val="ctr"/>
        <c:lblOffset val="100"/>
        <c:noMultiLvlLbl val="0"/>
      </c:catAx>
      <c:valAx>
        <c:axId val="24114611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411441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807058458120675"/>
          <c:y val="4.2940696961015871E-2"/>
          <c:w val="0.7115007617241023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Лист1!$B$2:$O$2</c:f>
              <c:numCache>
                <c:formatCode>0.0</c:formatCode>
                <c:ptCount val="2"/>
                <c:pt idx="0">
                  <c:v>50.6</c:v>
                </c:pt>
                <c:pt idx="1">
                  <c:v>46.2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Лист1!$B$3:$O$3</c:f>
              <c:numCache>
                <c:formatCode>0.0</c:formatCode>
                <c:ptCount val="2"/>
                <c:pt idx="0">
                  <c:v>13.3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Лист1!$B$1:$O$1</c:f>
              <c:strCache>
                <c:ptCount val="2"/>
                <c:pt idx="0">
                  <c:v>18-35</c:v>
                </c:pt>
                <c:pt idx="1">
                  <c:v>36-59</c:v>
                </c:pt>
              </c:strCache>
            </c:strRef>
          </c:cat>
          <c:val>
            <c:numRef>
              <c:f>Лист1!$B$4:$O$4</c:f>
              <c:numCache>
                <c:formatCode>0.0</c:formatCode>
                <c:ptCount val="2"/>
                <c:pt idx="0">
                  <c:v>36.1</c:v>
                </c:pt>
                <c:pt idx="1">
                  <c:v>33.799999999999997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47198720"/>
        <c:axId val="147200256"/>
      </c:barChart>
      <c:catAx>
        <c:axId val="14719872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47200256"/>
        <c:crosses val="autoZero"/>
        <c:auto val="1"/>
        <c:lblAlgn val="ctr"/>
        <c:lblOffset val="100"/>
        <c:noMultiLvlLbl val="0"/>
      </c:catAx>
      <c:valAx>
        <c:axId val="14720025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4719872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807058458120675"/>
          <c:y val="4.2940696961015871E-2"/>
          <c:w val="0.71150076172410237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Лист1!$B$1:$Q$1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Лист1!$B$2:$Q$2</c:f>
              <c:numCache>
                <c:formatCode>0.0</c:formatCode>
                <c:ptCount val="2"/>
                <c:pt idx="0">
                  <c:v>49.4</c:v>
                </c:pt>
                <c:pt idx="1">
                  <c:v>44.7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Лист1!$B$1:$Q$1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Лист1!$B$3:$Q$3</c:f>
              <c:numCache>
                <c:formatCode>0.0</c:formatCode>
                <c:ptCount val="2"/>
                <c:pt idx="0">
                  <c:v>15.3</c:v>
                </c:pt>
                <c:pt idx="1">
                  <c:v>23.4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Лист1!$B$1:$Q$1</c:f>
              <c:strCache>
                <c:ptCount val="2"/>
                <c:pt idx="0">
                  <c:v>Працююче населення</c:v>
                </c:pt>
                <c:pt idx="1">
                  <c:v>Не працююче населення</c:v>
                </c:pt>
              </c:strCache>
            </c:strRef>
          </c:cat>
          <c:val>
            <c:numRef>
              <c:f>Лист1!$B$4:$Q$4</c:f>
              <c:numCache>
                <c:formatCode>0.0</c:formatCode>
                <c:ptCount val="2"/>
                <c:pt idx="0">
                  <c:v>35.299999999999997</c:v>
                </c:pt>
                <c:pt idx="1">
                  <c:v>31.9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47244928"/>
        <c:axId val="147246464"/>
      </c:barChart>
      <c:catAx>
        <c:axId val="14724492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47246464"/>
        <c:crosses val="autoZero"/>
        <c:auto val="1"/>
        <c:lblAlgn val="ctr"/>
        <c:lblOffset val="100"/>
        <c:noMultiLvlLbl val="0"/>
      </c:catAx>
      <c:valAx>
        <c:axId val="147246464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47244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807058458120675"/>
          <c:y val="4.2940696961015871E-2"/>
          <c:w val="0.71150076172410237"/>
          <c:h val="0.769309435497622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Лист1!$B$1:$V$1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Лист1!$B$2:$V$2</c:f>
              <c:numCache>
                <c:formatCode>0.0</c:formatCode>
                <c:ptCount val="3"/>
                <c:pt idx="0">
                  <c:v>59.1</c:v>
                </c:pt>
                <c:pt idx="1">
                  <c:v>49.1</c:v>
                </c:pt>
                <c:pt idx="2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Лист1!$B$1:$V$1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Лист1!$B$3:$V$3</c:f>
              <c:numCache>
                <c:formatCode>0.0</c:formatCode>
                <c:ptCount val="3"/>
                <c:pt idx="0">
                  <c:v>14.8</c:v>
                </c:pt>
                <c:pt idx="1">
                  <c:v>18.2</c:v>
                </c:pt>
                <c:pt idx="2">
                  <c:v>18.7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Лист1!$B$1:$V$1</c:f>
              <c:strCache>
                <c:ptCount val="3"/>
                <c:pt idx="0">
                  <c:v>Неповна / повна середня</c:v>
                </c:pt>
                <c:pt idx="1">
                  <c:v>Середня спеціальна</c:v>
                </c:pt>
                <c:pt idx="2">
                  <c:v>Незакінчена вища / вища</c:v>
                </c:pt>
              </c:strCache>
            </c:strRef>
          </c:cat>
          <c:val>
            <c:numRef>
              <c:f>Лист1!$B$4:$V$4</c:f>
              <c:numCache>
                <c:formatCode>0.0</c:formatCode>
                <c:ptCount val="3"/>
                <c:pt idx="0">
                  <c:v>26.1</c:v>
                </c:pt>
                <c:pt idx="1">
                  <c:v>32.700000000000003</c:v>
                </c:pt>
                <c:pt idx="2">
                  <c:v>45.3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47319424"/>
        <c:axId val="147321216"/>
      </c:barChart>
      <c:catAx>
        <c:axId val="14731942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47321216"/>
        <c:crosses val="autoZero"/>
        <c:auto val="1"/>
        <c:lblAlgn val="ctr"/>
        <c:lblOffset val="100"/>
        <c:noMultiLvlLbl val="0"/>
      </c:catAx>
      <c:valAx>
        <c:axId val="14732121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47319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21301543599018"/>
          <c:y val="4.2940696961015871E-2"/>
          <c:w val="0.8377869845640098"/>
          <c:h val="0.806830798285077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 skills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Лист1!$B$1:$T$1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Лист1!$B$2:$T$2</c:f>
              <c:numCache>
                <c:formatCode>0.0</c:formatCode>
                <c:ptCount val="3"/>
                <c:pt idx="0">
                  <c:v>10.5</c:v>
                </c:pt>
                <c:pt idx="1">
                  <c:v>6.6</c:v>
                </c:pt>
                <c:pt idx="2">
                  <c:v>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B-CC49-8E2A-7B646898EB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Basic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2.9967972199483099E-2"/>
                  <c:y val="-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Лист1!$B$1:$T$1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Лист1!$B$3:$T$3</c:f>
              <c:numCache>
                <c:formatCode>0.0</c:formatCode>
                <c:ptCount val="3"/>
                <c:pt idx="0">
                  <c:v>19.7</c:v>
                </c:pt>
                <c:pt idx="1">
                  <c:v>14.2</c:v>
                </c:pt>
                <c:pt idx="2">
                  <c:v>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4B-CC49-8E2A-7B646898EB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Above basic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Лист1!$B$1:$T$1</c:f>
              <c:strCache>
                <c:ptCount val="3"/>
                <c:pt idx="0">
                  <c:v>10-12</c:v>
                </c:pt>
                <c:pt idx="1">
                  <c:v>13-15</c:v>
                </c:pt>
                <c:pt idx="2">
                  <c:v>16-17</c:v>
                </c:pt>
              </c:strCache>
            </c:strRef>
          </c:cat>
          <c:val>
            <c:numRef>
              <c:f>Лист1!$B$4:$T$4</c:f>
              <c:numCache>
                <c:formatCode>0.0</c:formatCode>
                <c:ptCount val="3"/>
                <c:pt idx="0">
                  <c:v>69.900000000000006</c:v>
                </c:pt>
                <c:pt idx="1">
                  <c:v>79.2</c:v>
                </c:pt>
                <c:pt idx="2">
                  <c:v>88.3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4B-CC49-8E2A-7B646898EB7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33333760"/>
        <c:axId val="133423104"/>
      </c:barChart>
      <c:catAx>
        <c:axId val="13333376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33423104"/>
        <c:crosses val="autoZero"/>
        <c:auto val="1"/>
        <c:lblAlgn val="ctr"/>
        <c:lblOffset val="100"/>
        <c:noMultiLvlLbl val="0"/>
      </c:catAx>
      <c:valAx>
        <c:axId val="133423104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3333376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tailEnd type="diamond"/>
            </a:ln>
          </c:spPr>
          <c:marker>
            <c:symbol val="square"/>
            <c:size val="8"/>
            <c:spPr>
              <a:ln cap="sq">
                <a:headEnd type="diamond"/>
                <a:tailEnd type="diamond"/>
              </a:ln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74.400000000000006</c:v>
                </c:pt>
                <c:pt idx="1">
                  <c:v>75.3</c:v>
                </c:pt>
                <c:pt idx="2">
                  <c:v>55.6</c:v>
                </c:pt>
                <c:pt idx="3">
                  <c:v>28.8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C09D-034A-A6F6-D008163270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marker>
            <c:symbol val="circle"/>
            <c:size val="8"/>
            <c:spPr>
              <a:solidFill>
                <a:schemeClr val="accent2"/>
              </a:solidFill>
            </c:spPr>
          </c:marker>
          <c:dLbls>
            <c:dLbl>
              <c:idx val="0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9D-034A-A6F6-D008163270FC}"/>
                </c:ext>
              </c:extLst>
            </c:dLbl>
            <c:dLbl>
              <c:idx val="1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09D-034A-A6F6-D008163270FC}"/>
                </c:ext>
              </c:extLst>
            </c:dLbl>
            <c:dLbl>
              <c:idx val="3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9D-034A-A6F6-D008163270FC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6.9</c:v>
                </c:pt>
                <c:pt idx="1">
                  <c:v>5.6</c:v>
                </c:pt>
                <c:pt idx="2">
                  <c:v>24.3</c:v>
                </c:pt>
                <c:pt idx="3">
                  <c:v>19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C09D-034A-A6F6-D008163270F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ln w="28575">
              <a:solidFill>
                <a:schemeClr val="accent3">
                  <a:lumMod val="50000"/>
                </a:schemeClr>
              </a:solidFill>
            </a:ln>
          </c:spPr>
          <c:marker>
            <c:symbol val="diamond"/>
            <c:size val="8"/>
            <c:spPr>
              <a:solidFill>
                <a:schemeClr val="accent3">
                  <a:lumMod val="50000"/>
                </a:schemeClr>
              </a:solidFill>
              <a:ln w="28575">
                <a:solidFill>
                  <a:schemeClr val="accent3">
                    <a:lumMod val="50000"/>
                  </a:schemeClr>
                </a:solidFill>
              </a:ln>
            </c:spPr>
          </c:marker>
          <c:dLbls>
            <c:dLbl>
              <c:idx val="2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09D-034A-A6F6-D008163270FC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Лист1!$D$2:$D$5</c:f>
              <c:numCache>
                <c:formatCode>0.0</c:formatCode>
                <c:ptCount val="4"/>
                <c:pt idx="0">
                  <c:v>18.600000000000001</c:v>
                </c:pt>
                <c:pt idx="1">
                  <c:v>19.100000000000001</c:v>
                </c:pt>
                <c:pt idx="2">
                  <c:v>20.100000000000001</c:v>
                </c:pt>
                <c:pt idx="3">
                  <c:v>52.2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C09D-034A-A6F6-D008163270F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97648896"/>
        <c:axId val="298438656"/>
      </c:lineChart>
      <c:catAx>
        <c:axId val="297648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98438656"/>
        <c:crosses val="autoZero"/>
        <c:auto val="1"/>
        <c:lblAlgn val="ctr"/>
        <c:lblOffset val="100"/>
        <c:noMultiLvlLbl val="0"/>
      </c:catAx>
      <c:valAx>
        <c:axId val="29843865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97648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430131058250896E-3"/>
          <c:y val="4.2297316527441786E-2"/>
          <c:w val="0.44878030932534008"/>
          <c:h val="0.5827968738747016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tailEnd type="diamond"/>
            </a:ln>
          </c:spPr>
          <c:marker>
            <c:symbol val="square"/>
            <c:size val="8"/>
            <c:spPr>
              <a:ln cap="sq">
                <a:headEnd type="diamond"/>
                <a:tailEnd type="diamond"/>
              </a:ln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Лист1!$B$2:$B$5</c:f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C09D-034A-A6F6-D008163270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marker>
            <c:symbol val="circle"/>
            <c:size val="8"/>
            <c:spPr>
              <a:solidFill>
                <a:schemeClr val="accent2"/>
              </a:solidFill>
            </c:spPr>
          </c:marker>
          <c:dLbls>
            <c:dLbl>
              <c:idx val="0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9D-034A-A6F6-D008163270FC}"/>
                </c:ext>
              </c:extLst>
            </c:dLbl>
            <c:dLbl>
              <c:idx val="1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09D-034A-A6F6-D008163270FC}"/>
                </c:ext>
              </c:extLst>
            </c:dLbl>
            <c:dLbl>
              <c:idx val="3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9D-034A-A6F6-D008163270FC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Лист1!$C$2:$C$5</c:f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C09D-034A-A6F6-D008163270F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ln w="28575">
              <a:solidFill>
                <a:schemeClr val="accent3">
                  <a:lumMod val="50000"/>
                </a:schemeClr>
              </a:solidFill>
            </a:ln>
          </c:spPr>
          <c:marker>
            <c:symbol val="diamond"/>
            <c:size val="8"/>
            <c:spPr>
              <a:solidFill>
                <a:schemeClr val="accent3">
                  <a:lumMod val="50000"/>
                </a:schemeClr>
              </a:solidFill>
              <a:ln w="28575">
                <a:solidFill>
                  <a:schemeClr val="accent3">
                    <a:lumMod val="50000"/>
                  </a:schemeClr>
                </a:solidFill>
              </a:ln>
            </c:spPr>
          </c:marker>
          <c:dLbls>
            <c:dLbl>
              <c:idx val="2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09D-034A-A6F6-D008163270FC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Лист1!$D$2:$D$5</c:f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C09D-034A-A6F6-D008163270F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Above basic skills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x"/>
            <c:size val="8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dLbls>
            <c:dLbl>
              <c:idx val="3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Лист1!$E$2:$E$5</c:f>
              <c:numCache>
                <c:formatCode>0.0</c:formatCode>
                <c:ptCount val="4"/>
                <c:pt idx="0">
                  <c:v>82.8</c:v>
                </c:pt>
                <c:pt idx="1">
                  <c:v>92.1</c:v>
                </c:pt>
                <c:pt idx="2">
                  <c:v>56.9</c:v>
                </c:pt>
                <c:pt idx="3">
                  <c:v>19.5</c:v>
                </c:pt>
              </c:numCache>
            </c:numRef>
          </c:val>
          <c:smooth val="1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Basic skills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circle"/>
            <c:size val="8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Лист1!$F$2:$F$5</c:f>
              <c:numCache>
                <c:formatCode>0.0</c:formatCode>
                <c:ptCount val="4"/>
                <c:pt idx="0">
                  <c:v>8</c:v>
                </c:pt>
                <c:pt idx="1">
                  <c:v>3.7</c:v>
                </c:pt>
                <c:pt idx="2">
                  <c:v>32.1</c:v>
                </c:pt>
                <c:pt idx="3">
                  <c:v>20.7</c:v>
                </c:pt>
              </c:numCache>
            </c:numRef>
          </c:val>
          <c:smooth val="1"/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No skills</c:v>
                </c:pt>
              </c:strCache>
            </c:strRef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ymbol val="diamond"/>
            <c:size val="8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c:spPr>
          </c:marker>
          <c:dLbls>
            <c:dLbl>
              <c:idx val="3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Лист1!$G$2:$G$5</c:f>
              <c:numCache>
                <c:formatCode>0.0</c:formatCode>
                <c:ptCount val="4"/>
                <c:pt idx="0">
                  <c:v>9.1999999999999993</c:v>
                </c:pt>
                <c:pt idx="1">
                  <c:v>4.2</c:v>
                </c:pt>
                <c:pt idx="2">
                  <c:v>11</c:v>
                </c:pt>
                <c:pt idx="3">
                  <c:v>59.8</c:v>
                </c:pt>
              </c:numCache>
            </c:numRef>
          </c:val>
          <c:smooth val="1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7632128"/>
        <c:axId val="147734528"/>
      </c:lineChart>
      <c:catAx>
        <c:axId val="147632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7734528"/>
        <c:crosses val="autoZero"/>
        <c:auto val="1"/>
        <c:lblAlgn val="ctr"/>
        <c:lblOffset val="100"/>
        <c:noMultiLvlLbl val="0"/>
      </c:catAx>
      <c:valAx>
        <c:axId val="14773452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4763212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tailEnd type="diamond"/>
            </a:ln>
          </c:spPr>
          <c:marker>
            <c:symbol val="square"/>
            <c:size val="8"/>
            <c:spPr>
              <a:ln cap="sq">
                <a:headEnd type="diamond"/>
                <a:tailEnd type="diamond"/>
              </a:ln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Лист1!$B$2:$B$5</c:f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C09D-034A-A6F6-D008163270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marker>
            <c:symbol val="circle"/>
            <c:size val="8"/>
            <c:spPr>
              <a:solidFill>
                <a:schemeClr val="accent2"/>
              </a:solidFill>
            </c:spPr>
          </c:marker>
          <c:dLbls>
            <c:dLbl>
              <c:idx val="0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9D-034A-A6F6-D008163270FC}"/>
                </c:ext>
              </c:extLst>
            </c:dLbl>
            <c:dLbl>
              <c:idx val="1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09D-034A-A6F6-D008163270FC}"/>
                </c:ext>
              </c:extLst>
            </c:dLbl>
            <c:dLbl>
              <c:idx val="3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9D-034A-A6F6-D008163270FC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Лист1!$C$2:$C$5</c:f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C09D-034A-A6F6-D008163270F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ln w="28575">
              <a:solidFill>
                <a:schemeClr val="accent3">
                  <a:lumMod val="50000"/>
                </a:schemeClr>
              </a:solidFill>
            </a:ln>
          </c:spPr>
          <c:marker>
            <c:symbol val="diamond"/>
            <c:size val="8"/>
            <c:spPr>
              <a:solidFill>
                <a:schemeClr val="accent3">
                  <a:lumMod val="50000"/>
                </a:schemeClr>
              </a:solidFill>
              <a:ln w="28575">
                <a:solidFill>
                  <a:schemeClr val="accent3">
                    <a:lumMod val="50000"/>
                  </a:schemeClr>
                </a:solidFill>
              </a:ln>
            </c:spPr>
          </c:marker>
          <c:dLbls>
            <c:dLbl>
              <c:idx val="2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09D-034A-A6F6-D008163270FC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Лист1!$D$2:$D$5</c:f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C09D-034A-A6F6-D008163270F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square"/>
            <c:size val="8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Лист1!$E$2:$E$5</c:f>
              <c:numCache>
                <c:formatCode>0.0</c:formatCode>
                <c:ptCount val="4"/>
                <c:pt idx="0">
                  <c:v>71.7</c:v>
                </c:pt>
                <c:pt idx="1">
                  <c:v>79.900000000000006</c:v>
                </c:pt>
                <c:pt idx="2">
                  <c:v>62.1</c:v>
                </c:pt>
                <c:pt idx="3">
                  <c:v>34.200000000000003</c:v>
                </c:pt>
              </c:numCache>
            </c:numRef>
          </c:val>
          <c:smooth val="1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circle"/>
            <c:size val="8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Лист1!$F$2:$F$5</c:f>
              <c:numCache>
                <c:formatCode>0.0</c:formatCode>
                <c:ptCount val="4"/>
                <c:pt idx="0">
                  <c:v>5.9</c:v>
                </c:pt>
                <c:pt idx="1">
                  <c:v>2.7</c:v>
                </c:pt>
                <c:pt idx="2">
                  <c:v>13.2</c:v>
                </c:pt>
                <c:pt idx="3">
                  <c:v>16.899999999999999</c:v>
                </c:pt>
              </c:numCache>
            </c:numRef>
          </c:val>
          <c:smooth val="1"/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ymbol val="diamond"/>
            <c:size val="8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c:spPr>
          </c:marker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Лист1!$G$2:$G$5</c:f>
              <c:numCache>
                <c:formatCode>0.0</c:formatCode>
                <c:ptCount val="4"/>
                <c:pt idx="0">
                  <c:v>22.4</c:v>
                </c:pt>
                <c:pt idx="1">
                  <c:v>17.399999999999999</c:v>
                </c:pt>
                <c:pt idx="2">
                  <c:v>24.7</c:v>
                </c:pt>
                <c:pt idx="3">
                  <c:v>48.9</c:v>
                </c:pt>
              </c:numCache>
            </c:numRef>
          </c:val>
          <c:smooth val="1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7432448"/>
        <c:axId val="147741312"/>
      </c:lineChart>
      <c:catAx>
        <c:axId val="47432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7741312"/>
        <c:crosses val="autoZero"/>
        <c:auto val="1"/>
        <c:lblAlgn val="ctr"/>
        <c:lblOffset val="100"/>
        <c:noMultiLvlLbl val="0"/>
      </c:catAx>
      <c:valAx>
        <c:axId val="14774131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47432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tailEnd type="diamond"/>
            </a:ln>
          </c:spPr>
          <c:marker>
            <c:symbol val="square"/>
            <c:size val="8"/>
            <c:spPr>
              <a:ln cap="sq">
                <a:headEnd type="diamond"/>
                <a:tailEnd type="diamond"/>
              </a:ln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Лист1!$B$2:$B$5</c:f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C09D-034A-A6F6-D008163270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marker>
            <c:symbol val="circle"/>
            <c:size val="8"/>
            <c:spPr>
              <a:solidFill>
                <a:schemeClr val="accent2"/>
              </a:solidFill>
            </c:spPr>
          </c:marker>
          <c:dLbls>
            <c:dLbl>
              <c:idx val="0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9D-034A-A6F6-D008163270FC}"/>
                </c:ext>
              </c:extLst>
            </c:dLbl>
            <c:dLbl>
              <c:idx val="1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09D-034A-A6F6-D008163270FC}"/>
                </c:ext>
              </c:extLst>
            </c:dLbl>
            <c:dLbl>
              <c:idx val="3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9D-034A-A6F6-D008163270FC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Лист1!$C$2:$C$5</c:f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C09D-034A-A6F6-D008163270F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ln w="28575">
              <a:solidFill>
                <a:schemeClr val="accent3">
                  <a:lumMod val="50000"/>
                </a:schemeClr>
              </a:solidFill>
            </a:ln>
          </c:spPr>
          <c:marker>
            <c:symbol val="diamond"/>
            <c:size val="8"/>
            <c:spPr>
              <a:solidFill>
                <a:schemeClr val="accent3">
                  <a:lumMod val="50000"/>
                </a:schemeClr>
              </a:solidFill>
              <a:ln w="28575">
                <a:solidFill>
                  <a:schemeClr val="accent3">
                    <a:lumMod val="50000"/>
                  </a:schemeClr>
                </a:solidFill>
              </a:ln>
            </c:spPr>
          </c:marker>
          <c:dLbls>
            <c:dLbl>
              <c:idx val="2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09D-034A-A6F6-D008163270FC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Лист1!$D$2:$D$5</c:f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C09D-034A-A6F6-D008163270F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square"/>
            <c:size val="8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Лист1!$E$2:$E$5</c:f>
              <c:numCache>
                <c:formatCode>0.0</c:formatCode>
                <c:ptCount val="4"/>
                <c:pt idx="0">
                  <c:v>76.099999999999994</c:v>
                </c:pt>
                <c:pt idx="1">
                  <c:v>86.2</c:v>
                </c:pt>
                <c:pt idx="2">
                  <c:v>88.3</c:v>
                </c:pt>
                <c:pt idx="3">
                  <c:v>77.400000000000006</c:v>
                </c:pt>
              </c:numCache>
            </c:numRef>
          </c:val>
          <c:smooth val="1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circle"/>
            <c:size val="8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Лист1!$F$2:$F$5</c:f>
              <c:numCache>
                <c:formatCode>0.0</c:formatCode>
                <c:ptCount val="4"/>
                <c:pt idx="0">
                  <c:v>16.600000000000001</c:v>
                </c:pt>
                <c:pt idx="1">
                  <c:v>6.5</c:v>
                </c:pt>
                <c:pt idx="2">
                  <c:v>11.7</c:v>
                </c:pt>
                <c:pt idx="3">
                  <c:v>14.8</c:v>
                </c:pt>
              </c:numCache>
            </c:numRef>
          </c:val>
          <c:smooth val="1"/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ymbol val="diamond"/>
            <c:size val="5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c:spPr>
          </c:marker>
          <c:dLbls>
            <c:dLbl>
              <c:idx val="2"/>
              <c:delete val="1"/>
            </c:dLbl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Інофрмаційні навички</c:v>
                </c:pt>
                <c:pt idx="1">
                  <c:v>Комунікаційні навички</c:v>
                </c:pt>
                <c:pt idx="2">
                  <c:v>Навички вирішення проблем</c:v>
                </c:pt>
                <c:pt idx="3">
                  <c:v>Навички програмного забезпечення</c:v>
                </c:pt>
              </c:strCache>
            </c:strRef>
          </c:cat>
          <c:val>
            <c:numRef>
              <c:f>Лист1!$G$2:$G$5</c:f>
              <c:numCache>
                <c:formatCode>0.0</c:formatCode>
                <c:ptCount val="4"/>
                <c:pt idx="0">
                  <c:v>7.3</c:v>
                </c:pt>
                <c:pt idx="1">
                  <c:v>7.3</c:v>
                </c:pt>
                <c:pt idx="2">
                  <c:v>0</c:v>
                </c:pt>
                <c:pt idx="3">
                  <c:v>7.8</c:v>
                </c:pt>
              </c:numCache>
            </c:numRef>
          </c:val>
          <c:smooth val="1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8971520"/>
        <c:axId val="148973440"/>
      </c:lineChart>
      <c:catAx>
        <c:axId val="148971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8973440"/>
        <c:crosses val="autoZero"/>
        <c:auto val="1"/>
        <c:lblAlgn val="ctr"/>
        <c:lblOffset val="100"/>
        <c:noMultiLvlLbl val="0"/>
      </c:catAx>
      <c:valAx>
        <c:axId val="14897344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48971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Лист1!$A$2:$A$20</c:f>
              <c:strCache>
                <c:ptCount val="19"/>
                <c:pt idx="0">
                  <c:v>Спілкування з викладачами або студентами, що використовують навчальні веб-сайти / портали</c:v>
                </c:pt>
                <c:pt idx="1">
                  <c:v>Проходження навчання онлайн (в тому числі у записі)</c:v>
                </c:pt>
                <c:pt idx="2">
                  <c:v>Участь в онлайн консультаціях або голосуванні з певних соціальних чи політичних питань</c:v>
                </c:pt>
                <c:pt idx="3">
                  <c:v>Використання навчального матеріалу в Інтернеті, крім повного онлайн-курсу</c:v>
                </c:pt>
                <c:pt idx="4">
                  <c:v>Пошук роботи чи відправка свого резюме</c:v>
                </c:pt>
                <c:pt idx="5">
                  <c:v>Розміщення постів/повідомлень на соціальні та/або політичні теми (наприклад, блоги, соціальні мережі)</c:v>
                </c:pt>
                <c:pt idx="6">
                  <c:v>Пошук інформації по роботі</c:v>
                </c:pt>
                <c:pt idx="7">
                  <c:v>Завантаження самостійно створеного матеріалу (контенту) на будь-який веб-сайт, з якого можна поділитись завантаженим </c:v>
                </c:pt>
                <c:pt idx="8">
                  <c:v>Інтернет-банкінг (оплата комунальних послуг, мобільного телефону, переведення грошей з картки на картку тощо)</c:v>
                </c:pt>
                <c:pt idx="9">
                  <c:v>Покупка / продаж товарів чи послуг через Інтернет</c:v>
                </c:pt>
                <c:pt idx="10">
                  <c:v>Відправка / отримання електронних листів</c:v>
                </c:pt>
                <c:pt idx="11">
                  <c:v>Читання онлайн новинних сайтів, журналів, газет</c:v>
                </c:pt>
                <c:pt idx="12">
                  <c:v>Прослуховування музики (веб-радіо, музичні стріми тощо)</c:v>
                </c:pt>
                <c:pt idx="13">
                  <c:v>Пошук інформації, не пов’язаної з роботою. Наприклад, пов’язаної зі здоров’ям, рецепти, виховання дітей тощо</c:v>
                </c:pt>
                <c:pt idx="14">
                  <c:v>Пошук інформації про товари та послуги</c:v>
                </c:pt>
                <c:pt idx="15">
                  <c:v>Участь у соціальних мережах</c:v>
                </c:pt>
                <c:pt idx="16">
                  <c:v>Перегляд відео (відео стріми, концерти тощо)</c:v>
                </c:pt>
                <c:pt idx="17">
                  <c:v>Здійснення дзвінків (включаючи відеодзвінки) через Інтернет</c:v>
                </c:pt>
                <c:pt idx="18">
                  <c:v>Використання миттєвих повідомлень, тобто обмін повідомленнями</c:v>
                </c:pt>
              </c:strCache>
            </c:strRef>
          </c:cat>
          <c:val>
            <c:numRef>
              <c:f>Лист1!$B$2:$B$20</c:f>
              <c:numCache>
                <c:formatCode>0.0</c:formatCode>
                <c:ptCount val="19"/>
                <c:pt idx="0">
                  <c:v>9.9</c:v>
                </c:pt>
                <c:pt idx="1">
                  <c:v>17.5</c:v>
                </c:pt>
                <c:pt idx="2">
                  <c:v>20.100000000000001</c:v>
                </c:pt>
                <c:pt idx="3">
                  <c:v>21.3</c:v>
                </c:pt>
                <c:pt idx="4">
                  <c:v>23.3</c:v>
                </c:pt>
                <c:pt idx="5">
                  <c:v>30.8</c:v>
                </c:pt>
                <c:pt idx="6">
                  <c:v>39.4</c:v>
                </c:pt>
                <c:pt idx="7">
                  <c:v>42.1</c:v>
                </c:pt>
                <c:pt idx="8">
                  <c:v>55.1</c:v>
                </c:pt>
                <c:pt idx="9">
                  <c:v>56.9</c:v>
                </c:pt>
                <c:pt idx="10">
                  <c:v>59.7</c:v>
                </c:pt>
                <c:pt idx="11">
                  <c:v>73</c:v>
                </c:pt>
                <c:pt idx="12">
                  <c:v>73.099999999999994</c:v>
                </c:pt>
                <c:pt idx="13">
                  <c:v>74.3</c:v>
                </c:pt>
                <c:pt idx="14">
                  <c:v>74.599999999999994</c:v>
                </c:pt>
                <c:pt idx="15">
                  <c:v>74.900000000000006</c:v>
                </c:pt>
                <c:pt idx="16">
                  <c:v>79.400000000000006</c:v>
                </c:pt>
                <c:pt idx="17">
                  <c:v>80.8</c:v>
                </c:pt>
                <c:pt idx="18">
                  <c:v>82.2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E26-024D-82C6-A6D7DDF28A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88001408"/>
        <c:axId val="288065792"/>
      </c:barChart>
      <c:catAx>
        <c:axId val="2880014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88065792"/>
        <c:crosses val="autoZero"/>
        <c:auto val="1"/>
        <c:lblAlgn val="ctr"/>
        <c:lblOffset val="100"/>
        <c:noMultiLvlLbl val="0"/>
      </c:catAx>
      <c:valAx>
        <c:axId val="2880657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288001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Лист1!$A$2:$A$20</c:f>
              <c:strCache>
                <c:ptCount val="19"/>
                <c:pt idx="0">
                  <c:v>Спілкування з викладачами або студентами, що використовують навчальні веб-сайти / портали</c:v>
                </c:pt>
                <c:pt idx="1">
                  <c:v>Використання навчального матеріалу в Інтернеті, крім повного онлайн-курсу</c:v>
                </c:pt>
                <c:pt idx="2">
                  <c:v>Проходження навчання онлайн (в тому числі у записі)</c:v>
                </c:pt>
                <c:pt idx="3">
                  <c:v>Інтернет-банкінг (оплата комунальних послуг, мобільного телефону, переведення грошей з картки на картку тощо)</c:v>
                </c:pt>
                <c:pt idx="4">
                  <c:v>Пошук роботи чи відправка свого резюме</c:v>
                </c:pt>
                <c:pt idx="5">
                  <c:v>Участь в онлайн консультаціях або голосуванні з певних соціальних чи політичних питань</c:v>
                </c:pt>
                <c:pt idx="6">
                  <c:v>Розміщення постів/повідомлень на соціальні та/або політичні теми (наприклад, блоги, соціальні мережі)</c:v>
                </c:pt>
                <c:pt idx="7">
                  <c:v>Покупка / продаж товарів чи послуг через Інтернет</c:v>
                </c:pt>
                <c:pt idx="8">
                  <c:v>Пошук інформації по роботі</c:v>
                </c:pt>
                <c:pt idx="9">
                  <c:v>Завантаження самостійно створеного матеріалу (контенту) на будь-який веб-сайт, з якого можна поділитись завантаженим </c:v>
                </c:pt>
                <c:pt idx="10">
                  <c:v>Відправка / отримання електронних листів</c:v>
                </c:pt>
                <c:pt idx="11">
                  <c:v>Читання онлайн новинних сайтів, журналів, газет</c:v>
                </c:pt>
                <c:pt idx="12">
                  <c:v>Прослуховування музики (веб-радіо, музичні стріми тощо)</c:v>
                </c:pt>
                <c:pt idx="13">
                  <c:v>Пошук інформації про товари та послуги</c:v>
                </c:pt>
                <c:pt idx="14">
                  <c:v>Участь у соціальних мережах</c:v>
                </c:pt>
                <c:pt idx="15">
                  <c:v>Пошук інформації, не пов’язаної з роботою. Наприклад, пов’язаної зі здоров’ям, рецепти, виховання дітей тощо</c:v>
                </c:pt>
                <c:pt idx="16">
                  <c:v>Перегляд відео (відео стріми, концерти тощо)</c:v>
                </c:pt>
                <c:pt idx="17">
                  <c:v>Здійснення дзвінків (включаючи відеодзвінки) через Інтернет</c:v>
                </c:pt>
                <c:pt idx="18">
                  <c:v>Використання миттєвих повідомлень, тобто обмін повідомленнями</c:v>
                </c:pt>
              </c:strCache>
            </c:strRef>
          </c:cat>
          <c:val>
            <c:numRef>
              <c:f>Лист1!$B$2:$B$20</c:f>
              <c:numCache>
                <c:formatCode>0.0</c:formatCode>
                <c:ptCount val="19"/>
                <c:pt idx="0">
                  <c:v>6.1</c:v>
                </c:pt>
                <c:pt idx="1">
                  <c:v>13.2</c:v>
                </c:pt>
                <c:pt idx="2">
                  <c:v>17.8</c:v>
                </c:pt>
                <c:pt idx="3">
                  <c:v>19</c:v>
                </c:pt>
                <c:pt idx="4">
                  <c:v>19.8</c:v>
                </c:pt>
                <c:pt idx="5">
                  <c:v>23.1</c:v>
                </c:pt>
                <c:pt idx="6">
                  <c:v>33.799999999999997</c:v>
                </c:pt>
                <c:pt idx="7">
                  <c:v>34.799999999999997</c:v>
                </c:pt>
                <c:pt idx="8">
                  <c:v>36</c:v>
                </c:pt>
                <c:pt idx="9">
                  <c:v>50.5</c:v>
                </c:pt>
                <c:pt idx="10">
                  <c:v>50.8</c:v>
                </c:pt>
                <c:pt idx="11">
                  <c:v>63.2</c:v>
                </c:pt>
                <c:pt idx="12">
                  <c:v>72.099999999999994</c:v>
                </c:pt>
                <c:pt idx="13">
                  <c:v>72.3</c:v>
                </c:pt>
                <c:pt idx="14">
                  <c:v>76.599999999999994</c:v>
                </c:pt>
                <c:pt idx="15">
                  <c:v>78.7</c:v>
                </c:pt>
                <c:pt idx="16">
                  <c:v>81.5</c:v>
                </c:pt>
                <c:pt idx="17">
                  <c:v>91.1</c:v>
                </c:pt>
                <c:pt idx="18">
                  <c:v>91.1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3683840"/>
        <c:axId val="44460288"/>
      </c:barChart>
      <c:catAx>
        <c:axId val="43683840"/>
        <c:scaling>
          <c:orientation val="minMax"/>
        </c:scaling>
        <c:delete val="0"/>
        <c:axPos val="l"/>
        <c:majorTickMark val="out"/>
        <c:minorTickMark val="none"/>
        <c:tickLblPos val="nextTo"/>
        <c:crossAx val="44460288"/>
        <c:crosses val="autoZero"/>
        <c:auto val="1"/>
        <c:lblAlgn val="ctr"/>
        <c:lblOffset val="100"/>
        <c:noMultiLvlLbl val="0"/>
      </c:catAx>
      <c:valAx>
        <c:axId val="444602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43683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Лист1!$B$2:$B$5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03D-CF42-8B15-E31946885D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Лист1!$C$2:$C$5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03D-CF42-8B15-E31946885DA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Лист1!$D$2:$D$5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03D-CF42-8B15-E31946885DA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12.3</c:v>
                </c:pt>
                <c:pt idx="1">
                  <c:v>12.3</c:v>
                </c:pt>
                <c:pt idx="2">
                  <c:v>15.6</c:v>
                </c:pt>
                <c:pt idx="3" formatCode="0.0">
                  <c:v>64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Лист1!$F$2:$F$5</c:f>
              <c:numCache>
                <c:formatCode>0.0</c:formatCode>
                <c:ptCount val="4"/>
                <c:pt idx="0" formatCode="General">
                  <c:v>6.2</c:v>
                </c:pt>
                <c:pt idx="1">
                  <c:v>2.8</c:v>
                </c:pt>
                <c:pt idx="2">
                  <c:v>36</c:v>
                </c:pt>
                <c:pt idx="3" formatCode="General">
                  <c:v>10.4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Інформаційні</c:v>
                </c:pt>
                <c:pt idx="1">
                  <c:v>Комунікаційні</c:v>
                </c:pt>
                <c:pt idx="2">
                  <c:v>Рішення проблем</c:v>
                </c:pt>
                <c:pt idx="3">
                  <c:v>Програмне забезпечення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81.5</c:v>
                </c:pt>
                <c:pt idx="1">
                  <c:v>84.8</c:v>
                </c:pt>
                <c:pt idx="2">
                  <c:v>48.3</c:v>
                </c:pt>
                <c:pt idx="3">
                  <c:v>25.6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38058496"/>
        <c:axId val="238085248"/>
      </c:barChart>
      <c:catAx>
        <c:axId val="2380584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 rot="-5400000" vert="horz"/>
          <a:lstStyle/>
          <a:p>
            <a:pPr>
              <a:defRPr sz="1200">
                <a:solidFill>
                  <a:schemeClr val="accent3">
                    <a:lumMod val="10000"/>
                  </a:schemeClr>
                </a:solidFill>
              </a:defRPr>
            </a:pPr>
            <a:endParaRPr lang="ru-RU"/>
          </a:p>
        </c:txPr>
        <c:crossAx val="238085248"/>
        <c:crosses val="autoZero"/>
        <c:auto val="1"/>
        <c:lblAlgn val="ctr"/>
        <c:lblOffset val="100"/>
        <c:noMultiLvlLbl val="0"/>
      </c:catAx>
      <c:valAx>
        <c:axId val="23808524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380584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Лист1!$A$2:$A$20</c:f>
              <c:strCache>
                <c:ptCount val="19"/>
                <c:pt idx="0">
                  <c:v>Спілкування з викладачами або студентами, що використовують навчальні веб-сайти / портали</c:v>
                </c:pt>
                <c:pt idx="1">
                  <c:v>Проходження навчання онлайн (в тому числі у записі)</c:v>
                </c:pt>
                <c:pt idx="2">
                  <c:v>Пошук роботи чи відправка свого резюме</c:v>
                </c:pt>
                <c:pt idx="3">
                  <c:v>Використання навчального матеріалу в Інтернеті, крім повного онлайн-курсу</c:v>
                </c:pt>
                <c:pt idx="4">
                  <c:v>Участь в онлайн консультаціях або голосуванні з певних соціальних чи політичних питань</c:v>
                </c:pt>
                <c:pt idx="5">
                  <c:v>Прослуховування музики (веб-радіо, музичні стріми тощо)</c:v>
                </c:pt>
                <c:pt idx="6">
                  <c:v>Пошук інформації по роботі</c:v>
                </c:pt>
                <c:pt idx="7">
                  <c:v>Розміщення постів/повідомлень на соціальні та/або політичні теми (наприклад, блоги, соціальні мережі)</c:v>
                </c:pt>
                <c:pt idx="8">
                  <c:v>Завантаження самостійно створеного матеріалу (контенту) на будь-який веб-сайт, з якого можна поділитись завантаженим </c:v>
                </c:pt>
                <c:pt idx="9">
                  <c:v>Відправка / отримання електронних листів</c:v>
                </c:pt>
                <c:pt idx="10">
                  <c:v>Покупка / продаж товарів чи послуг через Інтернет</c:v>
                </c:pt>
                <c:pt idx="11">
                  <c:v>Інтернет-банкінг (оплата комунальних послуг, мобільного телефону, переведення грошей з картки на картку тощо)</c:v>
                </c:pt>
                <c:pt idx="12">
                  <c:v>Пошук інформації, не пов’язаної з роботою. Наприклад, пов’язаної зі здоров’ям, рецепти, виховання дітей тощо</c:v>
                </c:pt>
                <c:pt idx="13">
                  <c:v>Пошук інформації про товари та послуги</c:v>
                </c:pt>
                <c:pt idx="14">
                  <c:v>Перегляд відео (відео стріми, концерти тощо)</c:v>
                </c:pt>
                <c:pt idx="15">
                  <c:v>Читання онлайн новинних сайтів, журналів, газет</c:v>
                </c:pt>
                <c:pt idx="16">
                  <c:v>Участь у соціальних мережах</c:v>
                </c:pt>
                <c:pt idx="17">
                  <c:v>Здійснення дзвінків (включаючи відеодзвінки) через Інтернет</c:v>
                </c:pt>
                <c:pt idx="18">
                  <c:v>Використання миттєвих повідомлень, тобто обмін повідомленнями</c:v>
                </c:pt>
              </c:strCache>
            </c:strRef>
          </c:cat>
          <c:val>
            <c:numRef>
              <c:f>Лист1!$B$2:$B$20</c:f>
              <c:numCache>
                <c:formatCode>0.0</c:formatCode>
                <c:ptCount val="19"/>
                <c:pt idx="0">
                  <c:v>13</c:v>
                </c:pt>
                <c:pt idx="1">
                  <c:v>13.6</c:v>
                </c:pt>
                <c:pt idx="2">
                  <c:v>15.8</c:v>
                </c:pt>
                <c:pt idx="3">
                  <c:v>19.600000000000001</c:v>
                </c:pt>
                <c:pt idx="4">
                  <c:v>23.9</c:v>
                </c:pt>
                <c:pt idx="5">
                  <c:v>30.4</c:v>
                </c:pt>
                <c:pt idx="6">
                  <c:v>35.9</c:v>
                </c:pt>
                <c:pt idx="7">
                  <c:v>39.700000000000003</c:v>
                </c:pt>
                <c:pt idx="8">
                  <c:v>54.3</c:v>
                </c:pt>
                <c:pt idx="9">
                  <c:v>57.1</c:v>
                </c:pt>
                <c:pt idx="10">
                  <c:v>59.8</c:v>
                </c:pt>
                <c:pt idx="11">
                  <c:v>70.099999999999994</c:v>
                </c:pt>
                <c:pt idx="12">
                  <c:v>71.7</c:v>
                </c:pt>
                <c:pt idx="13">
                  <c:v>73.400000000000006</c:v>
                </c:pt>
                <c:pt idx="14">
                  <c:v>73.400000000000006</c:v>
                </c:pt>
                <c:pt idx="15">
                  <c:v>76.599999999999994</c:v>
                </c:pt>
                <c:pt idx="16">
                  <c:v>79.900000000000006</c:v>
                </c:pt>
                <c:pt idx="17">
                  <c:v>94</c:v>
                </c:pt>
                <c:pt idx="18">
                  <c:v>95.7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5647360"/>
        <c:axId val="45650304"/>
      </c:barChart>
      <c:catAx>
        <c:axId val="45647360"/>
        <c:scaling>
          <c:orientation val="minMax"/>
        </c:scaling>
        <c:delete val="0"/>
        <c:axPos val="l"/>
        <c:majorTickMark val="out"/>
        <c:minorTickMark val="none"/>
        <c:tickLblPos val="nextTo"/>
        <c:crossAx val="45650304"/>
        <c:crosses val="autoZero"/>
        <c:auto val="1"/>
        <c:lblAlgn val="ctr"/>
        <c:lblOffset val="100"/>
        <c:noMultiLvlLbl val="0"/>
      </c:catAx>
      <c:valAx>
        <c:axId val="456503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45647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Лист1!$A$2:$A$16</c:f>
              <c:strCache>
                <c:ptCount val="15"/>
                <c:pt idx="0">
                  <c:v>Спілкування з викладачами або студентами, що використовують навчальні веб-сайти / портали</c:v>
                </c:pt>
                <c:pt idx="1">
                  <c:v>Інтернет-банкінг (оплата комунальних послуг, мобільного телефону, переведення грошей з картки на картку тощо)</c:v>
                </c:pt>
                <c:pt idx="2">
                  <c:v>Проходження навчання онлайн (в тому числі у записі)</c:v>
                </c:pt>
                <c:pt idx="3">
                  <c:v>Читання онлайн новинних сайтів, журналів, газет</c:v>
                </c:pt>
                <c:pt idx="4">
                  <c:v>Покупка / продаж товарів чи послуг через Інтернет</c:v>
                </c:pt>
                <c:pt idx="5">
                  <c:v>Відправка / отримання електронних листів</c:v>
                </c:pt>
                <c:pt idx="6">
                  <c:v>Пошук інформації про товари та послуги</c:v>
                </c:pt>
                <c:pt idx="7">
                  <c:v>Використання навчального матеріалу в Інтернеті, крім повного онлайн-курсу</c:v>
                </c:pt>
                <c:pt idx="8">
                  <c:v>Завантаження самостійно створеного матеріалу (контенту) на будь-який веб-сайт, з якого можна поділитись завантаженим </c:v>
                </c:pt>
                <c:pt idx="9">
                  <c:v>Пошук інформації, не пов’язаної з навчанням</c:v>
                </c:pt>
                <c:pt idx="10">
                  <c:v>Здійснення дзвінків (включаючи відеодзвінки) через Інтернет</c:v>
                </c:pt>
                <c:pt idx="11">
                  <c:v>Участь у соціальних мережах </c:v>
                </c:pt>
                <c:pt idx="12">
                  <c:v>Використання миттєвих повідомлень, тобто обмін повідомленнями</c:v>
                </c:pt>
                <c:pt idx="13">
                  <c:v>Прослуховування музики (веб-радіо, музичні стріми тощо)</c:v>
                </c:pt>
                <c:pt idx="14">
                  <c:v>Перегляд відео (відео стріми, концерти тощо)</c:v>
                </c:pt>
              </c:strCache>
            </c:strRef>
          </c:cat>
          <c:val>
            <c:numRef>
              <c:f>Лист1!$B$2:$B$16</c:f>
              <c:numCache>
                <c:formatCode>0.0</c:formatCode>
                <c:ptCount val="15"/>
                <c:pt idx="0">
                  <c:v>25</c:v>
                </c:pt>
                <c:pt idx="1">
                  <c:v>34.5</c:v>
                </c:pt>
                <c:pt idx="2">
                  <c:v>40.9</c:v>
                </c:pt>
                <c:pt idx="3">
                  <c:v>47.1</c:v>
                </c:pt>
                <c:pt idx="4">
                  <c:v>49.4</c:v>
                </c:pt>
                <c:pt idx="5">
                  <c:v>54.7</c:v>
                </c:pt>
                <c:pt idx="6">
                  <c:v>62.7</c:v>
                </c:pt>
                <c:pt idx="7">
                  <c:v>65.099999999999994</c:v>
                </c:pt>
                <c:pt idx="8">
                  <c:v>67.400000000000006</c:v>
                </c:pt>
                <c:pt idx="9">
                  <c:v>74.2</c:v>
                </c:pt>
                <c:pt idx="10">
                  <c:v>77.900000000000006</c:v>
                </c:pt>
                <c:pt idx="11">
                  <c:v>78.099999999999994</c:v>
                </c:pt>
                <c:pt idx="12">
                  <c:v>81.099999999999994</c:v>
                </c:pt>
                <c:pt idx="13">
                  <c:v>81.8</c:v>
                </c:pt>
                <c:pt idx="14">
                  <c:v>87.6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5739392"/>
        <c:axId val="45762432"/>
      </c:barChart>
      <c:catAx>
        <c:axId val="45739392"/>
        <c:scaling>
          <c:orientation val="minMax"/>
        </c:scaling>
        <c:delete val="0"/>
        <c:axPos val="l"/>
        <c:majorTickMark val="out"/>
        <c:minorTickMark val="none"/>
        <c:tickLblPos val="nextTo"/>
        <c:crossAx val="45762432"/>
        <c:crosses val="autoZero"/>
        <c:auto val="1"/>
        <c:lblAlgn val="ctr"/>
        <c:lblOffset val="100"/>
        <c:noMultiLvlLbl val="0"/>
      </c:catAx>
      <c:valAx>
        <c:axId val="457624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45739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22.4</c:v>
                </c:pt>
                <c:pt idx="1">
                  <c:v>10.8</c:v>
                </c:pt>
                <c:pt idx="2" formatCode="0.0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4F-1C43-A48B-321D97F0B4A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54991744"/>
        <c:axId val="282890240"/>
      </c:barChart>
      <c:catAx>
        <c:axId val="25499174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282890240"/>
        <c:crosses val="autoZero"/>
        <c:auto val="1"/>
        <c:lblAlgn val="ctr"/>
        <c:lblOffset val="100"/>
        <c:noMultiLvlLbl val="0"/>
      </c:catAx>
      <c:valAx>
        <c:axId val="28289024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254991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895401615359827"/>
          <c:y val="6.5300787956608861E-2"/>
          <c:w val="0.52287638252574808"/>
          <c:h val="0.8693984240867822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</c:strCache>
            </c:strRef>
          </c:cat>
          <c:val>
            <c:numRef>
              <c:f>Лист1!$B$2:$B$4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4F-1C43-A48B-321D97F0B4A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13.8</c:v>
                </c:pt>
                <c:pt idx="1">
                  <c:v>6.5</c:v>
                </c:pt>
                <c:pt idx="2" formatCode="0.0">
                  <c:v>21.4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32274432"/>
        <c:axId val="148854272"/>
      </c:barChart>
      <c:catAx>
        <c:axId val="13227443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48854272"/>
        <c:crosses val="autoZero"/>
        <c:auto val="1"/>
        <c:lblAlgn val="ctr"/>
        <c:lblOffset val="100"/>
        <c:noMultiLvlLbl val="0"/>
      </c:catAx>
      <c:valAx>
        <c:axId val="14885427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32274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895401615359827"/>
          <c:y val="6.5300787956608861E-2"/>
          <c:w val="0.31437657442239214"/>
          <c:h val="0.8693984240867822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</c:strCache>
            </c:strRef>
          </c:cat>
          <c:val>
            <c:numRef>
              <c:f>Лист1!$B$2:$B$4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4F-1C43-A48B-321D97F0B4A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Україна в цілому</c:v>
                </c:pt>
                <c:pt idx="1">
                  <c:v>Непідконтрольні території</c:v>
                </c:pt>
                <c:pt idx="2">
                  <c:v>Люди з порушенням слуху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13.7</c:v>
                </c:pt>
                <c:pt idx="1">
                  <c:v>6.5</c:v>
                </c:pt>
                <c:pt idx="2" formatCode="0.0">
                  <c:v>12.8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7431680"/>
        <c:axId val="132101632"/>
      </c:barChart>
      <c:catAx>
        <c:axId val="4743168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32101632"/>
        <c:crosses val="autoZero"/>
        <c:auto val="1"/>
        <c:lblAlgn val="ctr"/>
        <c:lblOffset val="100"/>
        <c:noMultiLvlLbl val="0"/>
      </c:catAx>
      <c:valAx>
        <c:axId val="13210163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47431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Зміна налаштувань, пов’язаних з безпекою, на будь-якому програмному забезпеченні (включаючи операційну систему)</c:v>
                </c:pt>
                <c:pt idx="1">
                  <c:v>Встановлення програмного забезпечення або програм (додатків)</c:v>
                </c:pt>
                <c:pt idx="2">
                  <c:v>Передача файлів між комп'ютерами/ноутбуками чи іншими пристроями (наприклад, комп’ютер – флешка)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26.2</c:v>
                </c:pt>
                <c:pt idx="1">
                  <c:v>34.200000000000003</c:v>
                </c:pt>
                <c:pt idx="2">
                  <c:v>52.3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1C-0842-BE77-D75DFE51D98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56653184"/>
        <c:axId val="263058176"/>
      </c:barChart>
      <c:catAx>
        <c:axId val="2566531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63058176"/>
        <c:crosses val="autoZero"/>
        <c:auto val="1"/>
        <c:lblAlgn val="ctr"/>
        <c:lblOffset val="100"/>
        <c:noMultiLvlLbl val="0"/>
      </c:catAx>
      <c:valAx>
        <c:axId val="2630581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6653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Написання коду мовою програмування</c:v>
                </c:pt>
                <c:pt idx="1">
                  <c:v>Використання розширених функцій для організації та аналізу даних, таких як сортування, фільтрування, використання формул, створення діаграм</c:v>
                </c:pt>
                <c:pt idx="2">
                  <c:v>Створення презентацій або документів, що інтегрують текст, малюнки, таблиці або діаграми</c:v>
                </c:pt>
                <c:pt idx="3">
                  <c:v>Використання програмного забезпечення для редагування фотографій, відео чи аудіофайлів</c:v>
                </c:pt>
                <c:pt idx="4">
                  <c:v>Використання програмного забезпечення роботи з даними (Excel)</c:v>
                </c:pt>
                <c:pt idx="5">
                  <c:v>Використання програмного забезпечення для роботи з текстами (Word)</c:v>
                </c:pt>
                <c:pt idx="6">
                  <c:v>Копіювання та/або переміщення файлів/папок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7.6</c:v>
                </c:pt>
                <c:pt idx="1">
                  <c:v>16.5</c:v>
                </c:pt>
                <c:pt idx="2">
                  <c:v>25</c:v>
                </c:pt>
                <c:pt idx="3">
                  <c:v>25.7</c:v>
                </c:pt>
                <c:pt idx="4">
                  <c:v>29.2</c:v>
                </c:pt>
                <c:pt idx="5">
                  <c:v>37.5</c:v>
                </c:pt>
                <c:pt idx="6">
                  <c:v>52.5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F6-BE43-AE97-9C2DBEB3FC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63175552"/>
        <c:axId val="289720576"/>
      </c:barChart>
      <c:catAx>
        <c:axId val="2631755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89720576"/>
        <c:crosses val="autoZero"/>
        <c:auto val="1"/>
        <c:lblAlgn val="ctr"/>
        <c:lblOffset val="100"/>
        <c:noMultiLvlLbl val="0"/>
      </c:catAx>
      <c:valAx>
        <c:axId val="289720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63175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3"/>
                <c:pt idx="0">
                  <c:v>Зміна налаштувань, пов’язаних з безпекою, на будь-якому програмному забезпеченні (включаючи операційну систему)</c:v>
                </c:pt>
                <c:pt idx="1">
                  <c:v>Встановлення програмного забезпечення або програм (додатків)</c:v>
                </c:pt>
                <c:pt idx="2">
                  <c:v>Передача файлів між комп'ютерами/ноутбуками чи іншими пристроями (наприклад, комп’ютер – флешка)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3"/>
                <c:pt idx="0">
                  <c:v>19.5</c:v>
                </c:pt>
                <c:pt idx="1">
                  <c:v>32.9</c:v>
                </c:pt>
                <c:pt idx="2">
                  <c:v>51.9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1C-0842-BE77-D75DFE51D98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7387008"/>
        <c:axId val="132082304"/>
      </c:barChart>
      <c:catAx>
        <c:axId val="473870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32082304"/>
        <c:crosses val="autoZero"/>
        <c:auto val="1"/>
        <c:lblAlgn val="ctr"/>
        <c:lblOffset val="100"/>
        <c:noMultiLvlLbl val="0"/>
      </c:catAx>
      <c:valAx>
        <c:axId val="1320823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47387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75984716441407"/>
          <c:y val="2.7859230518879664E-2"/>
          <c:w val="0.48093672870937332"/>
          <c:h val="0.94428153896224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7"/>
                <c:pt idx="0">
                  <c:v>Написання коду мовою програмування</c:v>
                </c:pt>
                <c:pt idx="1">
                  <c:v>Використання розширених функцій для організації та аналізу даних, таких як сортування, фільтрування, використання формул, створення діаграм</c:v>
                </c:pt>
                <c:pt idx="2">
                  <c:v>Створення презентацій або документів, що інтегрують текст, малюнки, таблиці або діаграми</c:v>
                </c:pt>
                <c:pt idx="3">
                  <c:v>Використання програмного забезпечення роботи з даними (Excel)</c:v>
                </c:pt>
                <c:pt idx="4">
                  <c:v>Використання програмного забезпечення для редагування фотографій, відео чи аудіофайлів</c:v>
                </c:pt>
                <c:pt idx="5">
                  <c:v>Використання програмного забезпечення для роботи з текстами (Word)</c:v>
                </c:pt>
                <c:pt idx="6">
                  <c:v>Копіювання та/або переміщення файлів/папок</c:v>
                </c:pt>
              </c:strCache>
            </c:strRef>
          </c:cat>
          <c:val>
            <c:numRef>
              <c:f>Лист1!$B$2:$B$15</c:f>
              <c:numCache>
                <c:formatCode>0.0</c:formatCode>
                <c:ptCount val="7"/>
                <c:pt idx="0">
                  <c:v>5</c:v>
                </c:pt>
                <c:pt idx="1">
                  <c:v>8.6999999999999993</c:v>
                </c:pt>
                <c:pt idx="2">
                  <c:v>18.7</c:v>
                </c:pt>
                <c:pt idx="3">
                  <c:v>21.2</c:v>
                </c:pt>
                <c:pt idx="4">
                  <c:v>22.9</c:v>
                </c:pt>
                <c:pt idx="5">
                  <c:v>28.2</c:v>
                </c:pt>
                <c:pt idx="6">
                  <c:v>44.6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F6-BE43-AE97-9C2DBEB3FC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0014976"/>
        <c:axId val="156701056"/>
      </c:barChart>
      <c:catAx>
        <c:axId val="1500149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6701056"/>
        <c:crosses val="autoZero"/>
        <c:auto val="1"/>
        <c:lblAlgn val="ctr"/>
        <c:lblOffset val="100"/>
        <c:noMultiLvlLbl val="0"/>
      </c:catAx>
      <c:valAx>
        <c:axId val="1567010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50014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3"/>
                <c:pt idx="0">
                  <c:v>Зміна налаштувань, пов’язаних з безпекою, на будь-якому програмному забезпеченні (включаючи операційну систему)</c:v>
                </c:pt>
                <c:pt idx="1">
                  <c:v>Встановлення програмного забезпечення або програм (додатків)</c:v>
                </c:pt>
                <c:pt idx="2">
                  <c:v>Передача файлів між комп'ютерами/ноутбуками чи іншими пристроями (наприклад, комп’ютер – флешка)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3"/>
                <c:pt idx="0">
                  <c:v>36.1</c:v>
                </c:pt>
                <c:pt idx="1">
                  <c:v>52.5</c:v>
                </c:pt>
                <c:pt idx="2">
                  <c:v>72.599999999999994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1C-0842-BE77-D75DFE51D98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37382656"/>
        <c:axId val="238411136"/>
      </c:barChart>
      <c:catAx>
        <c:axId val="2373826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38411136"/>
        <c:crosses val="autoZero"/>
        <c:auto val="1"/>
        <c:lblAlgn val="ctr"/>
        <c:lblOffset val="100"/>
        <c:noMultiLvlLbl val="0"/>
      </c:catAx>
      <c:valAx>
        <c:axId val="238411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7382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2">
              <a:lumMod val="1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0.522</cdr:x>
      <cdr:y>0.90346</cdr:y>
    </cdr:from>
    <cdr:to>
      <cdr:x>0.95249</cdr:x>
      <cdr:y>0.96104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51845" y="6490994"/>
          <a:ext cx="3094091" cy="4136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1400" b="1" dirty="0">
              <a:latin typeface="Arial" panose="020B0604020202020204" pitchFamily="34" charset="0"/>
              <a:cs typeface="Arial" panose="020B0604020202020204" pitchFamily="34" charset="0"/>
            </a:rPr>
            <a:t>Дане твердження не задавалось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839EB-4F08-4EEC-A6D8-0DB231FD43B9}" type="datetimeFigureOut">
              <a:rPr lang="uk-UA" smtClean="0"/>
              <a:t>19.12.2019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1143000"/>
            <a:ext cx="4111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32CCB-D7EF-40C0-A682-9FD68363EA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4411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3170" rtl="0" eaLnBrk="1" latinLnBrk="0" hangingPunct="1">
      <a:defRPr sz="1723" kern="1200">
        <a:solidFill>
          <a:schemeClr val="tx1"/>
        </a:solidFill>
        <a:latin typeface="+mn-lt"/>
        <a:ea typeface="+mn-ea"/>
        <a:cs typeface="+mn-cs"/>
      </a:defRPr>
    </a:lvl1pPr>
    <a:lvl2pPr marL="656585" algn="l" defTabSz="1313170" rtl="0" eaLnBrk="1" latinLnBrk="0" hangingPunct="1">
      <a:defRPr sz="1723" kern="1200">
        <a:solidFill>
          <a:schemeClr val="tx1"/>
        </a:solidFill>
        <a:latin typeface="+mn-lt"/>
        <a:ea typeface="+mn-ea"/>
        <a:cs typeface="+mn-cs"/>
      </a:defRPr>
    </a:lvl2pPr>
    <a:lvl3pPr marL="1313170" algn="l" defTabSz="1313170" rtl="0" eaLnBrk="1" latinLnBrk="0" hangingPunct="1">
      <a:defRPr sz="1723" kern="1200">
        <a:solidFill>
          <a:schemeClr val="tx1"/>
        </a:solidFill>
        <a:latin typeface="+mn-lt"/>
        <a:ea typeface="+mn-ea"/>
        <a:cs typeface="+mn-cs"/>
      </a:defRPr>
    </a:lvl3pPr>
    <a:lvl4pPr marL="1969755" algn="l" defTabSz="1313170" rtl="0" eaLnBrk="1" latinLnBrk="0" hangingPunct="1">
      <a:defRPr sz="1723" kern="1200">
        <a:solidFill>
          <a:schemeClr val="tx1"/>
        </a:solidFill>
        <a:latin typeface="+mn-lt"/>
        <a:ea typeface="+mn-ea"/>
        <a:cs typeface="+mn-cs"/>
      </a:defRPr>
    </a:lvl4pPr>
    <a:lvl5pPr marL="2626340" algn="l" defTabSz="1313170" rtl="0" eaLnBrk="1" latinLnBrk="0" hangingPunct="1">
      <a:defRPr sz="1723" kern="1200">
        <a:solidFill>
          <a:schemeClr val="tx1"/>
        </a:solidFill>
        <a:latin typeface="+mn-lt"/>
        <a:ea typeface="+mn-ea"/>
        <a:cs typeface="+mn-cs"/>
      </a:defRPr>
    </a:lvl5pPr>
    <a:lvl6pPr marL="3282925" algn="l" defTabSz="1313170" rtl="0" eaLnBrk="1" latinLnBrk="0" hangingPunct="1">
      <a:defRPr sz="1723" kern="1200">
        <a:solidFill>
          <a:schemeClr val="tx1"/>
        </a:solidFill>
        <a:latin typeface="+mn-lt"/>
        <a:ea typeface="+mn-ea"/>
        <a:cs typeface="+mn-cs"/>
      </a:defRPr>
    </a:lvl6pPr>
    <a:lvl7pPr marL="3939510" algn="l" defTabSz="1313170" rtl="0" eaLnBrk="1" latinLnBrk="0" hangingPunct="1">
      <a:defRPr sz="1723" kern="1200">
        <a:solidFill>
          <a:schemeClr val="tx1"/>
        </a:solidFill>
        <a:latin typeface="+mn-lt"/>
        <a:ea typeface="+mn-ea"/>
        <a:cs typeface="+mn-cs"/>
      </a:defRPr>
    </a:lvl7pPr>
    <a:lvl8pPr marL="4596094" algn="l" defTabSz="1313170" rtl="0" eaLnBrk="1" latinLnBrk="0" hangingPunct="1">
      <a:defRPr sz="1723" kern="1200">
        <a:solidFill>
          <a:schemeClr val="tx1"/>
        </a:solidFill>
        <a:latin typeface="+mn-lt"/>
        <a:ea typeface="+mn-ea"/>
        <a:cs typeface="+mn-cs"/>
      </a:defRPr>
    </a:lvl8pPr>
    <a:lvl9pPr marL="5252679" algn="l" defTabSz="1313170" rtl="0" eaLnBrk="1" latinLnBrk="0" hangingPunct="1">
      <a:defRPr sz="172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5074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411803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100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33767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101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36631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102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103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104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105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106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107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108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216916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109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8255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506864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216916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3563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414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840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840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840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840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2169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75201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126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1264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126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126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7713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126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126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1264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1264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126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21691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1264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1264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77131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1264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1264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1264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7951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8582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38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8582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39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858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21691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40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8582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41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7951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42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43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44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98225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45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46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82552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47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37671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48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37671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13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49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2169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06945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50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1264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51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7951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52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82552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53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8582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54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8582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55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82552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Порівняння</a:t>
            </a:r>
            <a:r>
              <a:rPr lang="uk-UA" baseline="0" dirty="0"/>
              <a:t> інших категорій не дає значних відмінностей (працює/ні, тип НП)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56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57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58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59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1186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8404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60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36631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61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37671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aseline="0" dirty="0"/>
              <a:t/>
            </a:r>
            <a:br>
              <a:rPr lang="uk-UA" baseline="0" dirty="0"/>
            </a:b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62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8582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63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73661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64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21691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65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7951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aseline="0" dirty="0"/>
              <a:t/>
            </a:r>
            <a:br>
              <a:rPr lang="uk-UA" baseline="0" dirty="0"/>
            </a:b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66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460925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67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5054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68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4140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69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337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671009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70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11910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71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56389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72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563890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73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155231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74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24753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75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55290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76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77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118677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78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82552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79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3767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50303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80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81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33767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82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83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33767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84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33767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85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376710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86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87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33767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88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89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337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415367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90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33767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91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376710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92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93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33767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94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324075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95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33767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96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33767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97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376710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98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33767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2CCB-D7EF-40C0-A682-9FD68363EAE3}" type="slidenum">
              <a:rPr lang="uk-UA" smtClean="0"/>
              <a:t>99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337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79850" y="2238751"/>
            <a:ext cx="13679091" cy="4762488"/>
          </a:xfrm>
        </p:spPr>
        <p:txBody>
          <a:bodyPr anchor="b"/>
          <a:lstStyle>
            <a:lvl1pPr algn="ctr">
              <a:defRPr sz="6732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79850" y="7184902"/>
            <a:ext cx="13679091" cy="3302709"/>
          </a:xfrm>
        </p:spPr>
        <p:txBody>
          <a:bodyPr/>
          <a:lstStyle>
            <a:lvl1pPr marL="0" indent="0" algn="ctr">
              <a:buNone/>
              <a:defRPr sz="2693"/>
            </a:lvl1pPr>
            <a:lvl2pPr marL="512966" indent="0" algn="ctr">
              <a:buNone/>
              <a:defRPr sz="2244"/>
            </a:lvl2pPr>
            <a:lvl3pPr marL="1025931" indent="0" algn="ctr">
              <a:buNone/>
              <a:defRPr sz="2020"/>
            </a:lvl3pPr>
            <a:lvl4pPr marL="1538897" indent="0" algn="ctr">
              <a:buNone/>
              <a:defRPr sz="1795"/>
            </a:lvl4pPr>
            <a:lvl5pPr marL="2051863" indent="0" algn="ctr">
              <a:buNone/>
              <a:defRPr sz="1795"/>
            </a:lvl5pPr>
            <a:lvl6pPr marL="2564828" indent="0" algn="ctr">
              <a:buNone/>
              <a:defRPr sz="1795"/>
            </a:lvl6pPr>
            <a:lvl7pPr marL="3077793" indent="0" algn="ctr">
              <a:buNone/>
              <a:defRPr sz="1795"/>
            </a:lvl7pPr>
            <a:lvl8pPr marL="3590759" indent="0" algn="ctr">
              <a:buNone/>
              <a:defRPr sz="1795"/>
            </a:lvl8pPr>
            <a:lvl9pPr marL="4103725" indent="0" algn="ctr">
              <a:buNone/>
              <a:defRPr sz="1795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267CE-CF58-46AC-916E-359926B140E7}" type="datetimeFigureOut">
              <a:rPr lang="uk-UA" smtClean="0"/>
              <a:t>19.12.2019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88-00CA-41D9-9663-2290011D9E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6109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267CE-CF58-46AC-916E-359926B140E7}" type="datetimeFigureOut">
              <a:rPr lang="uk-UA" smtClean="0"/>
              <a:t>19.12.2019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88-00CA-41D9-9663-2290011D9E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744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052132" y="728306"/>
            <a:ext cx="3932739" cy="1159273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3919" y="728306"/>
            <a:ext cx="11570231" cy="115927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267CE-CF58-46AC-916E-359926B140E7}" type="datetimeFigureOut">
              <a:rPr lang="uk-UA" smtClean="0"/>
              <a:t>19.12.2019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88-00CA-41D9-9663-2290011D9E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783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267CE-CF58-46AC-916E-359926B140E7}" type="datetimeFigureOut">
              <a:rPr lang="uk-UA" smtClean="0"/>
              <a:t>19.12.2019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88-00CA-41D9-9663-2290011D9E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1393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4417" y="3410374"/>
            <a:ext cx="15730954" cy="5690286"/>
          </a:xfrm>
        </p:spPr>
        <p:txBody>
          <a:bodyPr anchor="b"/>
          <a:lstStyle>
            <a:lvl1pPr>
              <a:defRPr sz="6732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4417" y="9154496"/>
            <a:ext cx="15730954" cy="2992387"/>
          </a:xfrm>
        </p:spPr>
        <p:txBody>
          <a:bodyPr/>
          <a:lstStyle>
            <a:lvl1pPr marL="0" indent="0">
              <a:buNone/>
              <a:defRPr sz="2693">
                <a:solidFill>
                  <a:schemeClr val="tx1">
                    <a:tint val="75000"/>
                  </a:schemeClr>
                </a:solidFill>
              </a:defRPr>
            </a:lvl1pPr>
            <a:lvl2pPr marL="512966" indent="0">
              <a:buNone/>
              <a:defRPr sz="2244">
                <a:solidFill>
                  <a:schemeClr val="tx1">
                    <a:tint val="75000"/>
                  </a:schemeClr>
                </a:solidFill>
              </a:defRPr>
            </a:lvl2pPr>
            <a:lvl3pPr marL="1025931" indent="0">
              <a:buNone/>
              <a:defRPr sz="2020">
                <a:solidFill>
                  <a:schemeClr val="tx1">
                    <a:tint val="75000"/>
                  </a:schemeClr>
                </a:solidFill>
              </a:defRPr>
            </a:lvl3pPr>
            <a:lvl4pPr marL="153889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4pPr>
            <a:lvl5pPr marL="2051863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5pPr>
            <a:lvl6pPr marL="2564828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6pPr>
            <a:lvl7pPr marL="3077793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7pPr>
            <a:lvl8pPr marL="3590759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8pPr>
            <a:lvl9pPr marL="4103725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267CE-CF58-46AC-916E-359926B140E7}" type="datetimeFigureOut">
              <a:rPr lang="uk-UA" smtClean="0"/>
              <a:t>19.12.2019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88-00CA-41D9-9663-2290011D9E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05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3917" y="3641534"/>
            <a:ext cx="7751484" cy="86795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33387" y="3641534"/>
            <a:ext cx="7751484" cy="86795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267CE-CF58-46AC-916E-359926B140E7}" type="datetimeFigureOut">
              <a:rPr lang="uk-UA" smtClean="0"/>
              <a:t>19.12.2019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88-00CA-41D9-9663-2290011D9E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560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293" y="728307"/>
            <a:ext cx="15730954" cy="264406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6293" y="3353377"/>
            <a:ext cx="7715861" cy="1643437"/>
          </a:xfrm>
        </p:spPr>
        <p:txBody>
          <a:bodyPr anchor="b"/>
          <a:lstStyle>
            <a:lvl1pPr marL="0" indent="0">
              <a:buNone/>
              <a:defRPr sz="2693" b="1"/>
            </a:lvl1pPr>
            <a:lvl2pPr marL="512966" indent="0">
              <a:buNone/>
              <a:defRPr sz="2244" b="1"/>
            </a:lvl2pPr>
            <a:lvl3pPr marL="1025931" indent="0">
              <a:buNone/>
              <a:defRPr sz="2020" b="1"/>
            </a:lvl3pPr>
            <a:lvl4pPr marL="1538897" indent="0">
              <a:buNone/>
              <a:defRPr sz="1795" b="1"/>
            </a:lvl4pPr>
            <a:lvl5pPr marL="2051863" indent="0">
              <a:buNone/>
              <a:defRPr sz="1795" b="1"/>
            </a:lvl5pPr>
            <a:lvl6pPr marL="2564828" indent="0">
              <a:buNone/>
              <a:defRPr sz="1795" b="1"/>
            </a:lvl6pPr>
            <a:lvl7pPr marL="3077793" indent="0">
              <a:buNone/>
              <a:defRPr sz="1795" b="1"/>
            </a:lvl7pPr>
            <a:lvl8pPr marL="3590759" indent="0">
              <a:buNone/>
              <a:defRPr sz="1795" b="1"/>
            </a:lvl8pPr>
            <a:lvl9pPr marL="4103725" indent="0">
              <a:buNone/>
              <a:defRPr sz="1795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6293" y="4996816"/>
            <a:ext cx="7715861" cy="7349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33387" y="3353377"/>
            <a:ext cx="7753860" cy="1643437"/>
          </a:xfrm>
        </p:spPr>
        <p:txBody>
          <a:bodyPr anchor="b"/>
          <a:lstStyle>
            <a:lvl1pPr marL="0" indent="0">
              <a:buNone/>
              <a:defRPr sz="2693" b="1"/>
            </a:lvl1pPr>
            <a:lvl2pPr marL="512966" indent="0">
              <a:buNone/>
              <a:defRPr sz="2244" b="1"/>
            </a:lvl2pPr>
            <a:lvl3pPr marL="1025931" indent="0">
              <a:buNone/>
              <a:defRPr sz="2020" b="1"/>
            </a:lvl3pPr>
            <a:lvl4pPr marL="1538897" indent="0">
              <a:buNone/>
              <a:defRPr sz="1795" b="1"/>
            </a:lvl4pPr>
            <a:lvl5pPr marL="2051863" indent="0">
              <a:buNone/>
              <a:defRPr sz="1795" b="1"/>
            </a:lvl5pPr>
            <a:lvl6pPr marL="2564828" indent="0">
              <a:buNone/>
              <a:defRPr sz="1795" b="1"/>
            </a:lvl6pPr>
            <a:lvl7pPr marL="3077793" indent="0">
              <a:buNone/>
              <a:defRPr sz="1795" b="1"/>
            </a:lvl7pPr>
            <a:lvl8pPr marL="3590759" indent="0">
              <a:buNone/>
              <a:defRPr sz="1795" b="1"/>
            </a:lvl8pPr>
            <a:lvl9pPr marL="4103725" indent="0">
              <a:buNone/>
              <a:defRPr sz="1795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33387" y="4996816"/>
            <a:ext cx="7753860" cy="7349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267CE-CF58-46AC-916E-359926B140E7}" type="datetimeFigureOut">
              <a:rPr lang="uk-UA" smtClean="0"/>
              <a:t>19.12.2019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88-00CA-41D9-9663-2290011D9E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0016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267CE-CF58-46AC-916E-359926B140E7}" type="datetimeFigureOut">
              <a:rPr lang="uk-UA" smtClean="0"/>
              <a:t>19.12.2019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88-00CA-41D9-9663-2290011D9E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4076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267CE-CF58-46AC-916E-359926B140E7}" type="datetimeFigureOut">
              <a:rPr lang="uk-UA" smtClean="0"/>
              <a:t>19.12.2019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88-00CA-41D9-9663-2290011D9E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320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295" y="911969"/>
            <a:ext cx="5882484" cy="3191881"/>
          </a:xfrm>
        </p:spPr>
        <p:txBody>
          <a:bodyPr anchor="b"/>
          <a:lstStyle>
            <a:lvl1pPr>
              <a:defRPr sz="359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53862" y="1969597"/>
            <a:ext cx="9233387" cy="9721303"/>
          </a:xfrm>
        </p:spPr>
        <p:txBody>
          <a:bodyPr/>
          <a:lstStyle>
            <a:lvl1pPr>
              <a:defRPr sz="3590"/>
            </a:lvl1pPr>
            <a:lvl2pPr>
              <a:defRPr sz="3142"/>
            </a:lvl2pPr>
            <a:lvl3pPr>
              <a:defRPr sz="2693"/>
            </a:lvl3pPr>
            <a:lvl4pPr>
              <a:defRPr sz="2244"/>
            </a:lvl4pPr>
            <a:lvl5pPr>
              <a:defRPr sz="2244"/>
            </a:lvl5pPr>
            <a:lvl6pPr>
              <a:defRPr sz="2244"/>
            </a:lvl6pPr>
            <a:lvl7pPr>
              <a:defRPr sz="2244"/>
            </a:lvl7pPr>
            <a:lvl8pPr>
              <a:defRPr sz="2244"/>
            </a:lvl8pPr>
            <a:lvl9pPr>
              <a:defRPr sz="224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6295" y="4103849"/>
            <a:ext cx="5882484" cy="7602883"/>
          </a:xfrm>
        </p:spPr>
        <p:txBody>
          <a:bodyPr/>
          <a:lstStyle>
            <a:lvl1pPr marL="0" indent="0">
              <a:buNone/>
              <a:defRPr sz="1795"/>
            </a:lvl1pPr>
            <a:lvl2pPr marL="512966" indent="0">
              <a:buNone/>
              <a:defRPr sz="1571"/>
            </a:lvl2pPr>
            <a:lvl3pPr marL="1025931" indent="0">
              <a:buNone/>
              <a:defRPr sz="1346"/>
            </a:lvl3pPr>
            <a:lvl4pPr marL="1538897" indent="0">
              <a:buNone/>
              <a:defRPr sz="1122"/>
            </a:lvl4pPr>
            <a:lvl5pPr marL="2051863" indent="0">
              <a:buNone/>
              <a:defRPr sz="1122"/>
            </a:lvl5pPr>
            <a:lvl6pPr marL="2564828" indent="0">
              <a:buNone/>
              <a:defRPr sz="1122"/>
            </a:lvl6pPr>
            <a:lvl7pPr marL="3077793" indent="0">
              <a:buNone/>
              <a:defRPr sz="1122"/>
            </a:lvl7pPr>
            <a:lvl8pPr marL="3590759" indent="0">
              <a:buNone/>
              <a:defRPr sz="1122"/>
            </a:lvl8pPr>
            <a:lvl9pPr marL="4103725" indent="0">
              <a:buNone/>
              <a:defRPr sz="112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267CE-CF58-46AC-916E-359926B140E7}" type="datetimeFigureOut">
              <a:rPr lang="uk-UA" smtClean="0"/>
              <a:t>19.12.2019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88-00CA-41D9-9663-2290011D9E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3673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295" y="911969"/>
            <a:ext cx="5882484" cy="3191881"/>
          </a:xfrm>
        </p:spPr>
        <p:txBody>
          <a:bodyPr anchor="b"/>
          <a:lstStyle>
            <a:lvl1pPr>
              <a:defRPr sz="359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53862" y="1969597"/>
            <a:ext cx="9233387" cy="9721303"/>
          </a:xfrm>
        </p:spPr>
        <p:txBody>
          <a:bodyPr/>
          <a:lstStyle>
            <a:lvl1pPr marL="0" indent="0">
              <a:buNone/>
              <a:defRPr sz="3590"/>
            </a:lvl1pPr>
            <a:lvl2pPr marL="512966" indent="0">
              <a:buNone/>
              <a:defRPr sz="3142"/>
            </a:lvl2pPr>
            <a:lvl3pPr marL="1025931" indent="0">
              <a:buNone/>
              <a:defRPr sz="2693"/>
            </a:lvl3pPr>
            <a:lvl4pPr marL="1538897" indent="0">
              <a:buNone/>
              <a:defRPr sz="2244"/>
            </a:lvl4pPr>
            <a:lvl5pPr marL="2051863" indent="0">
              <a:buNone/>
              <a:defRPr sz="2244"/>
            </a:lvl5pPr>
            <a:lvl6pPr marL="2564828" indent="0">
              <a:buNone/>
              <a:defRPr sz="2244"/>
            </a:lvl6pPr>
            <a:lvl7pPr marL="3077793" indent="0">
              <a:buNone/>
              <a:defRPr sz="2244"/>
            </a:lvl7pPr>
            <a:lvl8pPr marL="3590759" indent="0">
              <a:buNone/>
              <a:defRPr sz="2244"/>
            </a:lvl8pPr>
            <a:lvl9pPr marL="4103725" indent="0">
              <a:buNone/>
              <a:defRPr sz="2244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6295" y="4103849"/>
            <a:ext cx="5882484" cy="7602883"/>
          </a:xfrm>
        </p:spPr>
        <p:txBody>
          <a:bodyPr/>
          <a:lstStyle>
            <a:lvl1pPr marL="0" indent="0">
              <a:buNone/>
              <a:defRPr sz="1795"/>
            </a:lvl1pPr>
            <a:lvl2pPr marL="512966" indent="0">
              <a:buNone/>
              <a:defRPr sz="1571"/>
            </a:lvl2pPr>
            <a:lvl3pPr marL="1025931" indent="0">
              <a:buNone/>
              <a:defRPr sz="1346"/>
            </a:lvl3pPr>
            <a:lvl4pPr marL="1538897" indent="0">
              <a:buNone/>
              <a:defRPr sz="1122"/>
            </a:lvl4pPr>
            <a:lvl5pPr marL="2051863" indent="0">
              <a:buNone/>
              <a:defRPr sz="1122"/>
            </a:lvl5pPr>
            <a:lvl6pPr marL="2564828" indent="0">
              <a:buNone/>
              <a:defRPr sz="1122"/>
            </a:lvl6pPr>
            <a:lvl7pPr marL="3077793" indent="0">
              <a:buNone/>
              <a:defRPr sz="1122"/>
            </a:lvl7pPr>
            <a:lvl8pPr marL="3590759" indent="0">
              <a:buNone/>
              <a:defRPr sz="1122"/>
            </a:lvl8pPr>
            <a:lvl9pPr marL="4103725" indent="0">
              <a:buNone/>
              <a:defRPr sz="112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267CE-CF58-46AC-916E-359926B140E7}" type="datetimeFigureOut">
              <a:rPr lang="uk-UA" smtClean="0"/>
              <a:t>19.12.2019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88-00CA-41D9-9663-2290011D9E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959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3917" y="728307"/>
            <a:ext cx="15730954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3917" y="3641534"/>
            <a:ext cx="15730954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3917" y="12678860"/>
            <a:ext cx="4103728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267CE-CF58-46AC-916E-359926B140E7}" type="datetimeFigureOut">
              <a:rPr lang="uk-UA" smtClean="0"/>
              <a:t>19.12.2019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41601" y="12678860"/>
            <a:ext cx="615559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881145" y="12678860"/>
            <a:ext cx="4103728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82A88-00CA-41D9-9663-2290011D9E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768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025931" rtl="0" eaLnBrk="1" latinLnBrk="0" hangingPunct="1">
        <a:lnSpc>
          <a:spcPct val="90000"/>
        </a:lnSpc>
        <a:spcBef>
          <a:spcPct val="0"/>
        </a:spcBef>
        <a:buNone/>
        <a:defRPr sz="49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483" indent="-256483" algn="l" defTabSz="1025931" rtl="0" eaLnBrk="1" latinLnBrk="0" hangingPunct="1">
        <a:lnSpc>
          <a:spcPct val="90000"/>
        </a:lnSpc>
        <a:spcBef>
          <a:spcPts val="1122"/>
        </a:spcBef>
        <a:buFont typeface="Arial" panose="020B0604020202020204" pitchFamily="34" charset="0"/>
        <a:buChar char="•"/>
        <a:defRPr sz="3142" kern="1200">
          <a:solidFill>
            <a:schemeClr val="tx1"/>
          </a:solidFill>
          <a:latin typeface="+mn-lt"/>
          <a:ea typeface="+mn-ea"/>
          <a:cs typeface="+mn-cs"/>
        </a:defRPr>
      </a:lvl1pPr>
      <a:lvl2pPr marL="769449" indent="-256483" algn="l" defTabSz="1025931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693" kern="1200">
          <a:solidFill>
            <a:schemeClr val="tx1"/>
          </a:solidFill>
          <a:latin typeface="+mn-lt"/>
          <a:ea typeface="+mn-ea"/>
          <a:cs typeface="+mn-cs"/>
        </a:defRPr>
      </a:lvl2pPr>
      <a:lvl3pPr marL="1282414" indent="-256483" algn="l" defTabSz="1025931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244" kern="1200">
          <a:solidFill>
            <a:schemeClr val="tx1"/>
          </a:solidFill>
          <a:latin typeface="+mn-lt"/>
          <a:ea typeface="+mn-ea"/>
          <a:cs typeface="+mn-cs"/>
        </a:defRPr>
      </a:lvl3pPr>
      <a:lvl4pPr marL="1795379" indent="-256483" algn="l" defTabSz="1025931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4pPr>
      <a:lvl5pPr marL="2308346" indent="-256483" algn="l" defTabSz="1025931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5pPr>
      <a:lvl6pPr marL="2821310" indent="-256483" algn="l" defTabSz="1025931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6pPr>
      <a:lvl7pPr marL="3334277" indent="-256483" algn="l" defTabSz="1025931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7pPr>
      <a:lvl8pPr marL="3847242" indent="-256483" algn="l" defTabSz="1025931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8pPr>
      <a:lvl9pPr marL="4360207" indent="-256483" algn="l" defTabSz="1025931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025931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1pPr>
      <a:lvl2pPr marL="512966" algn="l" defTabSz="1025931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2pPr>
      <a:lvl3pPr marL="1025931" algn="l" defTabSz="1025931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3pPr>
      <a:lvl4pPr marL="1538897" algn="l" defTabSz="1025931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4pPr>
      <a:lvl5pPr marL="2051863" algn="l" defTabSz="1025931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5pPr>
      <a:lvl6pPr marL="2564828" algn="l" defTabSz="1025931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6pPr>
      <a:lvl7pPr marL="3077793" algn="l" defTabSz="1025931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7pPr>
      <a:lvl8pPr marL="3590759" algn="l" defTabSz="1025931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8pPr>
      <a:lvl9pPr marL="4103725" algn="l" defTabSz="1025931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image" Target="../media/image13.jpeg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5.xml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8.xml"/><Relationship Id="rId3" Type="http://schemas.openxmlformats.org/officeDocument/2006/relationships/image" Target="../media/image4.jpeg"/><Relationship Id="rId7" Type="http://schemas.openxmlformats.org/officeDocument/2006/relationships/chart" Target="../charts/chart257.xm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5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0.xml"/><Relationship Id="rId3" Type="http://schemas.openxmlformats.org/officeDocument/2006/relationships/image" Target="../media/image53.png"/><Relationship Id="rId7" Type="http://schemas.openxmlformats.org/officeDocument/2006/relationships/chart" Target="../charts/chart259.xm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chart" Target="../charts/chart262.xml"/><Relationship Id="rId4" Type="http://schemas.microsoft.com/office/2007/relationships/hdphoto" Target="../media/hdphoto7.wdp"/><Relationship Id="rId9" Type="http://schemas.openxmlformats.org/officeDocument/2006/relationships/chart" Target="../charts/chart261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63.xml"/><Relationship Id="rId5" Type="http://schemas.openxmlformats.org/officeDocument/2006/relationships/image" Target="../media/image3.png"/><Relationship Id="rId10" Type="http://schemas.openxmlformats.org/officeDocument/2006/relationships/chart" Target="../charts/chart264.xml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6.xml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65.xml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8.xml"/><Relationship Id="rId3" Type="http://schemas.openxmlformats.org/officeDocument/2006/relationships/image" Target="../media/image3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67.xml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microsoft.com/office/2007/relationships/hdphoto" Target="../media/hdphoto4.wdp"/><Relationship Id="rId9" Type="http://schemas.openxmlformats.org/officeDocument/2006/relationships/image" Target="../media/image33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chart" Target="../charts/chart269.xm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70.xml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chart" Target="../charts/chart271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chart" Target="../charts/chart272.xm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chart" Target="../charts/chart273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chart" Target="../charts/chart276.xml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12" Type="http://schemas.openxmlformats.org/officeDocument/2006/relationships/chart" Target="../charts/chart275.xm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hart" Target="../charts/chart274.xml"/><Relationship Id="rId5" Type="http://schemas.openxmlformats.org/officeDocument/2006/relationships/image" Target="../media/image2.png"/><Relationship Id="rId10" Type="http://schemas.openxmlformats.org/officeDocument/2006/relationships/image" Target="../media/image58.png"/><Relationship Id="rId4" Type="http://schemas.microsoft.com/office/2007/relationships/hdphoto" Target="../media/hdphoto1.wdp"/><Relationship Id="rId9" Type="http://schemas.openxmlformats.org/officeDocument/2006/relationships/image" Target="../media/image57.png"/><Relationship Id="rId14" Type="http://schemas.openxmlformats.org/officeDocument/2006/relationships/chart" Target="../charts/chart27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7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chart" Target="../charts/chart20.xml"/><Relationship Id="rId4" Type="http://schemas.openxmlformats.org/officeDocument/2006/relationships/image" Target="../media/image2.png"/><Relationship Id="rId9" Type="http://schemas.openxmlformats.org/officeDocument/2006/relationships/chart" Target="../charts/chart19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chart" Target="../charts/chart281.xml"/><Relationship Id="rId18" Type="http://schemas.openxmlformats.org/officeDocument/2006/relationships/chart" Target="../charts/chart286.xml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12" Type="http://schemas.openxmlformats.org/officeDocument/2006/relationships/chart" Target="../charts/chart280.xml"/><Relationship Id="rId17" Type="http://schemas.openxmlformats.org/officeDocument/2006/relationships/chart" Target="../charts/chart285.xml"/><Relationship Id="rId2" Type="http://schemas.openxmlformats.org/officeDocument/2006/relationships/notesSlide" Target="../notesSlides/notesSlide110.xml"/><Relationship Id="rId16" Type="http://schemas.openxmlformats.org/officeDocument/2006/relationships/chart" Target="../charts/chart2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hart" Target="../charts/chart279.xml"/><Relationship Id="rId5" Type="http://schemas.openxmlformats.org/officeDocument/2006/relationships/image" Target="../media/image2.png"/><Relationship Id="rId15" Type="http://schemas.openxmlformats.org/officeDocument/2006/relationships/chart" Target="../charts/chart283.xml"/><Relationship Id="rId10" Type="http://schemas.openxmlformats.org/officeDocument/2006/relationships/image" Target="../media/image58.png"/><Relationship Id="rId4" Type="http://schemas.microsoft.com/office/2007/relationships/hdphoto" Target="../media/hdphoto1.wdp"/><Relationship Id="rId9" Type="http://schemas.openxmlformats.org/officeDocument/2006/relationships/image" Target="../media/image57.png"/><Relationship Id="rId14" Type="http://schemas.openxmlformats.org/officeDocument/2006/relationships/chart" Target="../charts/chart28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0.wmf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hart" Target="../charts/chart2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.xml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2.xml"/><Relationship Id="rId11" Type="http://schemas.openxmlformats.org/officeDocument/2006/relationships/chart" Target="../charts/chart26.xml"/><Relationship Id="rId5" Type="http://schemas.openxmlformats.org/officeDocument/2006/relationships/image" Target="../media/image3.png"/><Relationship Id="rId10" Type="http://schemas.openxmlformats.org/officeDocument/2006/relationships/chart" Target="../charts/chart25.xml"/><Relationship Id="rId4" Type="http://schemas.microsoft.com/office/2007/relationships/hdphoto" Target="../media/hdphoto1.wdp"/><Relationship Id="rId9" Type="http://schemas.openxmlformats.org/officeDocument/2006/relationships/chart" Target="../charts/chart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8.xml"/><Relationship Id="rId3" Type="http://schemas.openxmlformats.org/officeDocument/2006/relationships/image" Target="../media/image10.png"/><Relationship Id="rId7" Type="http://schemas.openxmlformats.org/officeDocument/2006/relationships/chart" Target="../charts/chart2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chart" Target="../charts/chart31.xml"/><Relationship Id="rId5" Type="http://schemas.openxmlformats.org/officeDocument/2006/relationships/image" Target="../media/image3.png"/><Relationship Id="rId10" Type="http://schemas.openxmlformats.org/officeDocument/2006/relationships/chart" Target="../charts/chart30.xml"/><Relationship Id="rId4" Type="http://schemas.microsoft.com/office/2007/relationships/hdphoto" Target="../media/hdphoto1.wdp"/><Relationship Id="rId9" Type="http://schemas.openxmlformats.org/officeDocument/2006/relationships/chart" Target="../charts/char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https://docs.google.com/document/d/1eu1a-g2_qkvFX4R9YL3P8jrehkKtdhWEe9vS-Kcgl1I/edit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chart" Target="../charts/chart3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chart" Target="../charts/chart34.xml"/><Relationship Id="rId3" Type="http://schemas.openxmlformats.org/officeDocument/2006/relationships/image" Target="../media/image31.png"/><Relationship Id="rId7" Type="http://schemas.openxmlformats.org/officeDocument/2006/relationships/image" Target="../media/image1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6" Type="http://schemas.openxmlformats.org/officeDocument/2006/relationships/chart" Target="../charts/chart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hart" Target="../charts/chart33.xml"/><Relationship Id="rId5" Type="http://schemas.openxmlformats.org/officeDocument/2006/relationships/image" Target="../media/image2.png"/><Relationship Id="rId15" Type="http://schemas.openxmlformats.org/officeDocument/2006/relationships/chart" Target="../charts/chart36.xml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openxmlformats.org/officeDocument/2006/relationships/image" Target="../media/image20.png"/><Relationship Id="rId14" Type="http://schemas.openxmlformats.org/officeDocument/2006/relationships/chart" Target="../charts/chart3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chart" Target="../charts/chart4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hart" Target="../charts/chart39.xml"/><Relationship Id="rId5" Type="http://schemas.openxmlformats.org/officeDocument/2006/relationships/image" Target="../media/image2.png"/><Relationship Id="rId10" Type="http://schemas.openxmlformats.org/officeDocument/2006/relationships/chart" Target="../charts/chart38.xml"/><Relationship Id="rId4" Type="http://schemas.microsoft.com/office/2007/relationships/hdphoto" Target="../media/hdphoto4.wdp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chart" Target="../charts/chart43.xm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chart" Target="../charts/chart4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hart" Target="../charts/chart41.xml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microsoft.com/office/2007/relationships/hdphoto" Target="../media/hdphoto4.wdp"/><Relationship Id="rId9" Type="http://schemas.openxmlformats.org/officeDocument/2006/relationships/image" Target="../media/image35.png"/><Relationship Id="rId14" Type="http://schemas.openxmlformats.org/officeDocument/2006/relationships/chart" Target="../charts/chart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chart" Target="../charts/chart4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chart" Target="../charts/chart47.xml"/><Relationship Id="rId3" Type="http://schemas.openxmlformats.org/officeDocument/2006/relationships/image" Target="../media/image31.png"/><Relationship Id="rId7" Type="http://schemas.openxmlformats.org/officeDocument/2006/relationships/image" Target="../media/image1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6" Type="http://schemas.openxmlformats.org/officeDocument/2006/relationships/chart" Target="../charts/chart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hart" Target="../charts/chart46.xml"/><Relationship Id="rId5" Type="http://schemas.openxmlformats.org/officeDocument/2006/relationships/image" Target="../media/image2.png"/><Relationship Id="rId15" Type="http://schemas.openxmlformats.org/officeDocument/2006/relationships/chart" Target="../charts/chart49.xml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openxmlformats.org/officeDocument/2006/relationships/image" Target="../media/image20.png"/><Relationship Id="rId14" Type="http://schemas.openxmlformats.org/officeDocument/2006/relationships/chart" Target="../charts/chart4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chart" Target="../charts/chart5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hart" Target="../charts/chart52.xml"/><Relationship Id="rId5" Type="http://schemas.openxmlformats.org/officeDocument/2006/relationships/image" Target="../media/image2.png"/><Relationship Id="rId10" Type="http://schemas.openxmlformats.org/officeDocument/2006/relationships/chart" Target="../charts/chart51.xml"/><Relationship Id="rId4" Type="http://schemas.microsoft.com/office/2007/relationships/hdphoto" Target="../media/hdphoto4.wdp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chart" Target="../charts/chart56.xm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chart" Target="../charts/chart5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hart" Target="../charts/chart54.xml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microsoft.com/office/2007/relationships/hdphoto" Target="../media/hdphoto4.wdp"/><Relationship Id="rId9" Type="http://schemas.openxmlformats.org/officeDocument/2006/relationships/image" Target="../media/image35.png"/><Relationship Id="rId14" Type="http://schemas.openxmlformats.org/officeDocument/2006/relationships/chart" Target="../charts/chart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chart" Target="../charts/chart5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chart" Target="../charts/chart60.xml"/><Relationship Id="rId3" Type="http://schemas.openxmlformats.org/officeDocument/2006/relationships/image" Target="../media/image31.png"/><Relationship Id="rId7" Type="http://schemas.openxmlformats.org/officeDocument/2006/relationships/image" Target="../media/image1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6" Type="http://schemas.openxmlformats.org/officeDocument/2006/relationships/chart" Target="../charts/chart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hart" Target="../charts/chart59.xml"/><Relationship Id="rId5" Type="http://schemas.openxmlformats.org/officeDocument/2006/relationships/image" Target="../media/image2.png"/><Relationship Id="rId15" Type="http://schemas.openxmlformats.org/officeDocument/2006/relationships/chart" Target="../charts/chart62.xml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openxmlformats.org/officeDocument/2006/relationships/image" Target="../media/image20.png"/><Relationship Id="rId14" Type="http://schemas.openxmlformats.org/officeDocument/2006/relationships/chart" Target="../charts/char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chart" Target="../charts/chart6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hart" Target="../charts/chart65.xml"/><Relationship Id="rId5" Type="http://schemas.openxmlformats.org/officeDocument/2006/relationships/image" Target="../media/image2.png"/><Relationship Id="rId10" Type="http://schemas.openxmlformats.org/officeDocument/2006/relationships/chart" Target="../charts/chart64.xml"/><Relationship Id="rId4" Type="http://schemas.microsoft.com/office/2007/relationships/hdphoto" Target="../media/hdphoto4.wdp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chart" Target="../charts/chart69.xm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chart" Target="../charts/chart6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hart" Target="../charts/chart67.xml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microsoft.com/office/2007/relationships/hdphoto" Target="../media/hdphoto4.wdp"/><Relationship Id="rId9" Type="http://schemas.openxmlformats.org/officeDocument/2006/relationships/image" Target="../media/image35.png"/><Relationship Id="rId14" Type="http://schemas.openxmlformats.org/officeDocument/2006/relationships/chart" Target="../charts/chart7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chart" Target="../charts/chart7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chart" Target="../charts/chart73.xml"/><Relationship Id="rId3" Type="http://schemas.openxmlformats.org/officeDocument/2006/relationships/image" Target="../media/image31.png"/><Relationship Id="rId7" Type="http://schemas.openxmlformats.org/officeDocument/2006/relationships/image" Target="../media/image1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6" Type="http://schemas.openxmlformats.org/officeDocument/2006/relationships/chart" Target="../charts/chart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hart" Target="../charts/chart72.xml"/><Relationship Id="rId5" Type="http://schemas.openxmlformats.org/officeDocument/2006/relationships/image" Target="../media/image2.png"/><Relationship Id="rId15" Type="http://schemas.openxmlformats.org/officeDocument/2006/relationships/chart" Target="../charts/chart75.xml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openxmlformats.org/officeDocument/2006/relationships/image" Target="../media/image20.png"/><Relationship Id="rId14" Type="http://schemas.openxmlformats.org/officeDocument/2006/relationships/chart" Target="../charts/chart7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chart" Target="../charts/chart7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hart" Target="../charts/chart78.xml"/><Relationship Id="rId5" Type="http://schemas.openxmlformats.org/officeDocument/2006/relationships/image" Target="../media/image2.png"/><Relationship Id="rId10" Type="http://schemas.openxmlformats.org/officeDocument/2006/relationships/chart" Target="../charts/chart77.xml"/><Relationship Id="rId4" Type="http://schemas.microsoft.com/office/2007/relationships/hdphoto" Target="../media/hdphoto4.wdp"/><Relationship Id="rId9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chart" Target="../charts/chart82.xm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chart" Target="../charts/chart8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hart" Target="../charts/chart80.xml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microsoft.com/office/2007/relationships/hdphoto" Target="../media/hdphoto4.wdp"/><Relationship Id="rId9" Type="http://schemas.openxmlformats.org/officeDocument/2006/relationships/image" Target="../media/image35.png"/><Relationship Id="rId14" Type="http://schemas.openxmlformats.org/officeDocument/2006/relationships/chart" Target="../charts/chart8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6.xml"/><Relationship Id="rId3" Type="http://schemas.openxmlformats.org/officeDocument/2006/relationships/image" Target="../media/image4.jpeg"/><Relationship Id="rId7" Type="http://schemas.openxmlformats.org/officeDocument/2006/relationships/chart" Target="../charts/chart8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4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chart" Target="../charts/chart8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2.xml"/><Relationship Id="rId11" Type="http://schemas.openxmlformats.org/officeDocument/2006/relationships/chart" Target="../charts/chart94.xml"/><Relationship Id="rId5" Type="http://schemas.openxmlformats.org/officeDocument/2006/relationships/image" Target="../media/image3.png"/><Relationship Id="rId10" Type="http://schemas.openxmlformats.org/officeDocument/2006/relationships/chart" Target="../charts/chart93.xml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12" Type="http://schemas.openxmlformats.org/officeDocument/2006/relationships/chart" Target="../charts/chart98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chart" Target="../charts/chart97.xml"/><Relationship Id="rId5" Type="http://schemas.openxmlformats.org/officeDocument/2006/relationships/image" Target="../media/image3.png"/><Relationship Id="rId10" Type="http://schemas.openxmlformats.org/officeDocument/2006/relationships/chart" Target="../charts/chart96.xml"/><Relationship Id="rId4" Type="http://schemas.microsoft.com/office/2007/relationships/hdphoto" Target="../media/hdphoto1.wdp"/><Relationship Id="rId9" Type="http://schemas.openxmlformats.org/officeDocument/2006/relationships/chart" Target="../charts/chart9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12" Type="http://schemas.openxmlformats.org/officeDocument/2006/relationships/chart" Target="../charts/chart10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chart" Target="../charts/chart101.xml"/><Relationship Id="rId5" Type="http://schemas.openxmlformats.org/officeDocument/2006/relationships/image" Target="../media/image3.png"/><Relationship Id="rId10" Type="http://schemas.openxmlformats.org/officeDocument/2006/relationships/chart" Target="../charts/chart100.xml"/><Relationship Id="rId4" Type="http://schemas.microsoft.com/office/2007/relationships/hdphoto" Target="../media/hdphoto1.wdp"/><Relationship Id="rId9" Type="http://schemas.openxmlformats.org/officeDocument/2006/relationships/chart" Target="../charts/chart9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5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4.xml"/><Relationship Id="rId3" Type="http://schemas.openxmlformats.org/officeDocument/2006/relationships/image" Target="../media/image10.png"/><Relationship Id="rId7" Type="http://schemas.openxmlformats.org/officeDocument/2006/relationships/chart" Target="../charts/chart10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chart" Target="../charts/chart10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1.jpeg"/><Relationship Id="rId7" Type="http://schemas.openxmlformats.org/officeDocument/2006/relationships/image" Target="../media/image1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6.xml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9.xml"/><Relationship Id="rId3" Type="http://schemas.openxmlformats.org/officeDocument/2006/relationships/image" Target="../media/image13.jpeg"/><Relationship Id="rId7" Type="http://schemas.openxmlformats.org/officeDocument/2006/relationships/chart" Target="../charts/chart108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7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chart" Target="../charts/chart11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3.xml"/><Relationship Id="rId3" Type="http://schemas.openxmlformats.org/officeDocument/2006/relationships/image" Target="../media/image13.jpeg"/><Relationship Id="rId7" Type="http://schemas.openxmlformats.org/officeDocument/2006/relationships/chart" Target="../charts/chart112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1.xml"/><Relationship Id="rId11" Type="http://schemas.openxmlformats.org/officeDocument/2006/relationships/chart" Target="../charts/chart116.xml"/><Relationship Id="rId5" Type="http://schemas.openxmlformats.org/officeDocument/2006/relationships/image" Target="../media/image3.png"/><Relationship Id="rId10" Type="http://schemas.openxmlformats.org/officeDocument/2006/relationships/chart" Target="../charts/chart115.xml"/><Relationship Id="rId4" Type="http://schemas.openxmlformats.org/officeDocument/2006/relationships/image" Target="../media/image2.png"/><Relationship Id="rId9" Type="http://schemas.openxmlformats.org/officeDocument/2006/relationships/chart" Target="../charts/chart11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.png"/><Relationship Id="rId7" Type="http://schemas.openxmlformats.org/officeDocument/2006/relationships/chart" Target="../charts/chart117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6.png"/><Relationship Id="rId5" Type="http://schemas.openxmlformats.org/officeDocument/2006/relationships/image" Target="../media/image2.png"/><Relationship Id="rId10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9.xml"/><Relationship Id="rId3" Type="http://schemas.openxmlformats.org/officeDocument/2006/relationships/image" Target="../media/image31.png"/><Relationship Id="rId7" Type="http://schemas.openxmlformats.org/officeDocument/2006/relationships/chart" Target="../charts/chart118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4.wdp"/><Relationship Id="rId9" Type="http://schemas.openxmlformats.org/officeDocument/2006/relationships/chart" Target="../charts/chart12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3.xml"/><Relationship Id="rId3" Type="http://schemas.openxmlformats.org/officeDocument/2006/relationships/image" Target="../media/image4.jpeg"/><Relationship Id="rId7" Type="http://schemas.openxmlformats.org/officeDocument/2006/relationships/chart" Target="../charts/chart122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21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chart" Target="../charts/chart1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2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chart" Target="../charts/chart128.xml"/><Relationship Id="rId5" Type="http://schemas.openxmlformats.org/officeDocument/2006/relationships/image" Target="../media/image3.png"/><Relationship Id="rId10" Type="http://schemas.openxmlformats.org/officeDocument/2006/relationships/chart" Target="../charts/chart127.xml"/><Relationship Id="rId4" Type="http://schemas.openxmlformats.org/officeDocument/2006/relationships/image" Target="../media/image2.png"/><Relationship Id="rId9" Type="http://schemas.openxmlformats.org/officeDocument/2006/relationships/chart" Target="../charts/chart12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1.xml"/><Relationship Id="rId3" Type="http://schemas.openxmlformats.org/officeDocument/2006/relationships/image" Target="../media/image1.jpg"/><Relationship Id="rId7" Type="http://schemas.openxmlformats.org/officeDocument/2006/relationships/chart" Target="../charts/chart130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29.xml"/><Relationship Id="rId11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4.xml"/><Relationship Id="rId3" Type="http://schemas.openxmlformats.org/officeDocument/2006/relationships/image" Target="../media/image10.png"/><Relationship Id="rId7" Type="http://schemas.openxmlformats.org/officeDocument/2006/relationships/chart" Target="../charts/chart133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chart" Target="../charts/chart136.xml"/><Relationship Id="rId4" Type="http://schemas.microsoft.com/office/2007/relationships/hdphoto" Target="../media/hdphoto1.wdp"/><Relationship Id="rId9" Type="http://schemas.openxmlformats.org/officeDocument/2006/relationships/chart" Target="../charts/chart13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8.xml"/><Relationship Id="rId3" Type="http://schemas.openxmlformats.org/officeDocument/2006/relationships/image" Target="../media/image10.png"/><Relationship Id="rId7" Type="http://schemas.openxmlformats.org/officeDocument/2006/relationships/chart" Target="../charts/chart137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chart" Target="../charts/chart140.xml"/><Relationship Id="rId4" Type="http://schemas.microsoft.com/office/2007/relationships/hdphoto" Target="../media/hdphoto1.wdp"/><Relationship Id="rId9" Type="http://schemas.openxmlformats.org/officeDocument/2006/relationships/chart" Target="../charts/chart139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2.xml"/><Relationship Id="rId3" Type="http://schemas.openxmlformats.org/officeDocument/2006/relationships/image" Target="../media/image10.png"/><Relationship Id="rId7" Type="http://schemas.openxmlformats.org/officeDocument/2006/relationships/chart" Target="../charts/chart141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chart" Target="../charts/chart144.xml"/><Relationship Id="rId4" Type="http://schemas.microsoft.com/office/2007/relationships/hdphoto" Target="../media/hdphoto1.wdp"/><Relationship Id="rId9" Type="http://schemas.openxmlformats.org/officeDocument/2006/relationships/chart" Target="../charts/chart14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13" Type="http://schemas.openxmlformats.org/officeDocument/2006/relationships/chart" Target="../charts/chart9.xml"/><Relationship Id="rId3" Type="http://schemas.openxmlformats.org/officeDocument/2006/relationships/image" Target="../media/image2.png"/><Relationship Id="rId7" Type="http://schemas.openxmlformats.org/officeDocument/2006/relationships/chart" Target="../charts/chart3.xml"/><Relationship Id="rId12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11" Type="http://schemas.openxmlformats.org/officeDocument/2006/relationships/chart" Target="../charts/chart7.xml"/><Relationship Id="rId5" Type="http://schemas.openxmlformats.org/officeDocument/2006/relationships/chart" Target="../charts/chart1.xml"/><Relationship Id="rId10" Type="http://schemas.openxmlformats.org/officeDocument/2006/relationships/chart" Target="../charts/chart6.xml"/><Relationship Id="rId4" Type="http://schemas.openxmlformats.org/officeDocument/2006/relationships/image" Target="../media/image3.png"/><Relationship Id="rId9" Type="http://schemas.openxmlformats.org/officeDocument/2006/relationships/chart" Target="../charts/chart5.xml"/><Relationship Id="rId14" Type="http://schemas.openxmlformats.org/officeDocument/2006/relationships/chart" Target="../charts/chart10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5.xml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7.wdp"/><Relationship Id="rId9" Type="http://schemas.openxmlformats.org/officeDocument/2006/relationships/chart" Target="../charts/chart14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8.xml"/><Relationship Id="rId3" Type="http://schemas.openxmlformats.org/officeDocument/2006/relationships/image" Target="../media/image13.jpeg"/><Relationship Id="rId7" Type="http://schemas.openxmlformats.org/officeDocument/2006/relationships/chart" Target="../charts/chart147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chart" Target="../charts/chart150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4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chart" Target="../charts/chart152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5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4.xml"/><Relationship Id="rId3" Type="http://schemas.openxmlformats.org/officeDocument/2006/relationships/image" Target="../media/image10.png"/><Relationship Id="rId7" Type="http://schemas.openxmlformats.org/officeDocument/2006/relationships/chart" Target="../charts/chart153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7.xml"/><Relationship Id="rId3" Type="http://schemas.openxmlformats.org/officeDocument/2006/relationships/image" Target="../media/image4.jpeg"/><Relationship Id="rId7" Type="http://schemas.openxmlformats.org/officeDocument/2006/relationships/chart" Target="../charts/chart156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55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chart" Target="../charts/chart15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chart" Target="../charts/chart160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5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chart" Target="../charts/chart162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6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5.xml"/><Relationship Id="rId3" Type="http://schemas.openxmlformats.org/officeDocument/2006/relationships/image" Target="../media/image4.jpeg"/><Relationship Id="rId7" Type="http://schemas.openxmlformats.org/officeDocument/2006/relationships/chart" Target="../charts/chart164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63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chart" Target="../charts/chart1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67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hart" Target="../charts/chart171.xml"/><Relationship Id="rId3" Type="http://schemas.openxmlformats.org/officeDocument/2006/relationships/image" Target="../media/image53.png"/><Relationship Id="rId7" Type="http://schemas.openxmlformats.org/officeDocument/2006/relationships/image" Target="../media/image19.png"/><Relationship Id="rId12" Type="http://schemas.openxmlformats.org/officeDocument/2006/relationships/chart" Target="../charts/chart170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hart" Target="../charts/chart169.xml"/><Relationship Id="rId5" Type="http://schemas.openxmlformats.org/officeDocument/2006/relationships/image" Target="../media/image2.png"/><Relationship Id="rId15" Type="http://schemas.openxmlformats.org/officeDocument/2006/relationships/chart" Target="../charts/chart173.xml"/><Relationship Id="rId10" Type="http://schemas.openxmlformats.org/officeDocument/2006/relationships/chart" Target="../charts/chart168.xml"/><Relationship Id="rId4" Type="http://schemas.microsoft.com/office/2007/relationships/hdphoto" Target="../media/hdphoto7.wdp"/><Relationship Id="rId9" Type="http://schemas.openxmlformats.org/officeDocument/2006/relationships/image" Target="../media/image32.png"/><Relationship Id="rId14" Type="http://schemas.openxmlformats.org/officeDocument/2006/relationships/chart" Target="../charts/chart17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hart" Target="../charts/chart177.xml"/><Relationship Id="rId3" Type="http://schemas.openxmlformats.org/officeDocument/2006/relationships/image" Target="../media/image53.png"/><Relationship Id="rId7" Type="http://schemas.openxmlformats.org/officeDocument/2006/relationships/image" Target="../media/image19.png"/><Relationship Id="rId12" Type="http://schemas.openxmlformats.org/officeDocument/2006/relationships/chart" Target="../charts/chart176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hart" Target="../charts/chart175.xml"/><Relationship Id="rId5" Type="http://schemas.openxmlformats.org/officeDocument/2006/relationships/image" Target="../media/image2.png"/><Relationship Id="rId15" Type="http://schemas.openxmlformats.org/officeDocument/2006/relationships/chart" Target="../charts/chart179.xml"/><Relationship Id="rId10" Type="http://schemas.openxmlformats.org/officeDocument/2006/relationships/chart" Target="../charts/chart174.xml"/><Relationship Id="rId4" Type="http://schemas.microsoft.com/office/2007/relationships/hdphoto" Target="../media/hdphoto7.wdp"/><Relationship Id="rId9" Type="http://schemas.openxmlformats.org/officeDocument/2006/relationships/image" Target="../media/image32.png"/><Relationship Id="rId14" Type="http://schemas.openxmlformats.org/officeDocument/2006/relationships/chart" Target="../charts/chart17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chart" Target="../charts/chart180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81.xml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82.xml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4.xml"/><Relationship Id="rId3" Type="http://schemas.openxmlformats.org/officeDocument/2006/relationships/image" Target="../media/image10.png"/><Relationship Id="rId7" Type="http://schemas.openxmlformats.org/officeDocument/2006/relationships/chart" Target="../charts/chart183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chart" Target="../charts/chart186.xml"/><Relationship Id="rId4" Type="http://schemas.microsoft.com/office/2007/relationships/hdphoto" Target="../media/hdphoto1.wdp"/><Relationship Id="rId9" Type="http://schemas.openxmlformats.org/officeDocument/2006/relationships/chart" Target="../charts/chart18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6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8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chart" Target="../charts/chart191.xml"/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12" Type="http://schemas.openxmlformats.org/officeDocument/2006/relationships/chart" Target="../charts/chart190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88.xml"/><Relationship Id="rId11" Type="http://schemas.openxmlformats.org/officeDocument/2006/relationships/chart" Target="../charts/chart189.xml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openxmlformats.org/officeDocument/2006/relationships/chart" Target="../charts/chart19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4.xml"/><Relationship Id="rId3" Type="http://schemas.openxmlformats.org/officeDocument/2006/relationships/image" Target="../media/image10.png"/><Relationship Id="rId7" Type="http://schemas.openxmlformats.org/officeDocument/2006/relationships/chart" Target="../charts/chart193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7.xml"/><Relationship Id="rId3" Type="http://schemas.openxmlformats.org/officeDocument/2006/relationships/image" Target="../media/image4.jpeg"/><Relationship Id="rId7" Type="http://schemas.openxmlformats.org/officeDocument/2006/relationships/chart" Target="../charts/chart196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95.xml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chart" Target="../charts/chart198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0.xml"/><Relationship Id="rId3" Type="http://schemas.openxmlformats.org/officeDocument/2006/relationships/image" Target="../media/image10.png"/><Relationship Id="rId7" Type="http://schemas.openxmlformats.org/officeDocument/2006/relationships/chart" Target="../charts/chart199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3.xml"/><Relationship Id="rId3" Type="http://schemas.openxmlformats.org/officeDocument/2006/relationships/image" Target="../media/image4.jpeg"/><Relationship Id="rId7" Type="http://schemas.openxmlformats.org/officeDocument/2006/relationships/chart" Target="../charts/chart202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01.xml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chart" Target="../charts/chart204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7.xml"/><Relationship Id="rId3" Type="http://schemas.openxmlformats.org/officeDocument/2006/relationships/image" Target="../media/image4.jpeg"/><Relationship Id="rId7" Type="http://schemas.openxmlformats.org/officeDocument/2006/relationships/chart" Target="../charts/chart206.xm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0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0.xml"/><Relationship Id="rId3" Type="http://schemas.openxmlformats.org/officeDocument/2006/relationships/image" Target="../media/image13.jpeg"/><Relationship Id="rId7" Type="http://schemas.openxmlformats.org/officeDocument/2006/relationships/chart" Target="../charts/chart209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08.xml"/><Relationship Id="rId11" Type="http://schemas.openxmlformats.org/officeDocument/2006/relationships/image" Target="../media/image34.png"/><Relationship Id="rId5" Type="http://schemas.openxmlformats.org/officeDocument/2006/relationships/image" Target="../media/image3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chart" Target="../charts/chart211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3.xml"/><Relationship Id="rId3" Type="http://schemas.openxmlformats.org/officeDocument/2006/relationships/image" Target="../media/image10.png"/><Relationship Id="rId7" Type="http://schemas.openxmlformats.org/officeDocument/2006/relationships/chart" Target="../charts/chart212.xm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6.xml"/><Relationship Id="rId3" Type="http://schemas.openxmlformats.org/officeDocument/2006/relationships/image" Target="../media/image4.jpeg"/><Relationship Id="rId7" Type="http://schemas.openxmlformats.org/officeDocument/2006/relationships/chart" Target="../charts/chart215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14.xml"/><Relationship Id="rId11" Type="http://schemas.openxmlformats.org/officeDocument/2006/relationships/image" Target="../media/image34.png"/><Relationship Id="rId5" Type="http://schemas.openxmlformats.org/officeDocument/2006/relationships/image" Target="../media/image3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chart" Target="../charts/chart21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9.xml"/><Relationship Id="rId3" Type="http://schemas.openxmlformats.org/officeDocument/2006/relationships/image" Target="../media/image10.png"/><Relationship Id="rId7" Type="http://schemas.openxmlformats.org/officeDocument/2006/relationships/chart" Target="../charts/chart218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2.xml"/><Relationship Id="rId3" Type="http://schemas.openxmlformats.org/officeDocument/2006/relationships/image" Target="../media/image4.jpeg"/><Relationship Id="rId7" Type="http://schemas.openxmlformats.org/officeDocument/2006/relationships/chart" Target="../charts/chart221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20.xml"/><Relationship Id="rId11" Type="http://schemas.openxmlformats.org/officeDocument/2006/relationships/image" Target="../media/image34.png"/><Relationship Id="rId5" Type="http://schemas.openxmlformats.org/officeDocument/2006/relationships/image" Target="../media/image3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chart" Target="../charts/chart2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3" Type="http://schemas.openxmlformats.org/officeDocument/2006/relationships/image" Target="../media/image13.jpeg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chart" Target="../charts/chart14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6.xml"/><Relationship Id="rId3" Type="http://schemas.openxmlformats.org/officeDocument/2006/relationships/image" Target="../media/image4.jpeg"/><Relationship Id="rId7" Type="http://schemas.openxmlformats.org/officeDocument/2006/relationships/chart" Target="../charts/chart225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2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9.xml"/><Relationship Id="rId3" Type="http://schemas.openxmlformats.org/officeDocument/2006/relationships/image" Target="../media/image13.jpeg"/><Relationship Id="rId7" Type="http://schemas.openxmlformats.org/officeDocument/2006/relationships/chart" Target="../charts/chart228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27.xml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chart" Target="../charts/chart230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2.xml"/><Relationship Id="rId3" Type="http://schemas.openxmlformats.org/officeDocument/2006/relationships/image" Target="../media/image10.png"/><Relationship Id="rId7" Type="http://schemas.openxmlformats.org/officeDocument/2006/relationships/chart" Target="../charts/chart231.xm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5.xml"/><Relationship Id="rId3" Type="http://schemas.openxmlformats.org/officeDocument/2006/relationships/image" Target="../media/image4.jpeg"/><Relationship Id="rId7" Type="http://schemas.openxmlformats.org/officeDocument/2006/relationships/chart" Target="../charts/chart234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33.xml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chart" Target="../charts/chart236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8.xml"/><Relationship Id="rId3" Type="http://schemas.openxmlformats.org/officeDocument/2006/relationships/image" Target="../media/image10.png"/><Relationship Id="rId7" Type="http://schemas.openxmlformats.org/officeDocument/2006/relationships/chart" Target="../charts/chart237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1.xml"/><Relationship Id="rId3" Type="http://schemas.openxmlformats.org/officeDocument/2006/relationships/image" Target="../media/image4.jpeg"/><Relationship Id="rId7" Type="http://schemas.openxmlformats.org/officeDocument/2006/relationships/chart" Target="../charts/chart240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39.xml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chart" Target="../charts/chart24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5.xml"/><Relationship Id="rId3" Type="http://schemas.openxmlformats.org/officeDocument/2006/relationships/image" Target="../media/image4.jpeg"/><Relationship Id="rId7" Type="http://schemas.openxmlformats.org/officeDocument/2006/relationships/chart" Target="../charts/chart244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4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jpeg"/><Relationship Id="rId7" Type="http://schemas.openxmlformats.org/officeDocument/2006/relationships/chart" Target="../charts/chart247.xm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46.xml"/><Relationship Id="rId5" Type="http://schemas.openxmlformats.org/officeDocument/2006/relationships/image" Target="../media/image3.png"/><Relationship Id="rId10" Type="http://schemas.openxmlformats.org/officeDocument/2006/relationships/chart" Target="../charts/chart249.xml"/><Relationship Id="rId4" Type="http://schemas.openxmlformats.org/officeDocument/2006/relationships/image" Target="../media/image2.png"/><Relationship Id="rId9" Type="http://schemas.openxmlformats.org/officeDocument/2006/relationships/chart" Target="../charts/chart248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jpeg"/><Relationship Id="rId7" Type="http://schemas.openxmlformats.org/officeDocument/2006/relationships/chart" Target="../charts/chart251.xm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50.xml"/><Relationship Id="rId5" Type="http://schemas.openxmlformats.org/officeDocument/2006/relationships/image" Target="../media/image3.png"/><Relationship Id="rId10" Type="http://schemas.openxmlformats.org/officeDocument/2006/relationships/chart" Target="../charts/chart253.xml"/><Relationship Id="rId4" Type="http://schemas.openxmlformats.org/officeDocument/2006/relationships/image" Target="../media/image2.png"/><Relationship Id="rId9" Type="http://schemas.openxmlformats.org/officeDocument/2006/relationships/chart" Target="../charts/chart25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jpeg"/><Relationship Id="rId7" Type="http://schemas.openxmlformats.org/officeDocument/2006/relationships/chart" Target="../charts/chart255.xm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5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-123" r="13820" b="123"/>
          <a:stretch/>
        </p:blipFill>
        <p:spPr>
          <a:xfrm>
            <a:off x="-50801" y="-43436"/>
            <a:ext cx="18355733" cy="137229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25735" y="1744880"/>
            <a:ext cx="10587319" cy="1058731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672" y="2289621"/>
            <a:ext cx="1640254" cy="1073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25733" y="11471522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5735" y="5577148"/>
            <a:ext cx="105873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 ГРАМОТНІСТЬ НАСЕЛЕННЯ УКРАЇНИ</a:t>
            </a:r>
            <a:endParaRPr lang="uk-UA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8" y="2327859"/>
            <a:ext cx="4752309" cy="10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51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r="8336"/>
          <a:stretch/>
        </p:blipFill>
        <p:spPr>
          <a:xfrm>
            <a:off x="-50801" y="0"/>
            <a:ext cx="18474267" cy="138145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1332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053" y="1476821"/>
            <a:ext cx="1640254" cy="1073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2672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89580" y="2639219"/>
            <a:ext cx="14134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Актуальність навчання цифровим навичкам</a:t>
            </a:r>
          </a:p>
          <a:p>
            <a:pPr algn="ctr"/>
            <a:r>
              <a:rPr lang="uk-UA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УКРАЇНА. </a:t>
            </a:r>
            <a:r>
              <a:rPr lang="uk-UA" sz="3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ПОРТРЕТ СІЛЬСЬКОЇ МІСЦЕВОСТІ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923493" y="6364816"/>
          <a:ext cx="7132043" cy="295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1918822" y="4153364"/>
          <a:ext cx="7132043" cy="1981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896693" y="3872766"/>
            <a:ext cx="422470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Рівень володіння цифровими навичками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230558952"/>
              </p:ext>
            </p:extLst>
          </p:nvPr>
        </p:nvGraphicFramePr>
        <p:xfrm>
          <a:off x="1385915" y="9289977"/>
          <a:ext cx="6310285" cy="3471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896692" y="9321066"/>
            <a:ext cx="471365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Актуальність навчання цифровим навичкам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31332" y="3923743"/>
            <a:ext cx="815330" cy="292387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31332" y="9369069"/>
            <a:ext cx="815330" cy="292387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58049" y="11166242"/>
            <a:ext cx="25796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63,5% 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рівень володіння цифровими навичками «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basic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above basic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16444" y="9836026"/>
            <a:ext cx="25796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36,5% 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рівень володіння цифровими навичками «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low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no skills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6355069" y="3933739"/>
            <a:ext cx="815330" cy="292387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020098" y="3868426"/>
            <a:ext cx="5334972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ТОП-5 курсів, які б хотіли пройти, серед тих, у кого актуалізована потреба у навчанні. Рівень цифрових навичок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«low» + «no skills»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6355069" y="7545121"/>
            <a:ext cx="815330" cy="292387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020098" y="7447959"/>
            <a:ext cx="5334972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ТОП-5 курсів, які б хотіли пройти, серед тих, у кого актуалізована потреба у навчанні. Рівень цифрових навичок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«basic» + «above basic»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989580" y="6226629"/>
            <a:ext cx="697404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96" y="9847854"/>
            <a:ext cx="772789" cy="77278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98" y="11167586"/>
            <a:ext cx="772789" cy="772789"/>
          </a:xfrm>
          <a:prstGeom prst="rect">
            <a:avLst/>
          </a:prstGeom>
        </p:spPr>
      </p:pic>
      <p:cxnSp>
        <p:nvCxnSpPr>
          <p:cNvPr id="54" name="Прямая со стрелкой 53"/>
          <p:cNvCxnSpPr/>
          <p:nvPr/>
        </p:nvCxnSpPr>
        <p:spPr>
          <a:xfrm>
            <a:off x="3600450" y="11553980"/>
            <a:ext cx="2520946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6257654" y="9847854"/>
            <a:ext cx="0" cy="21168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145292" y="10178092"/>
            <a:ext cx="1893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77,6</a:t>
            </a:r>
            <a:r>
              <a:rPr lang="uk-UA" sz="1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рівень володіння цифровими навичками «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low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no skills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2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Правая фигурная скобка 59"/>
          <p:cNvSpPr/>
          <p:nvPr/>
        </p:nvSpPr>
        <p:spPr>
          <a:xfrm>
            <a:off x="3516642" y="9998529"/>
            <a:ext cx="180423" cy="971550"/>
          </a:xfrm>
          <a:prstGeom prst="rightBrace">
            <a:avLst>
              <a:gd name="adj1" fmla="val 18079"/>
              <a:gd name="adj2" fmla="val 50000"/>
            </a:avLst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Крест 60"/>
          <p:cNvSpPr/>
          <p:nvPr/>
        </p:nvSpPr>
        <p:spPr>
          <a:xfrm rot="18937929">
            <a:off x="3791736" y="10248824"/>
            <a:ext cx="457200" cy="457200"/>
          </a:xfrm>
          <a:prstGeom prst="plus">
            <a:avLst>
              <a:gd name="adj" fmla="val 375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590" y="3971747"/>
            <a:ext cx="772789" cy="772789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589" y="7536574"/>
            <a:ext cx="772789" cy="772789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9837683" y="4885941"/>
            <a:ext cx="7132043" cy="148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55,4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Онлайн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безпека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52,2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Користування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послугами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Інтернет-банкінгу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48,9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Розрізнення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надійних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ненадійних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джерел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інформації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uk-UA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46,7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Швидкий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якісний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пошук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інформації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мережі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Інтернет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uk-UA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42,4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Здійснення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покупок через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інтернет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848189" y="8601457"/>
            <a:ext cx="7132043" cy="148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55,0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Встановлення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програмного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забезпечення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53,1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Онлайн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безпека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uk-UA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51,9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Обробка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монтаж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відео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непрофесійний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рівень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для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особистих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цілей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uk-UA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46,9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Розрізнення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надійних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ненадійних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джерел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інформації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46,3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Робота в фоторедакторах</a:t>
            </a:r>
          </a:p>
        </p:txBody>
      </p:sp>
    </p:spTree>
    <p:extLst>
      <p:ext uri="{BB962C8B-B14F-4D97-AF65-F5344CB8AC3E}">
        <p14:creationId xmlns:p14="http://schemas.microsoft.com/office/powerpoint/2010/main" val="34632420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8823" y="32447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БАЗОВІ КУРСИ</a:t>
            </a: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660089709"/>
              </p:ext>
            </p:extLst>
          </p:nvPr>
        </p:nvGraphicFramePr>
        <p:xfrm>
          <a:off x="1881542" y="3583294"/>
          <a:ext cx="7237058" cy="4512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918823" y="81596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ПОГЛИБЛЕНІ КУРСИ</a:t>
            </a: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638071547"/>
              </p:ext>
            </p:extLst>
          </p:nvPr>
        </p:nvGraphicFramePr>
        <p:xfrm>
          <a:off x="1881542" y="8498194"/>
          <a:ext cx="7237058" cy="3447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9996023" y="32447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БАЗОВІ ПРОФЕСІЙНІ КУРСИ</a:t>
            </a: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046856534"/>
              </p:ext>
            </p:extLst>
          </p:nvPr>
        </p:nvGraphicFramePr>
        <p:xfrm>
          <a:off x="9118600" y="3583293"/>
          <a:ext cx="7854950" cy="8362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572001" y="3233183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200575" y="3233183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1107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8" t="9677" b="221"/>
          <a:stretch/>
        </p:blipFill>
        <p:spPr>
          <a:xfrm>
            <a:off x="-16933" y="-76244"/>
            <a:ext cx="18237200" cy="137557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8822" y="3244740"/>
            <a:ext cx="9679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Форма навчання цифровим навичкам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1598" y="3729640"/>
            <a:ext cx="7195068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24373" y="7580390"/>
            <a:ext cx="7195068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37873" y="3732415"/>
            <a:ext cx="7195068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порушенням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слуху</a:t>
            </a:r>
            <a:endParaRPr lang="uk-UA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37873" y="7580390"/>
            <a:ext cx="7195068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Молодь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віком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10-17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років</a:t>
            </a:r>
            <a:endParaRPr lang="uk-UA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56126833"/>
              </p:ext>
            </p:extLst>
          </p:nvPr>
        </p:nvGraphicFramePr>
        <p:xfrm>
          <a:off x="1771651" y="4070969"/>
          <a:ext cx="7345016" cy="3388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531943401"/>
              </p:ext>
            </p:extLst>
          </p:nvPr>
        </p:nvGraphicFramePr>
        <p:xfrm>
          <a:off x="9360131" y="4068194"/>
          <a:ext cx="7675585" cy="3388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361967438"/>
              </p:ext>
            </p:extLst>
          </p:nvPr>
        </p:nvGraphicFramePr>
        <p:xfrm>
          <a:off x="1668379" y="7918944"/>
          <a:ext cx="7453837" cy="3388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729917178"/>
              </p:ext>
            </p:extLst>
          </p:nvPr>
        </p:nvGraphicFramePr>
        <p:xfrm>
          <a:off x="9837873" y="7918944"/>
          <a:ext cx="7197843" cy="3388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90799218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8169" y="3247072"/>
            <a:ext cx="351905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Форми навчання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93610298"/>
              </p:ext>
            </p:extLst>
          </p:nvPr>
        </p:nvGraphicFramePr>
        <p:xfrm>
          <a:off x="1543566" y="4340041"/>
          <a:ext cx="6838434" cy="8285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409413" y="4168419"/>
            <a:ext cx="511433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16" y="3907731"/>
            <a:ext cx="864619" cy="86461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801295" y="4142000"/>
            <a:ext cx="597874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типу місцевості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4" descr="C:\Users\ОрганизациЯ\Desktop\skyline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330" y="3879973"/>
            <a:ext cx="822965" cy="8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3716729431"/>
              </p:ext>
            </p:extLst>
          </p:nvPr>
        </p:nvGraphicFramePr>
        <p:xfrm>
          <a:off x="9978330" y="4340040"/>
          <a:ext cx="6838434" cy="8285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3373699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8169" y="3247072"/>
            <a:ext cx="351905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Форми навчання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866127775"/>
              </p:ext>
            </p:extLst>
          </p:nvPr>
        </p:nvGraphicFramePr>
        <p:xfrm>
          <a:off x="1543566" y="4340041"/>
          <a:ext cx="6838434" cy="8285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409413" y="4168419"/>
            <a:ext cx="570789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801296" y="4142000"/>
            <a:ext cx="6235420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3202190344"/>
              </p:ext>
            </p:extLst>
          </p:nvPr>
        </p:nvGraphicFramePr>
        <p:xfrm>
          <a:off x="9978330" y="4340040"/>
          <a:ext cx="6838434" cy="8285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246" y="3907731"/>
            <a:ext cx="864619" cy="8646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74" y="3955857"/>
            <a:ext cx="864619" cy="8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8970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8169" y="3247072"/>
            <a:ext cx="351905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Форми навчання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65827657"/>
              </p:ext>
            </p:extLst>
          </p:nvPr>
        </p:nvGraphicFramePr>
        <p:xfrm>
          <a:off x="1543566" y="4340041"/>
          <a:ext cx="6838434" cy="8285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409413" y="4168419"/>
            <a:ext cx="601269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4177273606"/>
              </p:ext>
            </p:extLst>
          </p:nvPr>
        </p:nvGraphicFramePr>
        <p:xfrm>
          <a:off x="9981658" y="4340041"/>
          <a:ext cx="6838434" cy="8285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0847505" y="4168419"/>
            <a:ext cx="6221295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16" y="3929343"/>
            <a:ext cx="875865" cy="87586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485" y="3968766"/>
            <a:ext cx="867752" cy="86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8670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8169" y="3247072"/>
            <a:ext cx="351905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Форми навчання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68" y="1476821"/>
            <a:ext cx="1640254" cy="10734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95287" y="4142000"/>
            <a:ext cx="6235365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60847715"/>
              </p:ext>
            </p:extLst>
          </p:nvPr>
        </p:nvGraphicFramePr>
        <p:xfrm>
          <a:off x="1572322" y="4340040"/>
          <a:ext cx="6838434" cy="8285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69" y="3908407"/>
            <a:ext cx="875865" cy="87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9502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8169" y="3247072"/>
            <a:ext cx="351905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 СЛУХУ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Форми навчання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97542609"/>
              </p:ext>
            </p:extLst>
          </p:nvPr>
        </p:nvGraphicFramePr>
        <p:xfrm>
          <a:off x="1543566" y="4340041"/>
          <a:ext cx="6838434" cy="8285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409413" y="4168419"/>
            <a:ext cx="511433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16" y="3907731"/>
            <a:ext cx="864619" cy="864619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683560662"/>
              </p:ext>
            </p:extLst>
          </p:nvPr>
        </p:nvGraphicFramePr>
        <p:xfrm>
          <a:off x="9981658" y="4340041"/>
          <a:ext cx="6838434" cy="8285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847505" y="4168419"/>
            <a:ext cx="570789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566" y="3955857"/>
            <a:ext cx="864619" cy="8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0078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8169" y="3247072"/>
            <a:ext cx="351905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 СЛУХУ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Форми навчання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411330" y="4142000"/>
            <a:ext cx="6235420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574426646"/>
              </p:ext>
            </p:extLst>
          </p:nvPr>
        </p:nvGraphicFramePr>
        <p:xfrm>
          <a:off x="1588364" y="4340040"/>
          <a:ext cx="6838434" cy="8285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80" y="3907731"/>
            <a:ext cx="864619" cy="864619"/>
          </a:xfrm>
          <a:prstGeom prst="rect">
            <a:avLst/>
          </a:prstGeom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987917703"/>
              </p:ext>
            </p:extLst>
          </p:nvPr>
        </p:nvGraphicFramePr>
        <p:xfrm>
          <a:off x="9965616" y="4340041"/>
          <a:ext cx="6838434" cy="8285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0831463" y="4168419"/>
            <a:ext cx="601269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566" y="3929343"/>
            <a:ext cx="875865" cy="87586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980325" y="3255094"/>
            <a:ext cx="351905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МОЛОДЬ ВІКОМ 10-17 РОКІВ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Форми навчання</a:t>
            </a:r>
          </a:p>
        </p:txBody>
      </p:sp>
    </p:spTree>
    <p:extLst>
      <p:ext uri="{BB962C8B-B14F-4D97-AF65-F5344CB8AC3E}">
        <p14:creationId xmlns:p14="http://schemas.microsoft.com/office/powerpoint/2010/main" val="297565912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586133" y="880533"/>
            <a:ext cx="9668931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26938" y="11952769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6934" y="2249135"/>
            <a:ext cx="7603067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atin typeface="Arial" pitchFamily="34" charset="0"/>
                <a:cs typeface="Arial" pitchFamily="34" charset="0"/>
              </a:rPr>
              <a:t>УКРАЇНА</a:t>
            </a:r>
            <a:br>
              <a:rPr lang="uk-UA" sz="3600" b="1" dirty="0">
                <a:latin typeface="Arial" pitchFamily="34" charset="0"/>
                <a:cs typeface="Arial" pitchFamily="34" charset="0"/>
              </a:rPr>
            </a:br>
            <a:r>
              <a:rPr lang="uk-UA" sz="3600" b="1" dirty="0">
                <a:latin typeface="Arial" pitchFamily="34" charset="0"/>
                <a:cs typeface="Arial" pitchFamily="34" charset="0"/>
              </a:rPr>
              <a:t>Кількість техніки</a:t>
            </a:r>
          </a:p>
        </p:txBody>
      </p:sp>
      <p:sp>
        <p:nvSpPr>
          <p:cNvPr id="15" name="Прямоугольник 14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463" y="1495940"/>
            <a:ext cx="4752309" cy="10352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89" y="3223346"/>
            <a:ext cx="1058132" cy="10581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89" y="5500323"/>
            <a:ext cx="1058132" cy="10581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89" y="9836947"/>
            <a:ext cx="1058132" cy="10581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89" y="7662782"/>
            <a:ext cx="1058132" cy="1058132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166321629"/>
              </p:ext>
            </p:extLst>
          </p:nvPr>
        </p:nvGraphicFramePr>
        <p:xfrm>
          <a:off x="10559584" y="3075186"/>
          <a:ext cx="4953132" cy="180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058818143"/>
              </p:ext>
            </p:extLst>
          </p:nvPr>
        </p:nvGraphicFramePr>
        <p:xfrm>
          <a:off x="10559583" y="5259693"/>
          <a:ext cx="4632291" cy="180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499765893"/>
              </p:ext>
            </p:extLst>
          </p:nvPr>
        </p:nvGraphicFramePr>
        <p:xfrm>
          <a:off x="10559583" y="7456024"/>
          <a:ext cx="5450437" cy="180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238588317"/>
              </p:ext>
            </p:extLst>
          </p:nvPr>
        </p:nvGraphicFramePr>
        <p:xfrm>
          <a:off x="10559584" y="9629029"/>
          <a:ext cx="4303884" cy="2081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8189484" y="4296120"/>
            <a:ext cx="178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Комп’ютер</a:t>
            </a:r>
            <a:endParaRPr lang="ru-RU" sz="18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89484" y="6572250"/>
            <a:ext cx="178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Ноутбук</a:t>
            </a:r>
            <a:endParaRPr lang="ru-RU" sz="18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89484" y="8720914"/>
            <a:ext cx="178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Планшет</a:t>
            </a:r>
            <a:endParaRPr lang="ru-RU" sz="18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89484" y="10895079"/>
            <a:ext cx="178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Смартфон</a:t>
            </a:r>
            <a:endParaRPr lang="ru-RU" sz="18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4615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r="3062"/>
          <a:stretch/>
        </p:blipFill>
        <p:spPr>
          <a:xfrm>
            <a:off x="-67733" y="0"/>
            <a:ext cx="18355733" cy="1367948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01867" y="2337092"/>
            <a:ext cx="7586133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atin typeface="Arial" pitchFamily="34" charset="0"/>
                <a:cs typeface="Arial" pitchFamily="34" charset="0"/>
              </a:rPr>
              <a:t>УКРАЇНА</a:t>
            </a:r>
            <a:br>
              <a:rPr lang="uk-UA" sz="3600" b="1" dirty="0">
                <a:latin typeface="Arial" pitchFamily="34" charset="0"/>
                <a:cs typeface="Arial" pitchFamily="34" charset="0"/>
              </a:rPr>
            </a:br>
            <a:r>
              <a:rPr lang="uk-UA" sz="3600" b="1" dirty="0">
                <a:latin typeface="Arial" pitchFamily="34" charset="0"/>
                <a:cs typeface="Arial" pitchFamily="34" charset="0"/>
              </a:rPr>
              <a:t>Кількість техніки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32936" y="863600"/>
            <a:ext cx="9668931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80" y="1426022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3741" y="11935836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2522391">
            <a:off x="166292" y="1166165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88" y="1495940"/>
            <a:ext cx="4752309" cy="10352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18168" y="3247072"/>
            <a:ext cx="8330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Загальна кількість техніки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(комп’ютерів, ноутбуків, планшетів та </a:t>
            </a:r>
            <a:r>
              <a:rPr lang="uk-UA" sz="1600" i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смартфонів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у одному домогосподарстві)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221849347"/>
              </p:ext>
            </p:extLst>
          </p:nvPr>
        </p:nvGraphicFramePr>
        <p:xfrm>
          <a:off x="1655646" y="3984936"/>
          <a:ext cx="4802304" cy="2815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62848" y="4066493"/>
            <a:ext cx="2181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В середньому</a:t>
            </a:r>
          </a:p>
          <a:p>
            <a:pPr algn="ctr"/>
            <a:r>
              <a:rPr lang="uk-UA" sz="1800" b="1" dirty="0">
                <a:solidFill>
                  <a:schemeClr val="accent1"/>
                </a:solidFill>
              </a:rPr>
              <a:t>3 одиниці</a:t>
            </a:r>
          </a:p>
          <a:p>
            <a:pPr algn="ctr"/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техніки на </a:t>
            </a:r>
            <a:r>
              <a:rPr lang="uk-UA" sz="1400" b="1" dirty="0">
                <a:solidFill>
                  <a:schemeClr val="bg2">
                    <a:lumMod val="10000"/>
                  </a:schemeClr>
                </a:solidFill>
              </a:rPr>
              <a:t>одне домогосподарство</a:t>
            </a:r>
            <a:endParaRPr lang="ru-RU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Нашивка 4"/>
          <p:cNvSpPr/>
          <p:nvPr/>
        </p:nvSpPr>
        <p:spPr>
          <a:xfrm rot="20371822">
            <a:off x="6747641" y="4654212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 rot="1228178" flipV="1">
            <a:off x="6747640" y="5607505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62847" y="5648426"/>
            <a:ext cx="2181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В середньому</a:t>
            </a:r>
          </a:p>
          <a:p>
            <a:pPr algn="ctr"/>
            <a:r>
              <a:rPr lang="uk-UA" sz="1800" b="1" dirty="0">
                <a:solidFill>
                  <a:schemeClr val="accent1"/>
                </a:solidFill>
              </a:rPr>
              <a:t>1 одиниця</a:t>
            </a:r>
          </a:p>
          <a:p>
            <a:pPr algn="ctr"/>
            <a:r>
              <a:rPr lang="uk-UA" sz="1400" dirty="0">
                <a:solidFill>
                  <a:schemeClr val="bg2">
                    <a:lumMod val="10000"/>
                  </a:schemeClr>
                </a:solidFill>
              </a:rPr>
              <a:t>техніки на </a:t>
            </a:r>
            <a:r>
              <a:rPr lang="uk-UA" sz="1400" b="1" dirty="0">
                <a:solidFill>
                  <a:schemeClr val="bg2">
                    <a:lumMod val="10000"/>
                  </a:schemeClr>
                </a:solidFill>
              </a:rPr>
              <a:t>одного члена домогосподарства</a:t>
            </a:r>
            <a:endParaRPr lang="ru-RU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98736" y="5198286"/>
            <a:ext cx="70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АБО</a:t>
            </a:r>
            <a:endParaRPr lang="ru-RU" sz="18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405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r="8336"/>
          <a:stretch/>
        </p:blipFill>
        <p:spPr>
          <a:xfrm>
            <a:off x="-50801" y="0"/>
            <a:ext cx="18474267" cy="138145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1332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053" y="1476821"/>
            <a:ext cx="1640254" cy="1073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2672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83622" y="2741261"/>
            <a:ext cx="14134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Актуальність навчання цифровим навичкам</a:t>
            </a:r>
          </a:p>
          <a:p>
            <a:pPr algn="ctr"/>
            <a:r>
              <a:rPr lang="uk-UA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УКРАЇНА. </a:t>
            </a:r>
            <a:r>
              <a:rPr lang="uk-UA" sz="3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ПОРТРЕТ МІСЬКОЇ МІСЦЕВОСТІ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96693" y="3872766"/>
            <a:ext cx="422470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Рівень володіння цифровими навичками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96692" y="9321066"/>
            <a:ext cx="471365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Актуальність навчання цифровим навичкам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31332" y="3923743"/>
            <a:ext cx="815330" cy="292387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31332" y="9369069"/>
            <a:ext cx="815330" cy="292387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6355069" y="3933739"/>
            <a:ext cx="815330" cy="292387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6355069" y="8538379"/>
            <a:ext cx="815330" cy="292387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989580" y="6226629"/>
            <a:ext cx="6974049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258049" y="11166242"/>
            <a:ext cx="25796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7,4</a:t>
            </a:r>
            <a:r>
              <a:rPr lang="uk-UA" sz="1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рівень володіння цифровими навичками «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basic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above basic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16444" y="9836026"/>
            <a:ext cx="25796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2,6</a:t>
            </a:r>
            <a:r>
              <a:rPr lang="uk-UA" sz="1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uk-UA" sz="1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рівень володіння цифровими навичками «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low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no skills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020098" y="3868426"/>
            <a:ext cx="5334972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ТОП-5 курсів, які б хотіли пройти, серед тих, у кого актуалізована потреба у навчанні. Рівень цифрових навичок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«low» + «no skills»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020098" y="7447959"/>
            <a:ext cx="5334972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ТОП-5 курсів, які б хотіли пройти, серед тих, у кого актуалізована потреба у навчанні. Рівень цифрових навичок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«basic» + «above basic»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96" y="9847854"/>
            <a:ext cx="772789" cy="77278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98" y="11167586"/>
            <a:ext cx="772789" cy="772789"/>
          </a:xfrm>
          <a:prstGeom prst="rect">
            <a:avLst/>
          </a:prstGeom>
        </p:spPr>
      </p:pic>
      <p:cxnSp>
        <p:nvCxnSpPr>
          <p:cNvPr id="54" name="Прямая со стрелкой 53"/>
          <p:cNvCxnSpPr/>
          <p:nvPr/>
        </p:nvCxnSpPr>
        <p:spPr>
          <a:xfrm>
            <a:off x="3600450" y="11553980"/>
            <a:ext cx="2520946" cy="0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6257654" y="9847854"/>
            <a:ext cx="0" cy="2116851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145292" y="10178092"/>
            <a:ext cx="1893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67,5</a:t>
            </a:r>
            <a:r>
              <a:rPr lang="uk-UA" sz="1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рівень володіння цифровими навичками «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low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no skills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2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Правая фигурная скобка 56"/>
          <p:cNvSpPr/>
          <p:nvPr/>
        </p:nvSpPr>
        <p:spPr>
          <a:xfrm>
            <a:off x="3516642" y="9998529"/>
            <a:ext cx="180422" cy="971550"/>
          </a:xfrm>
          <a:prstGeom prst="rightBrace">
            <a:avLst>
              <a:gd name="adj1" fmla="val 18079"/>
              <a:gd name="adj2" fmla="val 50000"/>
            </a:avLst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Крест 57"/>
          <p:cNvSpPr/>
          <p:nvPr/>
        </p:nvSpPr>
        <p:spPr>
          <a:xfrm rot="18937929">
            <a:off x="3791736" y="10248824"/>
            <a:ext cx="457200" cy="457200"/>
          </a:xfrm>
          <a:prstGeom prst="plus">
            <a:avLst>
              <a:gd name="adj" fmla="val 375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590" y="3971747"/>
            <a:ext cx="772789" cy="77278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589" y="7536574"/>
            <a:ext cx="772789" cy="772789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9837683" y="4885941"/>
            <a:ext cx="6700345" cy="148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53,6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Онлайн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безпека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47,4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Розрізнення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надійних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ненадійних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джерел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інформації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46,9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Користування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послугами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Інтернет-банкінгу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44,3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Швидкий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якісний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пошук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інформації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мережі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Інтернет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37,6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Онлайн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безпека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для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дітей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848189" y="8601457"/>
            <a:ext cx="6700345" cy="1786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rgbClr val="000000"/>
                </a:solidFill>
                <a:latin typeface="Arial"/>
              </a:rPr>
              <a:t>46,5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%</a:t>
            </a:r>
            <a:r>
              <a:rPr lang="uk-UA" sz="1200" dirty="0">
                <a:solidFill>
                  <a:srgbClr val="000000"/>
                </a:solidFill>
                <a:latin typeface="Arial"/>
              </a:rPr>
              <a:t>	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Онлайн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безпека</a:t>
            </a:r>
            <a:endParaRPr lang="ru-RU" sz="120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rgbClr val="000000"/>
                </a:solidFill>
                <a:latin typeface="Arial"/>
              </a:rPr>
              <a:t>43,8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%</a:t>
            </a:r>
            <a:r>
              <a:rPr lang="uk-UA" sz="1200" dirty="0">
                <a:solidFill>
                  <a:srgbClr val="000000"/>
                </a:solidFill>
                <a:latin typeface="Arial"/>
              </a:rPr>
              <a:t>	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Обробка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, монтаж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відео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(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непрофесійний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рівень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, для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особистих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цілей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rgbClr val="000000"/>
                </a:solidFill>
                <a:latin typeface="Arial"/>
              </a:rPr>
              <a:t>42,3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%</a:t>
            </a:r>
            <a:r>
              <a:rPr lang="uk-UA" sz="1200" dirty="0">
                <a:solidFill>
                  <a:srgbClr val="000000"/>
                </a:solidFill>
                <a:latin typeface="Arial"/>
              </a:rPr>
              <a:t>	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Створення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сайтів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(на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основі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шаблонів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)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	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rgbClr val="000000"/>
                </a:solidFill>
                <a:latin typeface="Arial"/>
              </a:rPr>
              <a:t>40,5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%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	Робота в фоторедакторах</a:t>
            </a:r>
            <a:endParaRPr lang="uk-UA" sz="120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rgbClr val="000000"/>
                </a:solidFill>
                <a:latin typeface="Arial"/>
              </a:rPr>
              <a:t>38,8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%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	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Розрізнення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надійних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та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ненадійних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джерел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інформації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endParaRPr lang="uk-UA" sz="120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rgbClr val="000000"/>
                </a:solidFill>
                <a:latin typeface="Arial"/>
              </a:rPr>
              <a:t>38,8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Основи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графічного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дизайну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3561372964"/>
              </p:ext>
            </p:extLst>
          </p:nvPr>
        </p:nvGraphicFramePr>
        <p:xfrm>
          <a:off x="1918822" y="4153364"/>
          <a:ext cx="7132043" cy="1981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941437849"/>
              </p:ext>
            </p:extLst>
          </p:nvPr>
        </p:nvGraphicFramePr>
        <p:xfrm>
          <a:off x="1923493" y="6364816"/>
          <a:ext cx="7132043" cy="295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377274110"/>
              </p:ext>
            </p:extLst>
          </p:nvPr>
        </p:nvGraphicFramePr>
        <p:xfrm>
          <a:off x="1385915" y="9289977"/>
          <a:ext cx="6310285" cy="3471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9036071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586133" y="880533"/>
            <a:ext cx="9668931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26938" y="11952769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6934" y="2249135"/>
            <a:ext cx="7603067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atin typeface="Arial" pitchFamily="34" charset="0"/>
                <a:cs typeface="Arial" pitchFamily="34" charset="0"/>
              </a:rPr>
              <a:t>Кількість техніки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463" y="1495940"/>
            <a:ext cx="4752309" cy="10352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099" y="3223346"/>
            <a:ext cx="1058132" cy="10581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099" y="5500323"/>
            <a:ext cx="1058132" cy="10581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099" y="9836947"/>
            <a:ext cx="1058132" cy="10581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099" y="7662782"/>
            <a:ext cx="1058132" cy="1058132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598980880"/>
              </p:ext>
            </p:extLst>
          </p:nvPr>
        </p:nvGraphicFramePr>
        <p:xfrm>
          <a:off x="13397464" y="3075186"/>
          <a:ext cx="4953132" cy="180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891510959"/>
              </p:ext>
            </p:extLst>
          </p:nvPr>
        </p:nvGraphicFramePr>
        <p:xfrm>
          <a:off x="13397463" y="5259693"/>
          <a:ext cx="4632291" cy="180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361905047"/>
              </p:ext>
            </p:extLst>
          </p:nvPr>
        </p:nvGraphicFramePr>
        <p:xfrm>
          <a:off x="13397463" y="7456024"/>
          <a:ext cx="5450437" cy="180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866163539"/>
              </p:ext>
            </p:extLst>
          </p:nvPr>
        </p:nvGraphicFramePr>
        <p:xfrm>
          <a:off x="13397464" y="9629029"/>
          <a:ext cx="4303884" cy="2081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1894494" y="4296120"/>
            <a:ext cx="178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Комп’ютер</a:t>
            </a:r>
            <a:endParaRPr lang="ru-RU" sz="18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894494" y="6572250"/>
            <a:ext cx="178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Ноутбук</a:t>
            </a:r>
            <a:endParaRPr lang="ru-RU" sz="18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894494" y="8720914"/>
            <a:ext cx="178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Планшет</a:t>
            </a:r>
            <a:endParaRPr lang="ru-RU" sz="18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894494" y="10895079"/>
            <a:ext cx="178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Смартфон</a:t>
            </a:r>
            <a:endParaRPr lang="ru-RU" sz="18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235227494"/>
              </p:ext>
            </p:extLst>
          </p:nvPr>
        </p:nvGraphicFramePr>
        <p:xfrm>
          <a:off x="7085804" y="3069926"/>
          <a:ext cx="4953132" cy="180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61578419"/>
              </p:ext>
            </p:extLst>
          </p:nvPr>
        </p:nvGraphicFramePr>
        <p:xfrm>
          <a:off x="7366565" y="5270198"/>
          <a:ext cx="4632291" cy="180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308766301"/>
              </p:ext>
            </p:extLst>
          </p:nvPr>
        </p:nvGraphicFramePr>
        <p:xfrm>
          <a:off x="6660134" y="7450764"/>
          <a:ext cx="5450437" cy="180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593574523"/>
              </p:ext>
            </p:extLst>
          </p:nvPr>
        </p:nvGraphicFramePr>
        <p:xfrm>
          <a:off x="7700969" y="9671066"/>
          <a:ext cx="4303884" cy="2081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3675836" y="2753504"/>
            <a:ext cx="3519052" cy="338554"/>
          </a:xfrm>
          <a:prstGeom prst="rect">
            <a:avLst/>
          </a:prstGeom>
          <a:solidFill>
            <a:schemeClr val="accent3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 СЛУХУ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90042" y="2753504"/>
            <a:ext cx="3519052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МОЛОДЬ ВІКОМ 10-17 РОКІВ</a:t>
            </a:r>
          </a:p>
        </p:txBody>
      </p:sp>
    </p:spTree>
    <p:extLst>
      <p:ext uri="{BB962C8B-B14F-4D97-AF65-F5344CB8AC3E}">
        <p14:creationId xmlns:p14="http://schemas.microsoft.com/office/powerpoint/2010/main" val="393827402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-1506" r="13742" b="125"/>
          <a:stretch/>
        </p:blipFill>
        <p:spPr>
          <a:xfrm>
            <a:off x="-16933" y="-233082"/>
            <a:ext cx="18338799" cy="1391257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441764" y="6940926"/>
            <a:ext cx="4119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4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research@mlsgroup.com.ua</a:t>
            </a:r>
            <a:endParaRPr lang="uk-UA" sz="2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441765" y="5198522"/>
            <a:ext cx="2954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uk-UA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+380 50 2826894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1441765" y="8714219"/>
            <a:ext cx="2954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4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mlsgroup.com.ua</a:t>
            </a:r>
            <a:endParaRPr lang="uk-UA" sz="2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04" y="5050529"/>
            <a:ext cx="6255855" cy="5049368"/>
          </a:xfrm>
          <a:prstGeom prst="rect">
            <a:avLst/>
          </a:prstGeom>
        </p:spPr>
      </p:pic>
      <p:sp>
        <p:nvSpPr>
          <p:cNvPr id="50" name="Oval 69"/>
          <p:cNvSpPr>
            <a:spLocks noChangeAspect="1"/>
          </p:cNvSpPr>
          <p:nvPr/>
        </p:nvSpPr>
        <p:spPr>
          <a:xfrm>
            <a:off x="10314077" y="4989839"/>
            <a:ext cx="879033" cy="87903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51" name="Oval 70"/>
          <p:cNvSpPr>
            <a:spLocks noChangeAspect="1"/>
          </p:cNvSpPr>
          <p:nvPr/>
        </p:nvSpPr>
        <p:spPr>
          <a:xfrm>
            <a:off x="10314077" y="6758022"/>
            <a:ext cx="879033" cy="8790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6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52" name="Oval 71"/>
          <p:cNvSpPr>
            <a:spLocks noChangeAspect="1"/>
          </p:cNvSpPr>
          <p:nvPr/>
        </p:nvSpPr>
        <p:spPr>
          <a:xfrm>
            <a:off x="10314077" y="8505536"/>
            <a:ext cx="879033" cy="8790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937DEC8-26DC-6F49-A998-AA29ED81FADF}"/>
              </a:ext>
            </a:extLst>
          </p:cNvPr>
          <p:cNvSpPr txBox="1"/>
          <p:nvPr/>
        </p:nvSpPr>
        <p:spPr>
          <a:xfrm>
            <a:off x="3502025" y="6832619"/>
            <a:ext cx="5780202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Надійні дані для виважених рішень.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247" y="1280157"/>
            <a:ext cx="1868545" cy="168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80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540"/>
          <a:stretch/>
        </p:blipFill>
        <p:spPr>
          <a:xfrm>
            <a:off x="-1" y="-76171"/>
            <a:ext cx="18440401" cy="137556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700000">
            <a:off x="3978135" y="1556626"/>
            <a:ext cx="10587319" cy="10587319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825735" y="1744880"/>
            <a:ext cx="10587319" cy="1058731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672" y="2289621"/>
            <a:ext cx="1640254" cy="1073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25733" y="11471522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5735" y="5577148"/>
            <a:ext cx="105873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1</a:t>
            </a:r>
          </a:p>
          <a:p>
            <a:pPr algn="ctr"/>
            <a:r>
              <a:rPr lang="uk-UA" sz="4400" dirty="0">
                <a:latin typeface="Arial" panose="020B0604020202020204" pitchFamily="34" charset="0"/>
                <a:cs typeface="Arial" panose="020B0604020202020204" pitchFamily="34" charset="0"/>
              </a:rPr>
              <a:t>РІВЕНЬ ВОЛОДІННЯ ЦИФРОВИМИ НАВИЧКАМИ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8" y="2327859"/>
            <a:ext cx="4752309" cy="10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37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8257838" cy="13695254"/>
          </a:xfrm>
          <a:prstGeom prst="rect">
            <a:avLst/>
          </a:prstGeom>
          <a:solidFill>
            <a:srgbClr val="66626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3" name="Прямоугольник 162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4" name="Рисунок 1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68" name="TextBox 167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4830" y="2448269"/>
            <a:ext cx="1058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Портрет людей, у яких </a:t>
            </a:r>
            <a:r>
              <a:rPr lang="uk-UA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відсутні</a:t>
            </a: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цифрові навички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uk-UA" sz="32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343" y="6186945"/>
            <a:ext cx="1688538" cy="1688538"/>
          </a:xfrm>
          <a:prstGeom prst="rect">
            <a:avLst/>
          </a:prstGeom>
        </p:spPr>
      </p:pic>
      <p:sp>
        <p:nvSpPr>
          <p:cNvPr id="185" name="Oval 204"/>
          <p:cNvSpPr>
            <a:spLocks noChangeAspect="1"/>
          </p:cNvSpPr>
          <p:nvPr/>
        </p:nvSpPr>
        <p:spPr>
          <a:xfrm>
            <a:off x="10090643" y="6614965"/>
            <a:ext cx="319074" cy="31907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86" name="Oval 205"/>
          <p:cNvSpPr>
            <a:spLocks noChangeAspect="1"/>
          </p:cNvSpPr>
          <p:nvPr/>
        </p:nvSpPr>
        <p:spPr>
          <a:xfrm>
            <a:off x="8944091" y="7875483"/>
            <a:ext cx="319074" cy="31907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88" name="Oval 207"/>
          <p:cNvSpPr>
            <a:spLocks noChangeAspect="1"/>
          </p:cNvSpPr>
          <p:nvPr/>
        </p:nvSpPr>
        <p:spPr>
          <a:xfrm>
            <a:off x="7815772" y="6614965"/>
            <a:ext cx="300841" cy="300841"/>
          </a:xfrm>
          <a:prstGeom prst="ellipse">
            <a:avLst/>
          </a:prstGeom>
          <a:solidFill>
            <a:schemeClr val="accent1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 dirty="0">
              <a:solidFill>
                <a:schemeClr val="bg1"/>
              </a:solidFill>
              <a:latin typeface="FontAwesome" pitchFamily="2" charset="0"/>
            </a:endParaRPr>
          </a:p>
        </p:txBody>
      </p:sp>
      <p:pic>
        <p:nvPicPr>
          <p:cNvPr id="169" name="Рисунок 1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48145" y="5497126"/>
            <a:ext cx="194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15,1%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7" name="Picture 4" descr="C:\Users\ОрганизациЯ\Desktop\skylin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345" y="5667419"/>
            <a:ext cx="822965" cy="8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Рисунок 1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47" y="4481034"/>
            <a:ext cx="864619" cy="864619"/>
          </a:xfrm>
          <a:prstGeom prst="rect">
            <a:avLst/>
          </a:prstGeom>
        </p:spPr>
      </p:pic>
      <p:pic>
        <p:nvPicPr>
          <p:cNvPr id="183" name="Рисунок 18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17" y="7861521"/>
            <a:ext cx="864619" cy="864619"/>
          </a:xfrm>
          <a:prstGeom prst="rect">
            <a:avLst/>
          </a:prstGeom>
        </p:spPr>
      </p:pic>
      <p:pic>
        <p:nvPicPr>
          <p:cNvPr id="191" name="Рисунок 19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88" y="6781521"/>
            <a:ext cx="864619" cy="864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6441" y="3673826"/>
            <a:ext cx="370968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Соціально-демографічні характеристики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2661" y="4728677"/>
            <a:ext cx="264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люди віком 60-70 років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2826264" y="5617236"/>
            <a:ext cx="2799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які проживають поза обласними центрами (в містах та селах області)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2826264" y="6890612"/>
            <a:ext cx="279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 рівнем освіти: середня спеціальна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2826264" y="8001097"/>
            <a:ext cx="279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статус зайнятості: не працююче населення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738648" y="3996991"/>
            <a:ext cx="1860331" cy="2768394"/>
            <a:chOff x="5738648" y="3996991"/>
            <a:chExt cx="1860331" cy="2768394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243145" y="6765385"/>
              <a:ext cx="135583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243145" y="3996991"/>
              <a:ext cx="0" cy="27683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 flipH="1">
              <a:off x="5738648" y="3996991"/>
              <a:ext cx="504497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7" name="TextBox 196"/>
          <p:cNvSpPr txBox="1"/>
          <p:nvPr/>
        </p:nvSpPr>
        <p:spPr>
          <a:xfrm>
            <a:off x="7280687" y="8780778"/>
            <a:ext cx="3709686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Специфіка користування Інтернетом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9114612" y="8308428"/>
            <a:ext cx="0" cy="386393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687" y="9657427"/>
            <a:ext cx="791374" cy="791374"/>
          </a:xfrm>
          <a:prstGeom prst="rect">
            <a:avLst/>
          </a:prstGeom>
        </p:spPr>
      </p:pic>
      <p:sp>
        <p:nvSpPr>
          <p:cNvPr id="198" name="TextBox 197"/>
          <p:cNvSpPr txBox="1"/>
          <p:nvPr/>
        </p:nvSpPr>
        <p:spPr>
          <a:xfrm>
            <a:off x="8134452" y="9729948"/>
            <a:ext cx="264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не мають підключення до мережі Інтернет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09" y="10712654"/>
            <a:ext cx="819252" cy="819252"/>
          </a:xfrm>
          <a:prstGeom prst="rect">
            <a:avLst/>
          </a:prstGeom>
        </p:spPr>
      </p:pic>
      <p:sp>
        <p:nvSpPr>
          <p:cNvPr id="199" name="TextBox 198"/>
          <p:cNvSpPr txBox="1"/>
          <p:nvPr/>
        </p:nvSpPr>
        <p:spPr>
          <a:xfrm>
            <a:off x="8129095" y="10834280"/>
            <a:ext cx="285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ніколи не користувались Інтернетом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12600656" y="3673826"/>
            <a:ext cx="370968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Актуальність навчання цифровим навичкам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106" y="4441340"/>
            <a:ext cx="944005" cy="944005"/>
          </a:xfrm>
          <a:prstGeom prst="rect">
            <a:avLst/>
          </a:prstGeom>
        </p:spPr>
      </p:pic>
      <p:sp>
        <p:nvSpPr>
          <p:cNvPr id="201" name="TextBox 200"/>
          <p:cNvSpPr txBox="1"/>
          <p:nvPr/>
        </p:nvSpPr>
        <p:spPr>
          <a:xfrm>
            <a:off x="13625348" y="4535696"/>
            <a:ext cx="2684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навчання цифровим навичкам для них </a:t>
            </a:r>
            <a:r>
              <a:rPr lang="uk-UA" sz="18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неактуально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106" y="5702239"/>
            <a:ext cx="969411" cy="969411"/>
          </a:xfrm>
          <a:prstGeom prst="rect">
            <a:avLst/>
          </a:prstGeom>
        </p:spPr>
      </p:pic>
      <p:sp>
        <p:nvSpPr>
          <p:cNvPr id="202" name="TextBox 201"/>
          <p:cNvSpPr txBox="1"/>
          <p:nvPr/>
        </p:nvSpPr>
        <p:spPr>
          <a:xfrm>
            <a:off x="13625348" y="6125776"/>
            <a:ext cx="3005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цифрові навички, які вони хочуть сформувати: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12600656" y="6800850"/>
            <a:ext cx="37096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Користування </a:t>
            </a:r>
            <a:r>
              <a:rPr lang="uk-UA" sz="1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смартфоном</a:t>
            </a:r>
            <a:endParaRPr lang="uk-UA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Користування соціальними мережами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Навички пошуку інформації в мережі Інтернет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4" name="Группа 203"/>
          <p:cNvGrpSpPr/>
          <p:nvPr/>
        </p:nvGrpSpPr>
        <p:grpSpPr>
          <a:xfrm flipH="1">
            <a:off x="10611284" y="3988667"/>
            <a:ext cx="1860331" cy="2768394"/>
            <a:chOff x="5738648" y="3996991"/>
            <a:chExt cx="1860331" cy="2768394"/>
          </a:xfrm>
        </p:grpSpPr>
        <p:cxnSp>
          <p:nvCxnSpPr>
            <p:cNvPr id="205" name="Прямая соединительная линия 204"/>
            <p:cNvCxnSpPr/>
            <p:nvPr/>
          </p:nvCxnSpPr>
          <p:spPr>
            <a:xfrm flipH="1">
              <a:off x="6243145" y="6765385"/>
              <a:ext cx="135583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Прямая соединительная линия 205"/>
            <p:cNvCxnSpPr/>
            <p:nvPr/>
          </p:nvCxnSpPr>
          <p:spPr>
            <a:xfrm flipV="1">
              <a:off x="6243145" y="3996991"/>
              <a:ext cx="0" cy="27683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Прямая со стрелкой 206"/>
            <p:cNvCxnSpPr/>
            <p:nvPr/>
          </p:nvCxnSpPr>
          <p:spPr>
            <a:xfrm flipH="1">
              <a:off x="5738648" y="3996991"/>
              <a:ext cx="504497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424" y="8481829"/>
            <a:ext cx="1204774" cy="1204774"/>
          </a:xfrm>
          <a:prstGeom prst="rect">
            <a:avLst/>
          </a:prstGeom>
        </p:spPr>
      </p:pic>
      <p:sp>
        <p:nvSpPr>
          <p:cNvPr id="208" name="TextBox 207"/>
          <p:cNvSpPr txBox="1"/>
          <p:nvPr/>
        </p:nvSpPr>
        <p:spPr>
          <a:xfrm>
            <a:off x="13625348" y="8407305"/>
            <a:ext cx="30053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найбільш бажана форма навчання цифровим навичкам: діти (онуки) навчають своїх батьків (</a:t>
            </a:r>
            <a:r>
              <a:rPr lang="uk-UA" sz="1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бабусів-дідусів</a:t>
            </a: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D5E52B9-28F5-3544-BDE4-E00060CF91F2}"/>
              </a:ext>
            </a:extLst>
          </p:cNvPr>
          <p:cNvSpPr txBox="1"/>
          <p:nvPr/>
        </p:nvSpPr>
        <p:spPr>
          <a:xfrm>
            <a:off x="1015997" y="12600411"/>
            <a:ext cx="6582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uk-UA" sz="14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 і надалі портрет включає найбільш типові характеристики</a:t>
            </a:r>
            <a:endParaRPr lang="ru-RU" sz="1400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10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8257838" cy="13695254"/>
          </a:xfrm>
          <a:prstGeom prst="rect">
            <a:avLst/>
          </a:prstGeom>
          <a:solidFill>
            <a:srgbClr val="66626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3" name="Прямоугольник 162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4" name="Рисунок 1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68" name="TextBox 167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4830" y="2448269"/>
            <a:ext cx="10587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Портрет людей з цифровими навичками</a:t>
            </a:r>
          </a:p>
          <a:p>
            <a:pPr algn="ctr"/>
            <a:r>
              <a:rPr lang="uk-UA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нижче середнього</a:t>
            </a:r>
          </a:p>
        </p:txBody>
      </p:sp>
      <p:sp>
        <p:nvSpPr>
          <p:cNvPr id="185" name="Oval 204"/>
          <p:cNvSpPr>
            <a:spLocks noChangeAspect="1"/>
          </p:cNvSpPr>
          <p:nvPr/>
        </p:nvSpPr>
        <p:spPr>
          <a:xfrm>
            <a:off x="10090643" y="6614965"/>
            <a:ext cx="319074" cy="31907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86" name="Oval 205"/>
          <p:cNvSpPr>
            <a:spLocks noChangeAspect="1"/>
          </p:cNvSpPr>
          <p:nvPr/>
        </p:nvSpPr>
        <p:spPr>
          <a:xfrm>
            <a:off x="8944091" y="7875483"/>
            <a:ext cx="319074" cy="31907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88" name="Oval 207"/>
          <p:cNvSpPr>
            <a:spLocks noChangeAspect="1"/>
          </p:cNvSpPr>
          <p:nvPr/>
        </p:nvSpPr>
        <p:spPr>
          <a:xfrm>
            <a:off x="7815772" y="6614965"/>
            <a:ext cx="300841" cy="300841"/>
          </a:xfrm>
          <a:prstGeom prst="ellipse">
            <a:avLst/>
          </a:prstGeom>
          <a:solidFill>
            <a:schemeClr val="accent1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 dirty="0">
              <a:solidFill>
                <a:schemeClr val="bg1"/>
              </a:solidFill>
              <a:latin typeface="FontAwesome" pitchFamily="2" charset="0"/>
            </a:endParaRPr>
          </a:p>
        </p:txBody>
      </p:sp>
      <p:pic>
        <p:nvPicPr>
          <p:cNvPr id="169" name="Рисунок 1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pic>
        <p:nvPicPr>
          <p:cNvPr id="177" name="Picture 4" descr="C:\Users\ОрганизациЯ\Desktop\skylin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345" y="5667419"/>
            <a:ext cx="822965" cy="8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Рисунок 1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47" y="4481034"/>
            <a:ext cx="864619" cy="864619"/>
          </a:xfrm>
          <a:prstGeom prst="rect">
            <a:avLst/>
          </a:prstGeom>
        </p:spPr>
      </p:pic>
      <p:pic>
        <p:nvPicPr>
          <p:cNvPr id="183" name="Рисунок 18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17" y="7861521"/>
            <a:ext cx="864619" cy="864619"/>
          </a:xfrm>
          <a:prstGeom prst="rect">
            <a:avLst/>
          </a:prstGeom>
        </p:spPr>
      </p:pic>
      <p:pic>
        <p:nvPicPr>
          <p:cNvPr id="191" name="Рисунок 19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88" y="6781521"/>
            <a:ext cx="864619" cy="864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6441" y="3673826"/>
            <a:ext cx="370968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Соціально-демографічні характеристики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2661" y="4728677"/>
            <a:ext cx="264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люди віком 30-59 років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2826264" y="5655336"/>
            <a:ext cx="2912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які проживають в містах (поза обласними центрами)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2826264" y="6890612"/>
            <a:ext cx="279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 рівнем освіти: середня спеціальна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2826264" y="8001097"/>
            <a:ext cx="279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статус зайнятості: працююче населення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738648" y="3996991"/>
            <a:ext cx="1860331" cy="2768394"/>
            <a:chOff x="5738648" y="3996991"/>
            <a:chExt cx="1860331" cy="2768394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243145" y="6765385"/>
              <a:ext cx="135583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243145" y="3996991"/>
              <a:ext cx="0" cy="27683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 flipH="1">
              <a:off x="5738648" y="3996991"/>
              <a:ext cx="504497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7" name="TextBox 196"/>
          <p:cNvSpPr txBox="1"/>
          <p:nvPr/>
        </p:nvSpPr>
        <p:spPr>
          <a:xfrm>
            <a:off x="7280687" y="8780778"/>
            <a:ext cx="3709686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Специфіка користування Інтернетом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9114612" y="8308428"/>
            <a:ext cx="0" cy="386393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285" y="9657427"/>
            <a:ext cx="791374" cy="791374"/>
          </a:xfrm>
          <a:prstGeom prst="rect">
            <a:avLst/>
          </a:prstGeom>
        </p:spPr>
      </p:pic>
      <p:sp>
        <p:nvSpPr>
          <p:cNvPr id="198" name="TextBox 197"/>
          <p:cNvSpPr txBox="1"/>
          <p:nvPr/>
        </p:nvSpPr>
        <p:spPr>
          <a:xfrm>
            <a:off x="5929050" y="9729948"/>
            <a:ext cx="264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мають підключення до мережі Інтернет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07" y="10712654"/>
            <a:ext cx="819252" cy="819252"/>
          </a:xfrm>
          <a:prstGeom prst="rect">
            <a:avLst/>
          </a:prstGeom>
        </p:spPr>
      </p:pic>
      <p:sp>
        <p:nvSpPr>
          <p:cNvPr id="199" name="TextBox 198"/>
          <p:cNvSpPr txBox="1"/>
          <p:nvPr/>
        </p:nvSpPr>
        <p:spPr>
          <a:xfrm>
            <a:off x="5923693" y="10834280"/>
            <a:ext cx="2861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користувались Інтернетом протягом останніх 3-х місяців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12600656" y="3673826"/>
            <a:ext cx="370968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Актуальність навчання цифровим навичкам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106" y="4441340"/>
            <a:ext cx="944005" cy="944005"/>
          </a:xfrm>
          <a:prstGeom prst="rect">
            <a:avLst/>
          </a:prstGeom>
        </p:spPr>
      </p:pic>
      <p:sp>
        <p:nvSpPr>
          <p:cNvPr id="201" name="TextBox 200"/>
          <p:cNvSpPr txBox="1"/>
          <p:nvPr/>
        </p:nvSpPr>
        <p:spPr>
          <a:xfrm>
            <a:off x="13625348" y="4535696"/>
            <a:ext cx="2684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навчання цифровим навичкам для них </a:t>
            </a:r>
            <a:r>
              <a:rPr lang="uk-UA" sz="18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неактуально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106" y="5702239"/>
            <a:ext cx="969411" cy="969411"/>
          </a:xfrm>
          <a:prstGeom prst="rect">
            <a:avLst/>
          </a:prstGeom>
        </p:spPr>
      </p:pic>
      <p:sp>
        <p:nvSpPr>
          <p:cNvPr id="202" name="TextBox 201"/>
          <p:cNvSpPr txBox="1"/>
          <p:nvPr/>
        </p:nvSpPr>
        <p:spPr>
          <a:xfrm>
            <a:off x="13625348" y="6125776"/>
            <a:ext cx="3005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цифрові навички, які вони хочуть сформувати: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12600656" y="6800850"/>
            <a:ext cx="4029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Користування послугами </a:t>
            </a:r>
            <a:r>
              <a:rPr lang="uk-UA" sz="1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Інтернет-банкінгу</a:t>
            </a:r>
            <a:endParaRPr lang="uk-UA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Навички </a:t>
            </a:r>
            <a:r>
              <a:rPr lang="uk-UA" sz="1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онлайн</a:t>
            </a: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безпеки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Навички розрізнення надійних та ненадійних джерел інформації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4" name="Группа 203"/>
          <p:cNvGrpSpPr/>
          <p:nvPr/>
        </p:nvGrpSpPr>
        <p:grpSpPr>
          <a:xfrm flipH="1">
            <a:off x="10611284" y="3988667"/>
            <a:ext cx="1860331" cy="2768394"/>
            <a:chOff x="5738648" y="3996991"/>
            <a:chExt cx="1860331" cy="2768394"/>
          </a:xfrm>
        </p:grpSpPr>
        <p:cxnSp>
          <p:nvCxnSpPr>
            <p:cNvPr id="205" name="Прямая соединительная линия 204"/>
            <p:cNvCxnSpPr/>
            <p:nvPr/>
          </p:nvCxnSpPr>
          <p:spPr>
            <a:xfrm flipH="1">
              <a:off x="6243145" y="6765385"/>
              <a:ext cx="135583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Прямая соединительная линия 205"/>
            <p:cNvCxnSpPr/>
            <p:nvPr/>
          </p:nvCxnSpPr>
          <p:spPr>
            <a:xfrm flipV="1">
              <a:off x="6243145" y="3996991"/>
              <a:ext cx="0" cy="27683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Прямая со стрелкой 206"/>
            <p:cNvCxnSpPr/>
            <p:nvPr/>
          </p:nvCxnSpPr>
          <p:spPr>
            <a:xfrm flipH="1">
              <a:off x="5738648" y="3996991"/>
              <a:ext cx="504497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424" y="8481829"/>
            <a:ext cx="1204774" cy="1204774"/>
          </a:xfrm>
          <a:prstGeom prst="rect">
            <a:avLst/>
          </a:prstGeom>
        </p:spPr>
      </p:pic>
      <p:sp>
        <p:nvSpPr>
          <p:cNvPr id="208" name="TextBox 207"/>
          <p:cNvSpPr txBox="1"/>
          <p:nvPr/>
        </p:nvSpPr>
        <p:spPr>
          <a:xfrm>
            <a:off x="13625348" y="8616855"/>
            <a:ext cx="3005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найбільш бажана форма навчання цифровим навичкам: </a:t>
            </a:r>
            <a:r>
              <a:rPr lang="uk-UA" sz="1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онлайн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31" y="5941849"/>
            <a:ext cx="1659597" cy="16595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708" y="9742869"/>
            <a:ext cx="756139" cy="756139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9956284" y="9882348"/>
            <a:ext cx="3283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Інтернет за останні 3 місяці використовували для: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082707" y="10499008"/>
            <a:ext cx="5372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Здійснення дзвінків через Інтернет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Використання миттєвих повідомлень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Перегляд відео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148145" y="6049576"/>
            <a:ext cx="194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37,9%</a:t>
            </a:r>
            <a:endParaRPr lang="ru-RU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468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8257838" cy="13695254"/>
          </a:xfrm>
          <a:prstGeom prst="rect">
            <a:avLst/>
          </a:prstGeom>
          <a:solidFill>
            <a:srgbClr val="66626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3" name="Прямоугольник 162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4" name="Рисунок 1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68" name="TextBox 167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4830" y="2448269"/>
            <a:ext cx="10587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Портрет людей з </a:t>
            </a:r>
            <a:r>
              <a:rPr lang="uk-UA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середнім</a:t>
            </a: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рівнем </a:t>
            </a:r>
          </a:p>
          <a:p>
            <a:pPr algn="ctr"/>
            <a:r>
              <a:rPr lang="uk-UA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цифрових навичок</a:t>
            </a:r>
          </a:p>
        </p:txBody>
      </p:sp>
      <p:sp>
        <p:nvSpPr>
          <p:cNvPr id="185" name="Oval 204"/>
          <p:cNvSpPr>
            <a:spLocks noChangeAspect="1"/>
          </p:cNvSpPr>
          <p:nvPr/>
        </p:nvSpPr>
        <p:spPr>
          <a:xfrm>
            <a:off x="10090643" y="6614965"/>
            <a:ext cx="319074" cy="3190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86" name="Oval 205"/>
          <p:cNvSpPr>
            <a:spLocks noChangeAspect="1"/>
          </p:cNvSpPr>
          <p:nvPr/>
        </p:nvSpPr>
        <p:spPr>
          <a:xfrm>
            <a:off x="8944091" y="7875483"/>
            <a:ext cx="319074" cy="31907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88" name="Oval 207"/>
          <p:cNvSpPr>
            <a:spLocks noChangeAspect="1"/>
          </p:cNvSpPr>
          <p:nvPr/>
        </p:nvSpPr>
        <p:spPr>
          <a:xfrm>
            <a:off x="7815772" y="6614965"/>
            <a:ext cx="300841" cy="300841"/>
          </a:xfrm>
          <a:prstGeom prst="ellipse">
            <a:avLst/>
          </a:prstGeom>
          <a:solidFill>
            <a:schemeClr val="accent2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 dirty="0">
              <a:solidFill>
                <a:schemeClr val="bg1"/>
              </a:solidFill>
              <a:latin typeface="FontAwesome" pitchFamily="2" charset="0"/>
            </a:endParaRPr>
          </a:p>
        </p:txBody>
      </p:sp>
      <p:pic>
        <p:nvPicPr>
          <p:cNvPr id="169" name="Рисунок 1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pic>
        <p:nvPicPr>
          <p:cNvPr id="177" name="Picture 4" descr="C:\Users\ОрганизациЯ\Desktop\skylin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345" y="5667419"/>
            <a:ext cx="822965" cy="8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Рисунок 1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47" y="4481034"/>
            <a:ext cx="864619" cy="864619"/>
          </a:xfrm>
          <a:prstGeom prst="rect">
            <a:avLst/>
          </a:prstGeom>
        </p:spPr>
      </p:pic>
      <p:pic>
        <p:nvPicPr>
          <p:cNvPr id="183" name="Рисунок 18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17" y="7880571"/>
            <a:ext cx="864619" cy="864619"/>
          </a:xfrm>
          <a:prstGeom prst="rect">
            <a:avLst/>
          </a:prstGeom>
        </p:spPr>
      </p:pic>
      <p:pic>
        <p:nvPicPr>
          <p:cNvPr id="191" name="Рисунок 19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88" y="6800571"/>
            <a:ext cx="864619" cy="864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6441" y="3673826"/>
            <a:ext cx="370968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Соціально-демографічні характеристики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2661" y="4728677"/>
            <a:ext cx="264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люди віком 30-39 років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2826264" y="5769636"/>
            <a:ext cx="291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які проживають в обласних центрах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2826264" y="6909662"/>
            <a:ext cx="3040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 рівнем освіти: незакінчена вища / </a:t>
            </a:r>
            <a:r>
              <a:rPr lang="uk-UA" sz="1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вища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2826264" y="8020147"/>
            <a:ext cx="279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статус зайнятості: працююче населення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738648" y="3996991"/>
            <a:ext cx="1860331" cy="2768394"/>
            <a:chOff x="5738648" y="3996991"/>
            <a:chExt cx="1860331" cy="2768394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243145" y="6765385"/>
              <a:ext cx="1355834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243145" y="3996991"/>
              <a:ext cx="0" cy="2768394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 flipH="1">
              <a:off x="5738648" y="3996991"/>
              <a:ext cx="504497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7" name="TextBox 196"/>
          <p:cNvSpPr txBox="1"/>
          <p:nvPr/>
        </p:nvSpPr>
        <p:spPr>
          <a:xfrm>
            <a:off x="7280687" y="8780778"/>
            <a:ext cx="3709686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Специфіка користування Інтернетом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9114612" y="8308428"/>
            <a:ext cx="0" cy="386393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285" y="9657427"/>
            <a:ext cx="791374" cy="791374"/>
          </a:xfrm>
          <a:prstGeom prst="rect">
            <a:avLst/>
          </a:prstGeom>
        </p:spPr>
      </p:pic>
      <p:sp>
        <p:nvSpPr>
          <p:cNvPr id="198" name="TextBox 197"/>
          <p:cNvSpPr txBox="1"/>
          <p:nvPr/>
        </p:nvSpPr>
        <p:spPr>
          <a:xfrm>
            <a:off x="5929050" y="9729948"/>
            <a:ext cx="264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мають підключення до мережі Інтернет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07" y="10712654"/>
            <a:ext cx="819252" cy="819252"/>
          </a:xfrm>
          <a:prstGeom prst="rect">
            <a:avLst/>
          </a:prstGeom>
        </p:spPr>
      </p:pic>
      <p:sp>
        <p:nvSpPr>
          <p:cNvPr id="199" name="TextBox 198"/>
          <p:cNvSpPr txBox="1"/>
          <p:nvPr/>
        </p:nvSpPr>
        <p:spPr>
          <a:xfrm>
            <a:off x="5923693" y="10834280"/>
            <a:ext cx="2861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користувались Інтернетом протягом останніх 3-х місяців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12600656" y="3673826"/>
            <a:ext cx="370968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Актуальність навчання цифровим навичкам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106" y="4441340"/>
            <a:ext cx="944005" cy="944005"/>
          </a:xfrm>
          <a:prstGeom prst="rect">
            <a:avLst/>
          </a:prstGeom>
        </p:spPr>
      </p:pic>
      <p:sp>
        <p:nvSpPr>
          <p:cNvPr id="201" name="TextBox 200"/>
          <p:cNvSpPr txBox="1"/>
          <p:nvPr/>
        </p:nvSpPr>
        <p:spPr>
          <a:xfrm>
            <a:off x="13625348" y="4535696"/>
            <a:ext cx="2684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навчання цифровим навичкам для них </a:t>
            </a:r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актуально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106" y="5645089"/>
            <a:ext cx="969411" cy="969411"/>
          </a:xfrm>
          <a:prstGeom prst="rect">
            <a:avLst/>
          </a:prstGeom>
        </p:spPr>
      </p:pic>
      <p:sp>
        <p:nvSpPr>
          <p:cNvPr id="202" name="TextBox 201"/>
          <p:cNvSpPr txBox="1"/>
          <p:nvPr/>
        </p:nvSpPr>
        <p:spPr>
          <a:xfrm>
            <a:off x="13625348" y="6068626"/>
            <a:ext cx="3005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цифрові навички, які вони хочуть сформувати: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12600656" y="6743700"/>
            <a:ext cx="4391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Навички </a:t>
            </a:r>
            <a:r>
              <a:rPr lang="uk-UA" sz="1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онлайн</a:t>
            </a: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безпеки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Навички розрізнення надійних та ненадійних джерел інформації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Як </a:t>
            </a:r>
            <a:r>
              <a:rPr lang="uk-UA" sz="1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встоновити</a:t>
            </a: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програмне забезпечення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Навички роботи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фоторедакторах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4" name="Группа 203"/>
          <p:cNvGrpSpPr/>
          <p:nvPr/>
        </p:nvGrpSpPr>
        <p:grpSpPr>
          <a:xfrm flipH="1">
            <a:off x="10611284" y="3988667"/>
            <a:ext cx="1860331" cy="2768394"/>
            <a:chOff x="5738648" y="3996991"/>
            <a:chExt cx="1860331" cy="2768394"/>
          </a:xfrm>
        </p:grpSpPr>
        <p:cxnSp>
          <p:nvCxnSpPr>
            <p:cNvPr id="205" name="Прямая соединительная линия 204"/>
            <p:cNvCxnSpPr/>
            <p:nvPr/>
          </p:nvCxnSpPr>
          <p:spPr>
            <a:xfrm flipH="1">
              <a:off x="6243145" y="6765385"/>
              <a:ext cx="1355834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Прямая соединительная линия 205"/>
            <p:cNvCxnSpPr/>
            <p:nvPr/>
          </p:nvCxnSpPr>
          <p:spPr>
            <a:xfrm flipV="1">
              <a:off x="6243145" y="3996991"/>
              <a:ext cx="0" cy="2768394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Прямая со стрелкой 206"/>
            <p:cNvCxnSpPr/>
            <p:nvPr/>
          </p:nvCxnSpPr>
          <p:spPr>
            <a:xfrm flipH="1">
              <a:off x="5738648" y="3996991"/>
              <a:ext cx="504497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424" y="8577079"/>
            <a:ext cx="1204774" cy="1204774"/>
          </a:xfrm>
          <a:prstGeom prst="rect">
            <a:avLst/>
          </a:prstGeom>
        </p:spPr>
      </p:pic>
      <p:sp>
        <p:nvSpPr>
          <p:cNvPr id="208" name="TextBox 207"/>
          <p:cNvSpPr txBox="1"/>
          <p:nvPr/>
        </p:nvSpPr>
        <p:spPr>
          <a:xfrm>
            <a:off x="13625348" y="8712105"/>
            <a:ext cx="3005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найбільш бажана форма навчання цифровим навичкам: </a:t>
            </a:r>
            <a:r>
              <a:rPr lang="uk-UA" sz="1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онлайн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708" y="9742869"/>
            <a:ext cx="756139" cy="756139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9956284" y="9882348"/>
            <a:ext cx="3283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Інтернет за останні 3 місяці використовували для: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082707" y="10499008"/>
            <a:ext cx="5372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Використання миттєвих повідомлень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Здійснення дзвінків через Інтернет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Перегляд відео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Пошук інформації про товари та послуги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143363" y="5288260"/>
            <a:ext cx="194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21,5%</a:t>
            </a:r>
            <a:endParaRPr lang="ru-RU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40" y="5877806"/>
            <a:ext cx="1707183" cy="170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53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8257838" cy="13695254"/>
          </a:xfrm>
          <a:prstGeom prst="rect">
            <a:avLst/>
          </a:prstGeom>
          <a:solidFill>
            <a:srgbClr val="66626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3" name="Прямоугольник 162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4" name="Рисунок 1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68" name="TextBox 167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4830" y="2448269"/>
            <a:ext cx="10587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Портрет людей з рівнем володіння цифровими навичками </a:t>
            </a:r>
            <a:r>
              <a:rPr lang="uk-UA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вище середнього</a:t>
            </a:r>
            <a:endParaRPr lang="uk-UA" sz="32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Oval 204"/>
          <p:cNvSpPr>
            <a:spLocks noChangeAspect="1"/>
          </p:cNvSpPr>
          <p:nvPr/>
        </p:nvSpPr>
        <p:spPr>
          <a:xfrm>
            <a:off x="10090643" y="6614965"/>
            <a:ext cx="319074" cy="3190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86" name="Oval 205"/>
          <p:cNvSpPr>
            <a:spLocks noChangeAspect="1"/>
          </p:cNvSpPr>
          <p:nvPr/>
        </p:nvSpPr>
        <p:spPr>
          <a:xfrm>
            <a:off x="8944091" y="7875483"/>
            <a:ext cx="319074" cy="31907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88" name="Oval 207"/>
          <p:cNvSpPr>
            <a:spLocks noChangeAspect="1"/>
          </p:cNvSpPr>
          <p:nvPr/>
        </p:nvSpPr>
        <p:spPr>
          <a:xfrm>
            <a:off x="7815772" y="6614965"/>
            <a:ext cx="300841" cy="300841"/>
          </a:xfrm>
          <a:prstGeom prst="ellipse">
            <a:avLst/>
          </a:prstGeom>
          <a:solidFill>
            <a:schemeClr val="accent2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 dirty="0">
              <a:solidFill>
                <a:schemeClr val="bg1"/>
              </a:solidFill>
              <a:latin typeface="FontAwesome" pitchFamily="2" charset="0"/>
            </a:endParaRPr>
          </a:p>
        </p:txBody>
      </p:sp>
      <p:pic>
        <p:nvPicPr>
          <p:cNvPr id="169" name="Рисунок 1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pic>
        <p:nvPicPr>
          <p:cNvPr id="177" name="Picture 4" descr="C:\Users\ОрганизациЯ\Desktop\skylin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345" y="5667419"/>
            <a:ext cx="822965" cy="8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Рисунок 1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47" y="4481034"/>
            <a:ext cx="864619" cy="864619"/>
          </a:xfrm>
          <a:prstGeom prst="rect">
            <a:avLst/>
          </a:prstGeom>
        </p:spPr>
      </p:pic>
      <p:pic>
        <p:nvPicPr>
          <p:cNvPr id="183" name="Рисунок 18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17" y="7937721"/>
            <a:ext cx="864619" cy="864619"/>
          </a:xfrm>
          <a:prstGeom prst="rect">
            <a:avLst/>
          </a:prstGeom>
        </p:spPr>
      </p:pic>
      <p:pic>
        <p:nvPicPr>
          <p:cNvPr id="191" name="Рисунок 19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88" y="6857721"/>
            <a:ext cx="864619" cy="864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6441" y="3673826"/>
            <a:ext cx="370968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Соціально-демографічні характеристики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2661" y="4728677"/>
            <a:ext cx="264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люди віком 18-29 років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2826264" y="5769636"/>
            <a:ext cx="291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які проживають в обласних центрах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2826264" y="6966812"/>
            <a:ext cx="3040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 рівнем освіти: незакінчена вища / </a:t>
            </a:r>
            <a:r>
              <a:rPr lang="uk-UA" sz="1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вища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2826264" y="8077297"/>
            <a:ext cx="279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статус зайнятості: працююче населення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738648" y="3996991"/>
            <a:ext cx="1860331" cy="2768394"/>
            <a:chOff x="5738648" y="3996991"/>
            <a:chExt cx="1860331" cy="2768394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243145" y="6765385"/>
              <a:ext cx="1355834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243145" y="3996991"/>
              <a:ext cx="0" cy="2768394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 flipH="1">
              <a:off x="5738648" y="3996991"/>
              <a:ext cx="504497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7" name="TextBox 196"/>
          <p:cNvSpPr txBox="1"/>
          <p:nvPr/>
        </p:nvSpPr>
        <p:spPr>
          <a:xfrm>
            <a:off x="7280687" y="8780778"/>
            <a:ext cx="3709686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Специфіка користування Інтернетом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9114612" y="8308428"/>
            <a:ext cx="0" cy="386393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285" y="9657427"/>
            <a:ext cx="791374" cy="791374"/>
          </a:xfrm>
          <a:prstGeom prst="rect">
            <a:avLst/>
          </a:prstGeom>
        </p:spPr>
      </p:pic>
      <p:sp>
        <p:nvSpPr>
          <p:cNvPr id="198" name="TextBox 197"/>
          <p:cNvSpPr txBox="1"/>
          <p:nvPr/>
        </p:nvSpPr>
        <p:spPr>
          <a:xfrm>
            <a:off x="5929050" y="9729948"/>
            <a:ext cx="264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мають підключення до мережі Інтернет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07" y="10712654"/>
            <a:ext cx="819252" cy="819252"/>
          </a:xfrm>
          <a:prstGeom prst="rect">
            <a:avLst/>
          </a:prstGeom>
        </p:spPr>
      </p:pic>
      <p:sp>
        <p:nvSpPr>
          <p:cNvPr id="199" name="TextBox 198"/>
          <p:cNvSpPr txBox="1"/>
          <p:nvPr/>
        </p:nvSpPr>
        <p:spPr>
          <a:xfrm>
            <a:off x="5923693" y="10834280"/>
            <a:ext cx="2861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користувались Інтернетом протягом останніх 3-х місяців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12600656" y="3673826"/>
            <a:ext cx="370968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Актуальність навчання цифровим навичкам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106" y="4441340"/>
            <a:ext cx="944005" cy="944005"/>
          </a:xfrm>
          <a:prstGeom prst="rect">
            <a:avLst/>
          </a:prstGeom>
        </p:spPr>
      </p:pic>
      <p:sp>
        <p:nvSpPr>
          <p:cNvPr id="201" name="TextBox 200"/>
          <p:cNvSpPr txBox="1"/>
          <p:nvPr/>
        </p:nvSpPr>
        <p:spPr>
          <a:xfrm>
            <a:off x="13625348" y="4535696"/>
            <a:ext cx="2684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навчання цифровим навичкам для них </a:t>
            </a:r>
            <a:r>
              <a:rPr lang="uk-UA" sz="18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актуально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106" y="5530789"/>
            <a:ext cx="969411" cy="969411"/>
          </a:xfrm>
          <a:prstGeom prst="rect">
            <a:avLst/>
          </a:prstGeom>
        </p:spPr>
      </p:pic>
      <p:sp>
        <p:nvSpPr>
          <p:cNvPr id="202" name="TextBox 201"/>
          <p:cNvSpPr txBox="1"/>
          <p:nvPr/>
        </p:nvSpPr>
        <p:spPr>
          <a:xfrm>
            <a:off x="13625348" y="5954326"/>
            <a:ext cx="3005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цифрові навички, які вони хочуть сформувати: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12600656" y="6629400"/>
            <a:ext cx="4391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Навички </a:t>
            </a:r>
            <a:r>
              <a:rPr lang="uk-UA" sz="1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онлайн</a:t>
            </a: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безпеки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Навички обробки, монтажу відео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Навички роботи в </a:t>
            </a:r>
            <a:r>
              <a:rPr lang="uk-UA" sz="1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фоторедакторах</a:t>
            </a:r>
            <a:endParaRPr lang="uk-UA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Навички розрізнення надійних та ненадійних джерел інформації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Як встановити програмне забезпечення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4" name="Группа 203"/>
          <p:cNvGrpSpPr/>
          <p:nvPr/>
        </p:nvGrpSpPr>
        <p:grpSpPr>
          <a:xfrm flipH="1">
            <a:off x="10611284" y="3988667"/>
            <a:ext cx="1860331" cy="2768394"/>
            <a:chOff x="5738648" y="3996991"/>
            <a:chExt cx="1860331" cy="2768394"/>
          </a:xfrm>
        </p:grpSpPr>
        <p:cxnSp>
          <p:nvCxnSpPr>
            <p:cNvPr id="205" name="Прямая соединительная линия 204"/>
            <p:cNvCxnSpPr/>
            <p:nvPr/>
          </p:nvCxnSpPr>
          <p:spPr>
            <a:xfrm flipH="1">
              <a:off x="6243145" y="6765385"/>
              <a:ext cx="1355834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Прямая соединительная линия 205"/>
            <p:cNvCxnSpPr/>
            <p:nvPr/>
          </p:nvCxnSpPr>
          <p:spPr>
            <a:xfrm flipV="1">
              <a:off x="6243145" y="3996991"/>
              <a:ext cx="0" cy="2768394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Прямая со стрелкой 206"/>
            <p:cNvCxnSpPr/>
            <p:nvPr/>
          </p:nvCxnSpPr>
          <p:spPr>
            <a:xfrm flipH="1">
              <a:off x="5738648" y="3996991"/>
              <a:ext cx="504497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424" y="8672329"/>
            <a:ext cx="1204774" cy="1204774"/>
          </a:xfrm>
          <a:prstGeom prst="rect">
            <a:avLst/>
          </a:prstGeom>
        </p:spPr>
      </p:pic>
      <p:sp>
        <p:nvSpPr>
          <p:cNvPr id="208" name="TextBox 207"/>
          <p:cNvSpPr txBox="1"/>
          <p:nvPr/>
        </p:nvSpPr>
        <p:spPr>
          <a:xfrm>
            <a:off x="13625348" y="8807355"/>
            <a:ext cx="3005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найбільш бажана форма навчання цифровим навичкам: </a:t>
            </a:r>
            <a:r>
              <a:rPr lang="uk-UA" sz="18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онлайн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708" y="9742869"/>
            <a:ext cx="756139" cy="756139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9956284" y="9882348"/>
            <a:ext cx="3283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Інтернет за останні 3 місяці використовували для: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082707" y="10499008"/>
            <a:ext cx="5372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Використання миттєвих повідомлень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Здійснення дзвінків через Інтернет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Перегляд відео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Пошук інформації про товари та послуги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143363" y="5288260"/>
            <a:ext cx="194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25,5%</a:t>
            </a:r>
            <a:endParaRPr lang="ru-RU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104" y="6019658"/>
            <a:ext cx="1601205" cy="160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45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586133" y="880533"/>
            <a:ext cx="9668931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26938" y="11952769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6934" y="2249135"/>
            <a:ext cx="7603067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Overall digital 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skills assessment</a:t>
            </a:r>
            <a:endParaRPr lang="uk-UA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463" y="1495940"/>
            <a:ext cx="4752309" cy="1035254"/>
          </a:xfrm>
          <a:prstGeom prst="rect">
            <a:avLst/>
          </a:prstGeom>
        </p:spPr>
      </p:pic>
      <p:graphicFrame>
        <p:nvGraphicFramePr>
          <p:cNvPr id="9" name="Chart 39"/>
          <p:cNvGraphicFramePr/>
          <p:nvPr>
            <p:extLst>
              <p:ext uri="{D42A27DB-BD31-4B8C-83A1-F6EECF244321}">
                <p14:modId xmlns:p14="http://schemas.microsoft.com/office/powerpoint/2010/main" val="3605094713"/>
              </p:ext>
            </p:extLst>
          </p:nvPr>
        </p:nvGraphicFramePr>
        <p:xfrm>
          <a:off x="7586133" y="3089060"/>
          <a:ext cx="9438332" cy="4329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401463" y="10257586"/>
            <a:ext cx="84675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КОМЕНТАР:</a:t>
            </a:r>
          </a:p>
          <a:p>
            <a:pPr algn="just"/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Тут і надалі рівень володіння цифровими навичками може бути обчислений лише для осіб, які користувалися Інтернетом протягом попередніх 3 місяців. Населення, у якого відсутнє підключення до Інтернету або яке не користувались його послугами автоматично відноситься до категорії «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no skills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», тому що передбачається, що у них немає сформованих відповідних навичок. 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63469" y="2922322"/>
            <a:ext cx="201136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наведено 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02053" y="7568800"/>
            <a:ext cx="84675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No skills</a:t>
            </a:r>
            <a:endParaRPr lang="uk-UA" sz="14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відсутні цифрові навички у всіх чотирьох сферах (інформаційні, комунікаційні, пошуку рішення проблем, програмного забезпечення) та / або не користувались послугами Інтернет за останні 3 місяці</a:t>
            </a:r>
            <a:endParaRPr lang="en-US" sz="14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Low skills</a:t>
            </a:r>
            <a:endParaRPr lang="uk-UA" sz="14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відсутні цифрові навички в одній з чотирьох сфер компетенцій</a:t>
            </a:r>
            <a:endParaRPr lang="en-US" sz="14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Basic skills</a:t>
            </a:r>
            <a:endParaRPr lang="uk-UA" sz="14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рівень володіння цифровими навичками в усіх чотирьох сферах на рівні не нижче «середнього»</a:t>
            </a:r>
            <a:endParaRPr lang="en-US" sz="14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Above basic skills</a:t>
            </a:r>
            <a:endParaRPr lang="uk-UA" sz="14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рівень володіння цифровими навичками в усіх чотирьох сферах на рівні не нижче « вище середнього»</a:t>
            </a:r>
          </a:p>
        </p:txBody>
      </p:sp>
    </p:spTree>
    <p:extLst>
      <p:ext uri="{BB962C8B-B14F-4D97-AF65-F5344CB8AC3E}">
        <p14:creationId xmlns:p14="http://schemas.microsoft.com/office/powerpoint/2010/main" val="2744178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8169" y="3247072"/>
            <a:ext cx="246328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 В ЦІЛОМУ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33129733"/>
              </p:ext>
            </p:extLst>
          </p:nvPr>
        </p:nvGraphicFramePr>
        <p:xfrm>
          <a:off x="1543566" y="3890425"/>
          <a:ext cx="6838434" cy="3667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19821" y="358562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19962" y="7607803"/>
            <a:ext cx="307108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типу місцевості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19962" y="10541503"/>
            <a:ext cx="307108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016121" y="3585626"/>
            <a:ext cx="2861679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регіону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016262" y="7569703"/>
            <a:ext cx="3071088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рівня освіти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848337725"/>
              </p:ext>
            </p:extLst>
          </p:nvPr>
        </p:nvGraphicFramePr>
        <p:xfrm>
          <a:off x="1549701" y="7901384"/>
          <a:ext cx="6900618" cy="2488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503903487"/>
              </p:ext>
            </p:extLst>
          </p:nvPr>
        </p:nvGraphicFramePr>
        <p:xfrm>
          <a:off x="1482623" y="10826467"/>
          <a:ext cx="6900618" cy="1540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214520639"/>
              </p:ext>
            </p:extLst>
          </p:nvPr>
        </p:nvGraphicFramePr>
        <p:xfrm>
          <a:off x="9842115" y="3942271"/>
          <a:ext cx="6995457" cy="3215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3770018550"/>
              </p:ext>
            </p:extLst>
          </p:nvPr>
        </p:nvGraphicFramePr>
        <p:xfrm>
          <a:off x="9837268" y="7932915"/>
          <a:ext cx="6995457" cy="2472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2957897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8169" y="3247072"/>
            <a:ext cx="343191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 СЛУХУ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19821" y="358562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19962" y="5855203"/>
            <a:ext cx="307108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18169" y="8828722"/>
            <a:ext cx="3431915" cy="338554"/>
          </a:xfrm>
          <a:prstGeom prst="rect">
            <a:avLst/>
          </a:prstGeom>
          <a:solidFill>
            <a:schemeClr val="accent3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МОЛОДЬ ВІКОМ 10-17 РОКІВ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19821" y="916727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014469" y="3247072"/>
            <a:ext cx="351103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16121" y="358562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016262" y="7569703"/>
            <a:ext cx="307108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3714340690"/>
              </p:ext>
            </p:extLst>
          </p:nvPr>
        </p:nvGraphicFramePr>
        <p:xfrm>
          <a:off x="1369088" y="3928861"/>
          <a:ext cx="6995457" cy="1652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4162464444"/>
              </p:ext>
            </p:extLst>
          </p:nvPr>
        </p:nvGraphicFramePr>
        <p:xfrm>
          <a:off x="1369088" y="6195355"/>
          <a:ext cx="6995457" cy="1652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472727382"/>
              </p:ext>
            </p:extLst>
          </p:nvPr>
        </p:nvGraphicFramePr>
        <p:xfrm>
          <a:off x="1387883" y="9510510"/>
          <a:ext cx="6995457" cy="2534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3985318229"/>
              </p:ext>
            </p:extLst>
          </p:nvPr>
        </p:nvGraphicFramePr>
        <p:xfrm>
          <a:off x="9837268" y="3928861"/>
          <a:ext cx="6995457" cy="3354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3963834951"/>
              </p:ext>
            </p:extLst>
          </p:nvPr>
        </p:nvGraphicFramePr>
        <p:xfrm>
          <a:off x="9837268" y="7858379"/>
          <a:ext cx="6995457" cy="1652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417989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6334513" y="-4742960"/>
            <a:ext cx="680992" cy="135068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2032000" y="1643055"/>
            <a:ext cx="1092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МЕТОДОЛОГІЯ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31999" y="2609637"/>
            <a:ext cx="14327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Загальнонаціональне опитування з цифрової грамотності населення передбачало реалізацію 5 основних компонентів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939" y="5555478"/>
            <a:ext cx="841541" cy="8415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97" y="3139899"/>
            <a:ext cx="841541" cy="841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52" y="5555478"/>
            <a:ext cx="841541" cy="8415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10" y="3139899"/>
            <a:ext cx="841541" cy="84154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137982" y="3233503"/>
            <a:ext cx="565688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Фокусована групова дискусія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79810" y="3990127"/>
            <a:ext cx="6702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Кількість: 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ФГД (по 2 ФГД в міській та сільській місцевості)</a:t>
            </a:r>
          </a:p>
          <a:p>
            <a:pPr algn="just"/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Мета: 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отримати інсайти цільової аудиторії проекту щодо потреб у сфері набуття цифрових навичок та існуючих «болів», які можуть/повинні бути вирішені через започаткування курсів з цифрової грамотності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37982" y="5570522"/>
            <a:ext cx="565688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Опитування населення України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31999" y="6449661"/>
            <a:ext cx="67026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збору даних: 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face-to-face інтерв’ю за місцем проживання респондентів</a:t>
            </a:r>
          </a:p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Вибіркова сукупність: 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людей віком 18-70 років</a:t>
            </a:r>
          </a:p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вибірки: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стратифікаційна, квотна</a:t>
            </a:r>
          </a:p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Параметри квотування: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стать, вік, місце проживання</a:t>
            </a:r>
          </a:p>
          <a:p>
            <a:pPr algn="just"/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Мета: 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отримати кількісні дані щодо цифрової грамотності населення України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289506" y="3236277"/>
            <a:ext cx="606993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Опитування молоді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289505" y="5570522"/>
            <a:ext cx="606993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Опитування населення окупованих територій Донецької та Луганської областей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248365" y="4016553"/>
            <a:ext cx="71205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збору даних: 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групове анкетування за місцем навчання</a:t>
            </a:r>
          </a:p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Вибіркова сукупність: 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859 осіб віком 10-17 років</a:t>
            </a:r>
          </a:p>
          <a:p>
            <a:pPr algn="just"/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Мета: 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отримати кількісні дані щодо цифрової грамотності молоді середнього та старшого шкільного віку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38939" y="6449661"/>
            <a:ext cx="712050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збору даних: 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face-to-face інтерв’ю за місцем проживання респондентів</a:t>
            </a:r>
          </a:p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Вибіркова сукупність: 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осіб непідконтрольних Уряду України територій Донецької та Луганської областей у віці 18 – 70 років</a:t>
            </a:r>
          </a:p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вибірки: 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стратифікаційна, квотна</a:t>
            </a:r>
          </a:p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Параметри квотування: 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стать, вік</a:t>
            </a:r>
          </a:p>
          <a:p>
            <a:pPr algn="just"/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Мета: 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отримати оціночні кількісні дані щодо цифрової грамотності населення непідконтрольних Уряду України територій Донецької та Луганської областей.</a:t>
            </a:r>
          </a:p>
          <a:p>
            <a:pPr algn="just"/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ВАЖЛИВО:</a:t>
            </a:r>
          </a:p>
          <a:p>
            <a:pPr algn="just"/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Результати опитування населення окупованих територій Донецької та Луганської областей має ілюстративний характер, що обумовлено:</a:t>
            </a:r>
          </a:p>
          <a:p>
            <a:pPr marL="342900" indent="-342900" algn="just">
              <a:buAutoNum type="arabicParenBoth"/>
            </a:pP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відсутністю надійних статистичних даних щодо реальної </a:t>
            </a:r>
            <a:r>
              <a:rPr lang="uk-UA" sz="16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статево-вікової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структури населення;</a:t>
            </a:r>
          </a:p>
          <a:p>
            <a:pPr marL="342900" indent="-342900" algn="just">
              <a:buAutoNum type="arabicParenBoth"/>
            </a:pP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неможливістю проведення опитування в сільській місцевості – опитування проводилось в обласних центрах та містах.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10" y="8434422"/>
            <a:ext cx="841541" cy="84154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137981" y="8567448"/>
            <a:ext cx="565688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Опитування населення з вадами слуху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79810" y="9347724"/>
            <a:ext cx="6702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збору даних: 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анкетування</a:t>
            </a:r>
          </a:p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Вибіркова сукупність: 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219 осіб у віці 18 – 59 років з вадами слуху</a:t>
            </a:r>
          </a:p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Мета: 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отримати кількісні дані щодо цифрової грамотності населення з вадами слуху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137982" y="11046729"/>
            <a:ext cx="13221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Додатковим компонентом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є проведення неформальної групової дискусії з молоддю віком 12-17 років за підтримки </a:t>
            </a:r>
            <a: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UNDP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Тема: 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 грамотність батьків очима їх дітей </a:t>
            </a:r>
          </a:p>
          <a:p>
            <a:pPr algn="just"/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Мета: </a:t>
            </a:r>
            <a:r>
              <a:rPr lang="uk-UA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отримати бачення молоді 12-17 років рівня цифрової обізнаності старшого покоління (батьків, бабусь та дідусів). </a:t>
            </a:r>
          </a:p>
          <a:p>
            <a:pPr algn="just"/>
            <a:endParaRPr lang="uk-UA" sz="16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32" y="11056379"/>
            <a:ext cx="861062" cy="861062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2079810" y="10989878"/>
            <a:ext cx="142796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5A03D11-CC3D-8747-9969-EDD76E63D692}"/>
              </a:ext>
            </a:extLst>
          </p:cNvPr>
          <p:cNvSpPr txBox="1"/>
          <p:nvPr/>
        </p:nvSpPr>
        <p:spPr>
          <a:xfrm>
            <a:off x="2028232" y="10625495"/>
            <a:ext cx="6905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Повна </a:t>
            </a:r>
            <a:r>
              <a:rPr lang="uk-UA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методологія </a:t>
            </a:r>
            <a:r>
              <a:rPr lang="uk-UA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проектом.</a:t>
            </a:r>
          </a:p>
        </p:txBody>
      </p:sp>
    </p:spTree>
    <p:extLst>
      <p:ext uri="{BB962C8B-B14F-4D97-AF65-F5344CB8AC3E}">
        <p14:creationId xmlns:p14="http://schemas.microsoft.com/office/powerpoint/2010/main" val="1926846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-16933" y="6364891"/>
            <a:ext cx="1032930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17255063" y="6364889"/>
            <a:ext cx="1032934" cy="1347291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205256102"/>
              </p:ext>
            </p:extLst>
          </p:nvPr>
        </p:nvGraphicFramePr>
        <p:xfrm>
          <a:off x="1861746" y="4674490"/>
          <a:ext cx="7256854" cy="5849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396283" y="3240055"/>
            <a:ext cx="7202748" cy="90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Визначення в рамках цифрової компетенції: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визначати, знаходити, витягувати, зберігати, впорядковувати та аналізувати цифрову інформацію, судячи з її актуальності та призначення.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5852" y="3241965"/>
            <a:ext cx="3557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INFORMATION SKILLS / </a:t>
            </a:r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ІНФОРМАЦІЙНІ НАВИЧКИ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00073" y="4674490"/>
            <a:ext cx="3557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НАВИЧКИ: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383448" y="5058285"/>
            <a:ext cx="6493874" cy="3144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Завантаження / друк офіційних бланків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Копіювання та / або переміщення файлів / папок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Отримання інформації з веб-сайтів чи додатків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Подання заповнених форм в Інтернеті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Пошук інформації по роботі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Пошук інформації про товари та послуги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Пошук інформації, не пов’язаної з роботою. Наприклад, пов’язаної зі здоров’ям (травми, захворювання, харчування, оздоровлення тощо), рецепти, виховання дітей тощо 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Пошук роботи чи відправка свого резюме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Читання 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онлайн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новинних сайтів, журналів, газет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66318" y="10635069"/>
            <a:ext cx="3557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КОМЕНТАР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49693" y="10952364"/>
            <a:ext cx="6906722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No skills – 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 застосовував жодну з навичок за останні 3 місяці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Basic skills – 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застосовував один навик за останні 3 місяці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Above basic skills –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застосовував більше одного навику за останні 3 місяці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35446" y="4117626"/>
            <a:ext cx="2254169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наведено 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138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-16933" y="6364891"/>
            <a:ext cx="1032930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17255063" y="6364889"/>
            <a:ext cx="1032934" cy="1347291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5852" y="3247072"/>
            <a:ext cx="435159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 В ЦІЛОМУ</a:t>
            </a:r>
          </a:p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Information skills / </a:t>
            </a:r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інформаційні навички</a:t>
            </a:r>
          </a:p>
        </p:txBody>
      </p:sp>
      <p:pic>
        <p:nvPicPr>
          <p:cNvPr id="18" name="Picture 4" descr="C:\Users\ОрганизациЯ\Desktop\skylin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389" y="6554225"/>
            <a:ext cx="822965" cy="8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2" y="3954175"/>
            <a:ext cx="864619" cy="8646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1" y="8173475"/>
            <a:ext cx="864619" cy="86461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561" y="3954175"/>
            <a:ext cx="864619" cy="86461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62969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62970" y="8434166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19470" y="4222935"/>
            <a:ext cx="308138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рівня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19472" y="6822985"/>
            <a:ext cx="3258428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типу місцевості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488093427"/>
              </p:ext>
            </p:extLst>
          </p:nvPr>
        </p:nvGraphicFramePr>
        <p:xfrm>
          <a:off x="1543566" y="4747676"/>
          <a:ext cx="6838434" cy="3253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0019472" y="9128035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регіону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816" y="8762058"/>
            <a:ext cx="1104364" cy="1104364"/>
          </a:xfrm>
          <a:prstGeom prst="rect">
            <a:avLst/>
          </a:prstGeom>
        </p:spPr>
      </p:pic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691383347"/>
              </p:ext>
            </p:extLst>
          </p:nvPr>
        </p:nvGraphicFramePr>
        <p:xfrm>
          <a:off x="1483388" y="9178831"/>
          <a:ext cx="6838434" cy="1546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1573213033"/>
              </p:ext>
            </p:extLst>
          </p:nvPr>
        </p:nvGraphicFramePr>
        <p:xfrm>
          <a:off x="9899647" y="4767035"/>
          <a:ext cx="6838434" cy="2060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029691255"/>
              </p:ext>
            </p:extLst>
          </p:nvPr>
        </p:nvGraphicFramePr>
        <p:xfrm>
          <a:off x="9893023" y="7265039"/>
          <a:ext cx="6838434" cy="2060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672225002"/>
              </p:ext>
            </p:extLst>
          </p:nvPr>
        </p:nvGraphicFramePr>
        <p:xfrm>
          <a:off x="9906277" y="9623898"/>
          <a:ext cx="6838434" cy="2760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2675689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-16933" y="6364891"/>
            <a:ext cx="1032930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17255063" y="6364889"/>
            <a:ext cx="1032934" cy="1347291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5852" y="3247072"/>
            <a:ext cx="435159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</a:t>
            </a:r>
          </a:p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Information skills / </a:t>
            </a:r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інформаційні навички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62969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62970" y="8434166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19471" y="4222935"/>
            <a:ext cx="2549373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рівня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0" y="3891169"/>
            <a:ext cx="875865" cy="87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96" y="8188666"/>
            <a:ext cx="875865" cy="875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867" y="3943423"/>
            <a:ext cx="867752" cy="867752"/>
          </a:xfrm>
          <a:prstGeom prst="rect">
            <a:avLst/>
          </a:prstGeom>
        </p:spPr>
      </p:pic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767205735"/>
              </p:ext>
            </p:extLst>
          </p:nvPr>
        </p:nvGraphicFramePr>
        <p:xfrm>
          <a:off x="1543566" y="4747676"/>
          <a:ext cx="6838434" cy="2409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412970930"/>
              </p:ext>
            </p:extLst>
          </p:nvPr>
        </p:nvGraphicFramePr>
        <p:xfrm>
          <a:off x="1483388" y="9178831"/>
          <a:ext cx="6838434" cy="1546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686581897"/>
              </p:ext>
            </p:extLst>
          </p:nvPr>
        </p:nvGraphicFramePr>
        <p:xfrm>
          <a:off x="9899647" y="4767034"/>
          <a:ext cx="6838434" cy="2409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2104847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-16933" y="6364891"/>
            <a:ext cx="1032930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17255063" y="6364889"/>
            <a:ext cx="1032934" cy="1347291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5852" y="3247072"/>
            <a:ext cx="435159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 СЛУХУ</a:t>
            </a:r>
          </a:p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Information skills / </a:t>
            </a:r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інформаційні навички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62969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62970" y="6864143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62970" y="9575092"/>
            <a:ext cx="275643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рівня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0" y="3891169"/>
            <a:ext cx="875865" cy="87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96" y="6618643"/>
            <a:ext cx="875865" cy="875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51" y="9312834"/>
            <a:ext cx="867752" cy="8677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24729" y="3261448"/>
            <a:ext cx="435159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МОЛОДЬ ВІКОМ 10-17 РОКІВ</a:t>
            </a:r>
          </a:p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Information skills / </a:t>
            </a:r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інформаційні навички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71846" y="4229242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347" y="3831847"/>
            <a:ext cx="864619" cy="864619"/>
          </a:xfrm>
          <a:prstGeom prst="rect">
            <a:avLst/>
          </a:prstGeom>
        </p:spPr>
      </p:pic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942611301"/>
              </p:ext>
            </p:extLst>
          </p:nvPr>
        </p:nvGraphicFramePr>
        <p:xfrm>
          <a:off x="1543566" y="4747676"/>
          <a:ext cx="6838434" cy="1870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278430810"/>
              </p:ext>
            </p:extLst>
          </p:nvPr>
        </p:nvGraphicFramePr>
        <p:xfrm>
          <a:off x="1556820" y="7603484"/>
          <a:ext cx="6838434" cy="1870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885683105"/>
              </p:ext>
            </p:extLst>
          </p:nvPr>
        </p:nvGraphicFramePr>
        <p:xfrm>
          <a:off x="1550196" y="10161122"/>
          <a:ext cx="6838434" cy="2369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4146902419"/>
              </p:ext>
            </p:extLst>
          </p:nvPr>
        </p:nvGraphicFramePr>
        <p:xfrm>
          <a:off x="9826068" y="4741052"/>
          <a:ext cx="6838434" cy="2621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2308323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0800000">
            <a:off x="-1" y="6364891"/>
            <a:ext cx="1015998" cy="1347292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 rot="10800000">
            <a:off x="17255063" y="6364889"/>
            <a:ext cx="1032935" cy="1347291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915852" y="3237948"/>
            <a:ext cx="7202748" cy="118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Визначення в рамках цифрової компетенції: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спілкуватися в цифрових середовищах, обмінюватися ресурсами за допомогою онлайн-інструментів, зв'язуватися з іншими та співпрацювати за допомогою цифрових інструментів, взаємодіяти та брати участь у спільнотах та мережах.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13727" y="3241965"/>
            <a:ext cx="3557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COMMUNICATION SKILLS / </a:t>
            </a:r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КОМУНІКАЦІЙНІ НАВИЧКИ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8823" y="5040240"/>
            <a:ext cx="3557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НАВИЧКИ: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02198" y="5407410"/>
            <a:ext cx="6493874" cy="4544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Використання миттєвих повідомлень, тобто обмін повідомленнями, наприклад, через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Skype, Messenger,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WhatsApp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Viber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Відправка / отримання електронних листів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Завантаження самостійно створеного матеріалу (контенту) (текст, фотографії, музика, відео, програмне забезпечення тощо) на будь-який веб-сайт, з якого можна поділитись завантаженим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Здійснення дзвінків (включаючи 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відеодзвінки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) через Інтернет, наприклад, через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Skype, Messenger,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WhatsApp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Facetime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Viber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Розміщення постів/повідомлень на соціальні та/або політичні теми (наприклад, блоги, соціальні мережі). Участь в 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онлайн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консультаціях або голосуванні з певних соціальних чи політичних питань (наприклад, підписання петиції, голосування за проекти громадського бюджету, участь в електронних консультаціях) 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Участь у соціальних мережах (створення профілю користувача, розміщення постів у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Facebook, Twitter,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Instagram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Вконтакте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Однокласники тощо)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64193" y="10635069"/>
            <a:ext cx="3557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КОМЕНТАР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447568" y="10952364"/>
            <a:ext cx="6906722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No skills – 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 застосовував жодну з навичок за останні 3 місяці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Basic skills – 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застосовував один навик за останні 3 місяці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Above basic skills –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застосовував більше одного навику за останні 3 місяці</a:t>
            </a: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94640215"/>
              </p:ext>
            </p:extLst>
          </p:nvPr>
        </p:nvGraphicFramePr>
        <p:xfrm>
          <a:off x="9353360" y="4706574"/>
          <a:ext cx="7256854" cy="5849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151409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-16933" y="6364891"/>
            <a:ext cx="1032930" cy="1347292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17255063" y="6364889"/>
            <a:ext cx="1032934" cy="1347291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5852" y="3247072"/>
            <a:ext cx="488499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 В ЦІЛОМУ</a:t>
            </a:r>
          </a:p>
          <a:p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Communication skills /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комунікаційні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4" descr="C:\Users\ОрганизациЯ\Desktop\skylin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389" y="6554225"/>
            <a:ext cx="822965" cy="8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2" y="3954175"/>
            <a:ext cx="864619" cy="8646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1" y="8173475"/>
            <a:ext cx="864619" cy="86461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561" y="3954175"/>
            <a:ext cx="864619" cy="86461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62969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62970" y="8434166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19470" y="4222935"/>
            <a:ext cx="308138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рівня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19472" y="6822985"/>
            <a:ext cx="3258428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типу місцевості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282265999"/>
              </p:ext>
            </p:extLst>
          </p:nvPr>
        </p:nvGraphicFramePr>
        <p:xfrm>
          <a:off x="1543566" y="4747676"/>
          <a:ext cx="6838434" cy="3253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0019472" y="9128035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регіону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816" y="8762058"/>
            <a:ext cx="1104364" cy="1104364"/>
          </a:xfrm>
          <a:prstGeom prst="rect">
            <a:avLst/>
          </a:prstGeom>
        </p:spPr>
      </p:pic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3330994534"/>
              </p:ext>
            </p:extLst>
          </p:nvPr>
        </p:nvGraphicFramePr>
        <p:xfrm>
          <a:off x="1483388" y="9178831"/>
          <a:ext cx="6838434" cy="1546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2032297535"/>
              </p:ext>
            </p:extLst>
          </p:nvPr>
        </p:nvGraphicFramePr>
        <p:xfrm>
          <a:off x="9899647" y="4767035"/>
          <a:ext cx="6838434" cy="2060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878018261"/>
              </p:ext>
            </p:extLst>
          </p:nvPr>
        </p:nvGraphicFramePr>
        <p:xfrm>
          <a:off x="9893023" y="7265039"/>
          <a:ext cx="6838434" cy="2060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55376484"/>
              </p:ext>
            </p:extLst>
          </p:nvPr>
        </p:nvGraphicFramePr>
        <p:xfrm>
          <a:off x="9906277" y="9623898"/>
          <a:ext cx="6838434" cy="2760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783513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-16933" y="6364891"/>
            <a:ext cx="1032930" cy="1347292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17255063" y="6364889"/>
            <a:ext cx="1032934" cy="1347291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5852" y="3247072"/>
            <a:ext cx="482784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</a:t>
            </a:r>
          </a:p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Communication skills /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комунікаційні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62969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62970" y="8434166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19471" y="4222935"/>
            <a:ext cx="2549373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рівня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0" y="3891169"/>
            <a:ext cx="875865" cy="87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96" y="8188666"/>
            <a:ext cx="875865" cy="875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867" y="3943423"/>
            <a:ext cx="867752" cy="867752"/>
          </a:xfrm>
          <a:prstGeom prst="rect">
            <a:avLst/>
          </a:prstGeom>
        </p:spPr>
      </p:pic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471393880"/>
              </p:ext>
            </p:extLst>
          </p:nvPr>
        </p:nvGraphicFramePr>
        <p:xfrm>
          <a:off x="1543566" y="4747676"/>
          <a:ext cx="6838434" cy="2409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485849073"/>
              </p:ext>
            </p:extLst>
          </p:nvPr>
        </p:nvGraphicFramePr>
        <p:xfrm>
          <a:off x="1483388" y="9178831"/>
          <a:ext cx="6838434" cy="1546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7497225"/>
              </p:ext>
            </p:extLst>
          </p:nvPr>
        </p:nvGraphicFramePr>
        <p:xfrm>
          <a:off x="9899647" y="4767034"/>
          <a:ext cx="6838434" cy="2409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3046289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-16933" y="6364891"/>
            <a:ext cx="1032930" cy="1347292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17255063" y="6364889"/>
            <a:ext cx="1032934" cy="1347291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5852" y="3247072"/>
            <a:ext cx="478974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 СЛУХУ</a:t>
            </a:r>
          </a:p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Communication skills /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комунікаційні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62969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62970" y="6864143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62970" y="9575092"/>
            <a:ext cx="275643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рівня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0" y="3891169"/>
            <a:ext cx="875865" cy="87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96" y="6618643"/>
            <a:ext cx="875865" cy="875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51" y="9312834"/>
            <a:ext cx="867752" cy="8677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24728" y="3261448"/>
            <a:ext cx="493417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МОЛОДЬ ВІКОМ 10-17 РОКІВ</a:t>
            </a:r>
          </a:p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Communication skills /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комунікаційні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71846" y="4229242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347" y="3831847"/>
            <a:ext cx="864619" cy="864619"/>
          </a:xfrm>
          <a:prstGeom prst="rect">
            <a:avLst/>
          </a:prstGeom>
        </p:spPr>
      </p:pic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435041393"/>
              </p:ext>
            </p:extLst>
          </p:nvPr>
        </p:nvGraphicFramePr>
        <p:xfrm>
          <a:off x="1543566" y="4747676"/>
          <a:ext cx="6838434" cy="1870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968817665"/>
              </p:ext>
            </p:extLst>
          </p:nvPr>
        </p:nvGraphicFramePr>
        <p:xfrm>
          <a:off x="1556820" y="7603484"/>
          <a:ext cx="6838434" cy="1870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925009410"/>
              </p:ext>
            </p:extLst>
          </p:nvPr>
        </p:nvGraphicFramePr>
        <p:xfrm>
          <a:off x="1550196" y="10161122"/>
          <a:ext cx="6838434" cy="2369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3175979415"/>
              </p:ext>
            </p:extLst>
          </p:nvPr>
        </p:nvGraphicFramePr>
        <p:xfrm>
          <a:off x="9826068" y="4741052"/>
          <a:ext cx="6838434" cy="2621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2053571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-16933" y="6364891"/>
            <a:ext cx="1032930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17255063" y="6364889"/>
            <a:ext cx="1032934" cy="1347291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00073" y="3238083"/>
            <a:ext cx="7202748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Визначення в рамках цифрової компетенції: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визначити цифрові потреби та ресурси, приймати обґрунтовані рішення щодо того, які є найбільш підходящими цифрові інструменти відповідно до мети або як потрібно вирішувати концептуальні проблеми за допомогою цифрових засобів, творчо використовувати технології, вирішувати технічні проблеми, оновлювати власні та чужі компетенції.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5852" y="3241965"/>
            <a:ext cx="4401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PROBLEM SOLVING SKILLS / </a:t>
            </a:r>
            <a:endParaRPr lang="uk-UA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 ВИРІШЕННЯ ПРОБЛЕМ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00073" y="5422615"/>
            <a:ext cx="3557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НАВИЧКИ: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383448" y="5806410"/>
            <a:ext cx="6493874" cy="3424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Інтернет-банкінг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(оплата комунальних послуг, мобільного телефону, переведення грошей з картки на картку тощо)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Перегляд відео (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відео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стріми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концерти тощо)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Покупка / продаж товарів чи послуг через Інтернет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Прослуховування музики (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веб-радіо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музичні 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стріми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тощо)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Проходження навчання 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онлайн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(в тому числі у записі)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Проходження 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онлайн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курсів (в тому числі у записі) Використання навчального матеріалу в Інтернеті, крім повного 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онлайн-курсу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(наприклад, аудіовізуальні матеріали, 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онлайн-програмне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забезпечення для навчання, електронні засоби, підручники тощо)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Спілкування з викладачами або студентами, що використовують навчальні веб-сайти / портали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66318" y="10635069"/>
            <a:ext cx="3557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КОМЕНТАР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49693" y="10952364"/>
            <a:ext cx="6906722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No skills – 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 застосовував жодну з навичок за останні 3 місяці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Basic skills – 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застосовував один навик за останні 3 місяці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Above basic skills –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застосовував більше одного навику за останні 3 місяці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859807850"/>
              </p:ext>
            </p:extLst>
          </p:nvPr>
        </p:nvGraphicFramePr>
        <p:xfrm>
          <a:off x="1861746" y="4674490"/>
          <a:ext cx="7256854" cy="5849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772294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-16933" y="6364891"/>
            <a:ext cx="1032930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17255063" y="6364889"/>
            <a:ext cx="1032934" cy="1347291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5852" y="3247072"/>
            <a:ext cx="555174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 В ЦІЛОМУ</a:t>
            </a:r>
          </a:p>
          <a:p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Problem solving skills / </a:t>
            </a:r>
            <a:r>
              <a:rPr lang="ru-RU" sz="16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вирішення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проблем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4" descr="C:\Users\ОрганизациЯ\Desktop\skylin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389" y="6554225"/>
            <a:ext cx="822965" cy="8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2" y="3954175"/>
            <a:ext cx="864619" cy="8646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1" y="8173475"/>
            <a:ext cx="864619" cy="86461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561" y="3954175"/>
            <a:ext cx="864619" cy="86461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62969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62970" y="8434166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19470" y="4222935"/>
            <a:ext cx="308138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рівня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19472" y="6822985"/>
            <a:ext cx="3258428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типу місцевості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329669405"/>
              </p:ext>
            </p:extLst>
          </p:nvPr>
        </p:nvGraphicFramePr>
        <p:xfrm>
          <a:off x="1543566" y="4747676"/>
          <a:ext cx="6838434" cy="3253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0019472" y="9128035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регіону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816" y="8762058"/>
            <a:ext cx="1104364" cy="1104364"/>
          </a:xfrm>
          <a:prstGeom prst="rect">
            <a:avLst/>
          </a:prstGeom>
        </p:spPr>
      </p:pic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489683293"/>
              </p:ext>
            </p:extLst>
          </p:nvPr>
        </p:nvGraphicFramePr>
        <p:xfrm>
          <a:off x="1483388" y="9178831"/>
          <a:ext cx="6838434" cy="1546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747892464"/>
              </p:ext>
            </p:extLst>
          </p:nvPr>
        </p:nvGraphicFramePr>
        <p:xfrm>
          <a:off x="9899647" y="4767035"/>
          <a:ext cx="6838434" cy="2060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448767770"/>
              </p:ext>
            </p:extLst>
          </p:nvPr>
        </p:nvGraphicFramePr>
        <p:xfrm>
          <a:off x="9893023" y="7265039"/>
          <a:ext cx="6838434" cy="2060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4239081984"/>
              </p:ext>
            </p:extLst>
          </p:nvPr>
        </p:nvGraphicFramePr>
        <p:xfrm>
          <a:off x="9906277" y="9623898"/>
          <a:ext cx="6838434" cy="2760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330018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586133" y="880533"/>
            <a:ext cx="9668931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26938" y="11952769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6934" y="2249135"/>
            <a:ext cx="7603067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atin typeface="Arial" pitchFamily="34" charset="0"/>
                <a:cs typeface="Arial" pitchFamily="34" charset="0"/>
              </a:rPr>
              <a:t>МЕТОДОЛОГІЯ</a:t>
            </a:r>
          </a:p>
        </p:txBody>
      </p:sp>
      <p:sp>
        <p:nvSpPr>
          <p:cNvPr id="15" name="Прямоугольник 14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463" y="1495940"/>
            <a:ext cx="4752309" cy="10352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401463" y="3238287"/>
            <a:ext cx="8152987" cy="709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  <a:spcAft>
                <a:spcPts val="600"/>
              </a:spcAft>
            </a:pPr>
            <a:r>
              <a:rPr lang="uk-UA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Скорочення, які використовуються у звіті:</a:t>
            </a:r>
          </a:p>
          <a:p>
            <a:pPr>
              <a:lnSpc>
                <a:spcPct val="113000"/>
              </a:lnSpc>
              <a:spcAft>
                <a:spcPts val="600"/>
              </a:spcAft>
            </a:pPr>
            <a:endParaRPr lang="uk-UA" sz="11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  <a:spcAft>
                <a:spcPts val="600"/>
              </a:spcAft>
            </a:pPr>
            <a:r>
              <a:rPr lang="uk-UA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Україна в цілому</a:t>
            </a:r>
          </a:p>
          <a:p>
            <a:pPr>
              <a:lnSpc>
                <a:spcPct val="113000"/>
              </a:lnSpc>
              <a:spcAft>
                <a:spcPts val="600"/>
              </a:spcAft>
            </a:pP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населення України у віці 18 – 70 років за виключенням окупованих територій Донецької та Луганської областей, а також АР Крим</a:t>
            </a:r>
          </a:p>
          <a:p>
            <a:pPr>
              <a:lnSpc>
                <a:spcPct val="113000"/>
              </a:lnSpc>
              <a:spcAft>
                <a:spcPts val="600"/>
              </a:spcAft>
            </a:pPr>
            <a:endParaRPr lang="uk-UA" sz="7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  <a:spcAft>
                <a:spcPts val="600"/>
              </a:spcAft>
            </a:pPr>
            <a:r>
              <a:rPr lang="uk-UA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Непідконтрольні території</a:t>
            </a:r>
          </a:p>
          <a:p>
            <a:pPr>
              <a:lnSpc>
                <a:spcPct val="113000"/>
              </a:lnSpc>
              <a:spcAft>
                <a:spcPts val="600"/>
              </a:spcAft>
            </a:pP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непідконтрольні Уряду України територій Донецької та Луганської областей</a:t>
            </a:r>
          </a:p>
          <a:p>
            <a:pPr>
              <a:lnSpc>
                <a:spcPct val="113000"/>
              </a:lnSpc>
              <a:spcAft>
                <a:spcPts val="600"/>
              </a:spcAft>
            </a:pPr>
            <a:endParaRPr lang="uk-UA" sz="6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  <a:spcAft>
                <a:spcPts val="600"/>
              </a:spcAft>
            </a:pPr>
            <a:r>
              <a:rPr lang="uk-UA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Регіон</a:t>
            </a:r>
          </a:p>
          <a:p>
            <a:pPr>
              <a:lnSpc>
                <a:spcPct val="113000"/>
              </a:lnSpc>
              <a:spcAft>
                <a:spcPts val="600"/>
              </a:spcAft>
            </a:pPr>
            <a:r>
              <a:rPr lang="uk-UA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області об’єднані у </a:t>
            </a:r>
            <a:r>
              <a:rPr lang="uk-UA" sz="14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макрорегіони</a:t>
            </a:r>
            <a:endParaRPr lang="uk-UA" sz="1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>
              <a:lnSpc>
                <a:spcPct val="113000"/>
              </a:lnSpc>
              <a:spcAft>
                <a:spcPts val="600"/>
              </a:spcAft>
            </a:pPr>
            <a:r>
              <a:rPr lang="uk-UA" sz="14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Західний</a:t>
            </a:r>
          </a:p>
          <a:p>
            <a:pPr marL="365125">
              <a:lnSpc>
                <a:spcPct val="113000"/>
              </a:lnSpc>
              <a:spcAft>
                <a:spcPts val="600"/>
              </a:spcAft>
            </a:pP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Волинська, Закарпатська, Івано-франківська, Львівська, Рівненська, Тернопільська, Хмельницька, Чернівецька області</a:t>
            </a:r>
          </a:p>
          <a:p>
            <a:pPr marL="365125">
              <a:lnSpc>
                <a:spcPct val="113000"/>
              </a:lnSpc>
              <a:spcAft>
                <a:spcPts val="600"/>
              </a:spcAft>
            </a:pPr>
            <a:r>
              <a:rPr lang="uk-UA" sz="14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Центральний</a:t>
            </a:r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5125">
              <a:lnSpc>
                <a:spcPct val="113000"/>
              </a:lnSpc>
              <a:spcAft>
                <a:spcPts val="600"/>
              </a:spcAft>
            </a:pP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Вінницька, Кіровоградська, Полтавська, Черкаська</a:t>
            </a:r>
          </a:p>
          <a:p>
            <a:pPr marL="365125">
              <a:lnSpc>
                <a:spcPct val="113000"/>
              </a:lnSpc>
              <a:spcAft>
                <a:spcPts val="600"/>
              </a:spcAft>
            </a:pPr>
            <a:r>
              <a:rPr lang="uk-UA" sz="14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Північний</a:t>
            </a:r>
          </a:p>
          <a:p>
            <a:pPr marL="365125">
              <a:lnSpc>
                <a:spcPct val="113000"/>
              </a:lnSpc>
              <a:spcAft>
                <a:spcPts val="600"/>
              </a:spcAft>
            </a:pP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Житомирська, Київська, Сумська, Чернігівська, Київ</a:t>
            </a:r>
          </a:p>
          <a:p>
            <a:pPr marL="365125">
              <a:lnSpc>
                <a:spcPct val="113000"/>
              </a:lnSpc>
              <a:spcAft>
                <a:spcPts val="600"/>
              </a:spcAft>
            </a:pPr>
            <a:r>
              <a:rPr lang="uk-UA" sz="14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Південний</a:t>
            </a:r>
          </a:p>
          <a:p>
            <a:pPr marL="365125">
              <a:lnSpc>
                <a:spcPct val="113000"/>
              </a:lnSpc>
              <a:spcAft>
                <a:spcPts val="600"/>
              </a:spcAft>
            </a:pP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Одеська, Миколаївська, Херсонська області</a:t>
            </a:r>
          </a:p>
          <a:p>
            <a:pPr marL="365125">
              <a:lnSpc>
                <a:spcPct val="113000"/>
              </a:lnSpc>
              <a:spcAft>
                <a:spcPts val="600"/>
              </a:spcAft>
            </a:pPr>
            <a:r>
              <a:rPr lang="uk-UA" sz="14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Східний</a:t>
            </a:r>
          </a:p>
          <a:p>
            <a:pPr marL="365125">
              <a:lnSpc>
                <a:spcPct val="113000"/>
              </a:lnSpc>
              <a:spcAft>
                <a:spcPts val="600"/>
              </a:spcAft>
            </a:pP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Дніпропетровська, Донецька, Запорізька, Луганська, Харківська</a:t>
            </a:r>
            <a:endParaRPr lang="uk-UA" sz="19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190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-16933" y="6364891"/>
            <a:ext cx="1032930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17255063" y="6364889"/>
            <a:ext cx="1032934" cy="1347291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5852" y="3247072"/>
            <a:ext cx="551364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</a:t>
            </a:r>
          </a:p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Problem solving skills /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вирішення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проблем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62969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62970" y="8434166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19471" y="4222935"/>
            <a:ext cx="2549373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рівня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0" y="3891169"/>
            <a:ext cx="875865" cy="87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96" y="8188666"/>
            <a:ext cx="875865" cy="875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867" y="3943423"/>
            <a:ext cx="867752" cy="867752"/>
          </a:xfrm>
          <a:prstGeom prst="rect">
            <a:avLst/>
          </a:prstGeom>
        </p:spPr>
      </p:pic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970883952"/>
              </p:ext>
            </p:extLst>
          </p:nvPr>
        </p:nvGraphicFramePr>
        <p:xfrm>
          <a:off x="1543566" y="4747676"/>
          <a:ext cx="6838434" cy="2409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424121693"/>
              </p:ext>
            </p:extLst>
          </p:nvPr>
        </p:nvGraphicFramePr>
        <p:xfrm>
          <a:off x="1483388" y="9178831"/>
          <a:ext cx="6838434" cy="1546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403189862"/>
              </p:ext>
            </p:extLst>
          </p:nvPr>
        </p:nvGraphicFramePr>
        <p:xfrm>
          <a:off x="9899647" y="4767034"/>
          <a:ext cx="6838434" cy="2409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241003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-16933" y="6364891"/>
            <a:ext cx="1032930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17255063" y="6364889"/>
            <a:ext cx="1032934" cy="1347291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5852" y="3247072"/>
            <a:ext cx="557079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 СЛУХУ</a:t>
            </a:r>
          </a:p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Problem solving skills /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вирішення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проблем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62969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62970" y="6864143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62970" y="9575092"/>
            <a:ext cx="275643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рівня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0" y="3891169"/>
            <a:ext cx="875865" cy="87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96" y="6618643"/>
            <a:ext cx="875865" cy="875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51" y="9312834"/>
            <a:ext cx="867752" cy="8677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24729" y="3261448"/>
            <a:ext cx="543992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МОЛОДЬ ВІКОМ 10-17 РОКІВ</a:t>
            </a:r>
          </a:p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Problem solving skills /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вирішення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проблем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71846" y="4229242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347" y="3831847"/>
            <a:ext cx="864619" cy="864619"/>
          </a:xfrm>
          <a:prstGeom prst="rect">
            <a:avLst/>
          </a:prstGeom>
        </p:spPr>
      </p:pic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182470592"/>
              </p:ext>
            </p:extLst>
          </p:nvPr>
        </p:nvGraphicFramePr>
        <p:xfrm>
          <a:off x="1543566" y="4747676"/>
          <a:ext cx="6838434" cy="1870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666390515"/>
              </p:ext>
            </p:extLst>
          </p:nvPr>
        </p:nvGraphicFramePr>
        <p:xfrm>
          <a:off x="1556820" y="7603484"/>
          <a:ext cx="6838434" cy="1870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798790083"/>
              </p:ext>
            </p:extLst>
          </p:nvPr>
        </p:nvGraphicFramePr>
        <p:xfrm>
          <a:off x="1550196" y="10161122"/>
          <a:ext cx="6838434" cy="2369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802322711"/>
              </p:ext>
            </p:extLst>
          </p:nvPr>
        </p:nvGraphicFramePr>
        <p:xfrm>
          <a:off x="9826068" y="4741052"/>
          <a:ext cx="6838434" cy="2621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1012695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0800000">
            <a:off x="-1" y="6364891"/>
            <a:ext cx="1015998" cy="1347292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 rot="10800000">
            <a:off x="17255063" y="6364889"/>
            <a:ext cx="1032935" cy="1347291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902198" y="3238080"/>
            <a:ext cx="7202748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Визначення в рамках цифрової компетенції: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створення та редагування нового вмісту (від обробки тексту до зображень та відео); інтегрувати та переробляти попередні знання та зміст; створювати творчі вирази, засоби масової інформації та програмування; мати справу та застосовувати права та ліцензії на інтелектуальну власність.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13727" y="3241965"/>
            <a:ext cx="6895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SOFTWARE SKILLS FOR CONTENT MANIPULATION / </a:t>
            </a:r>
            <a:endParaRPr lang="uk-UA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 ПРОГРАМНОГО ЗАБЕЗПЕЧЕННЯ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8823" y="5405990"/>
            <a:ext cx="3557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НАВИЧКИ: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02198" y="5823035"/>
            <a:ext cx="6493874" cy="286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Використання програмного забезпечення для редагування фотографій, відео чи 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аудіофайлів</a:t>
            </a:r>
            <a:endParaRPr lang="uk-UA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Використання програмного забезпечення для роботи з текстами (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Word)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Використання програмного забезпечення роботи з даними (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Excel)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Використання розширених функцій для організації та аналізу даних, таких як сортування, фільтрування, використання формул, створення діаграм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Написання коду мовою програмування</a:t>
            </a: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Створення презентацій або документів, що інтегрують текст, малюнки, таблиці або діаграми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64193" y="10635069"/>
            <a:ext cx="3557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КОМЕНТАР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447568" y="10952364"/>
            <a:ext cx="6906722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No skills – 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 застосовував жодну з навичок за останні 3 місяці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Basic skills – 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застосовував один навик за останні 3 місяці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Above basic skills –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застосовував більше одного навику за останні 3 місяці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33321" y="4117626"/>
            <a:ext cx="2254169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наведено 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516941121"/>
              </p:ext>
            </p:extLst>
          </p:nvPr>
        </p:nvGraphicFramePr>
        <p:xfrm>
          <a:off x="9353360" y="4706574"/>
          <a:ext cx="7256854" cy="5849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438880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-16933" y="6364891"/>
            <a:ext cx="1032930" cy="1347292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17255063" y="6364889"/>
            <a:ext cx="1032934" cy="1347291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5851" y="3247072"/>
            <a:ext cx="796550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 В ЦІЛОМУ</a:t>
            </a:r>
          </a:p>
          <a:p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Software skills for content manipulation /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програмного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забезпечення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4" descr="C:\Users\ОрганизациЯ\Desktop\skylin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389" y="6554225"/>
            <a:ext cx="822965" cy="8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2" y="3954175"/>
            <a:ext cx="864619" cy="8646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1" y="8173475"/>
            <a:ext cx="864619" cy="86461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561" y="3954175"/>
            <a:ext cx="864619" cy="86461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62969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62970" y="8434166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19470" y="4222935"/>
            <a:ext cx="308138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рівня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19472" y="6822985"/>
            <a:ext cx="3258428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типу місцевості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993590359"/>
              </p:ext>
            </p:extLst>
          </p:nvPr>
        </p:nvGraphicFramePr>
        <p:xfrm>
          <a:off x="1543566" y="4747676"/>
          <a:ext cx="6838434" cy="3253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0019472" y="9128035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регіону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816" y="8762058"/>
            <a:ext cx="1104364" cy="1104364"/>
          </a:xfrm>
          <a:prstGeom prst="rect">
            <a:avLst/>
          </a:prstGeom>
        </p:spPr>
      </p:pic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3581176861"/>
              </p:ext>
            </p:extLst>
          </p:nvPr>
        </p:nvGraphicFramePr>
        <p:xfrm>
          <a:off x="1483388" y="9178831"/>
          <a:ext cx="6838434" cy="1546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871600946"/>
              </p:ext>
            </p:extLst>
          </p:nvPr>
        </p:nvGraphicFramePr>
        <p:xfrm>
          <a:off x="9899647" y="4767035"/>
          <a:ext cx="6838434" cy="2060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762437647"/>
              </p:ext>
            </p:extLst>
          </p:nvPr>
        </p:nvGraphicFramePr>
        <p:xfrm>
          <a:off x="9893023" y="7265039"/>
          <a:ext cx="6838434" cy="2060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081118678"/>
              </p:ext>
            </p:extLst>
          </p:nvPr>
        </p:nvGraphicFramePr>
        <p:xfrm>
          <a:off x="9906277" y="9623898"/>
          <a:ext cx="6838434" cy="2760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3759379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-16933" y="6364891"/>
            <a:ext cx="1032930" cy="1347292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17255063" y="6364889"/>
            <a:ext cx="1032934" cy="1347291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5851" y="3247072"/>
            <a:ext cx="798876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</a:t>
            </a:r>
          </a:p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Software skills for content manipulation /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програмного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забезпечення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62969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62970" y="8434166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19471" y="4222935"/>
            <a:ext cx="2549373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рівня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0" y="3891169"/>
            <a:ext cx="875865" cy="87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96" y="8188666"/>
            <a:ext cx="875865" cy="875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867" y="3943423"/>
            <a:ext cx="867752" cy="867752"/>
          </a:xfrm>
          <a:prstGeom prst="rect">
            <a:avLst/>
          </a:prstGeom>
        </p:spPr>
      </p:pic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857191266"/>
              </p:ext>
            </p:extLst>
          </p:nvPr>
        </p:nvGraphicFramePr>
        <p:xfrm>
          <a:off x="1543566" y="4747676"/>
          <a:ext cx="6838434" cy="2409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113297674"/>
              </p:ext>
            </p:extLst>
          </p:nvPr>
        </p:nvGraphicFramePr>
        <p:xfrm>
          <a:off x="1483388" y="9178831"/>
          <a:ext cx="6838434" cy="1546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223260014"/>
              </p:ext>
            </p:extLst>
          </p:nvPr>
        </p:nvGraphicFramePr>
        <p:xfrm>
          <a:off x="9899647" y="4767034"/>
          <a:ext cx="6838434" cy="2409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231987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-16933" y="6364891"/>
            <a:ext cx="1032930" cy="1347292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17255063" y="6364889"/>
            <a:ext cx="1032934" cy="1347291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5852" y="3056572"/>
            <a:ext cx="646614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 СЛУХУ</a:t>
            </a:r>
          </a:p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Software skills for content manipulation /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програмного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забезпечення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62969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62970" y="6864143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62970" y="9575092"/>
            <a:ext cx="275643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рівня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0" y="3891169"/>
            <a:ext cx="875865" cy="87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96" y="6618643"/>
            <a:ext cx="875865" cy="875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51" y="9312834"/>
            <a:ext cx="867752" cy="8677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24729" y="3013798"/>
            <a:ext cx="651532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МОЛОДЬ ВІКОМ 10-17 РОКІВ</a:t>
            </a:r>
          </a:p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Software skills for content manipulation /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програмного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забезпечення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71846" y="4229242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347" y="3831847"/>
            <a:ext cx="864619" cy="864619"/>
          </a:xfrm>
          <a:prstGeom prst="rect">
            <a:avLst/>
          </a:prstGeom>
        </p:spPr>
      </p:pic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4067623827"/>
              </p:ext>
            </p:extLst>
          </p:nvPr>
        </p:nvGraphicFramePr>
        <p:xfrm>
          <a:off x="1543566" y="4747676"/>
          <a:ext cx="6838434" cy="1870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419480686"/>
              </p:ext>
            </p:extLst>
          </p:nvPr>
        </p:nvGraphicFramePr>
        <p:xfrm>
          <a:off x="1556820" y="7603484"/>
          <a:ext cx="6838434" cy="1870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75926067"/>
              </p:ext>
            </p:extLst>
          </p:nvPr>
        </p:nvGraphicFramePr>
        <p:xfrm>
          <a:off x="1550196" y="10161122"/>
          <a:ext cx="6838434" cy="2369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844877421"/>
              </p:ext>
            </p:extLst>
          </p:nvPr>
        </p:nvGraphicFramePr>
        <p:xfrm>
          <a:off x="9826068" y="4741052"/>
          <a:ext cx="6838434" cy="2621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144946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8822" y="3244740"/>
            <a:ext cx="14470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Рівень володіння цифровими навиками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21598" y="3729640"/>
            <a:ext cx="7195068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 в цілому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24373" y="7580390"/>
            <a:ext cx="7195068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837873" y="3732415"/>
            <a:ext cx="7195068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порушенням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слуху</a:t>
            </a:r>
            <a:endParaRPr lang="uk-UA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37873" y="7580390"/>
            <a:ext cx="7195068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Молодь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віком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10-17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років</a:t>
            </a:r>
            <a:endParaRPr lang="uk-UA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82676912"/>
              </p:ext>
            </p:extLst>
          </p:nvPr>
        </p:nvGraphicFramePr>
        <p:xfrm>
          <a:off x="1918822" y="4070969"/>
          <a:ext cx="7045884" cy="3302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2885188"/>
              </p:ext>
            </p:extLst>
          </p:nvPr>
        </p:nvGraphicFramePr>
        <p:xfrm>
          <a:off x="1918821" y="7918944"/>
          <a:ext cx="15114119" cy="4026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08485" y="3228673"/>
            <a:ext cx="2254169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наведено 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773878101"/>
              </p:ext>
            </p:extLst>
          </p:nvPr>
        </p:nvGraphicFramePr>
        <p:xfrm>
          <a:off x="9837873" y="4070969"/>
          <a:ext cx="7045884" cy="3302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87774477"/>
              </p:ext>
            </p:extLst>
          </p:nvPr>
        </p:nvGraphicFramePr>
        <p:xfrm>
          <a:off x="9912465" y="7918944"/>
          <a:ext cx="7045884" cy="3302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12204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-1506" r="13742" b="125"/>
          <a:stretch/>
        </p:blipFill>
        <p:spPr>
          <a:xfrm>
            <a:off x="-16933" y="-233082"/>
            <a:ext cx="18338799" cy="139125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8320198" y="-36185"/>
            <a:ext cx="1732268" cy="916717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8320198" y="12953999"/>
            <a:ext cx="1732268" cy="725489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32930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651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92672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954842070"/>
              </p:ext>
            </p:extLst>
          </p:nvPr>
        </p:nvGraphicFramePr>
        <p:xfrm>
          <a:off x="1919778" y="3724877"/>
          <a:ext cx="14397643" cy="8220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18823" y="3244740"/>
            <a:ext cx="744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 В ЦІЛОМУ.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Користування Інтернетом протягом останніх 3 місяців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54896" y="3457105"/>
            <a:ext cx="434917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наведено у % за варіантом відповіді «Так»)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2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-1506" r="13742" b="125"/>
          <a:stretch/>
        </p:blipFill>
        <p:spPr>
          <a:xfrm>
            <a:off x="-16933" y="-233082"/>
            <a:ext cx="18338799" cy="139125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8320198" y="-36185"/>
            <a:ext cx="1732268" cy="916717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8320198" y="12953999"/>
            <a:ext cx="1732268" cy="725489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32930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651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92672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18823" y="3244740"/>
            <a:ext cx="744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Користування Інтернетом протягом останніх 3 місяців</a:t>
            </a:r>
            <a:endParaRPr lang="uk-UA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54896" y="3457105"/>
            <a:ext cx="434917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наведено у % за варіантом відповіді «Так»)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3924290"/>
              </p:ext>
            </p:extLst>
          </p:nvPr>
        </p:nvGraphicFramePr>
        <p:xfrm>
          <a:off x="1918823" y="3839527"/>
          <a:ext cx="14407028" cy="8106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3185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-1506" r="13742" b="125"/>
          <a:stretch/>
        </p:blipFill>
        <p:spPr>
          <a:xfrm>
            <a:off x="-16933" y="-233082"/>
            <a:ext cx="18338799" cy="139125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8320198" y="23162"/>
            <a:ext cx="1732268" cy="916717"/>
          </a:xfrm>
          <a:prstGeom prst="rect">
            <a:avLst/>
          </a:prstGeom>
          <a:solidFill>
            <a:schemeClr val="accent5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8320198" y="12953999"/>
            <a:ext cx="1732268" cy="725489"/>
          </a:xfrm>
          <a:prstGeom prst="rect">
            <a:avLst/>
          </a:prstGeom>
          <a:solidFill>
            <a:schemeClr val="accent5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32930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651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92672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18823" y="3244740"/>
            <a:ext cx="744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 СЛУХУ.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Користування Інтернетом протягом останніх 3 місяців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54896" y="3457105"/>
            <a:ext cx="434917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наведено у % за варіантом відповіді «Так»)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05540603"/>
              </p:ext>
            </p:extLst>
          </p:nvPr>
        </p:nvGraphicFramePr>
        <p:xfrm>
          <a:off x="1918822" y="3986830"/>
          <a:ext cx="14407027" cy="8106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81029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586133" y="880533"/>
            <a:ext cx="9668931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26938" y="11952769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6934" y="2249135"/>
            <a:ext cx="7603067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itchFamily="34" charset="0"/>
                <a:cs typeface="Arial" pitchFamily="34" charset="0"/>
              </a:rPr>
              <a:t>КЛЮЧОВІ ВИСНОВКИ</a:t>
            </a:r>
          </a:p>
        </p:txBody>
      </p:sp>
      <p:sp>
        <p:nvSpPr>
          <p:cNvPr id="15" name="Прямоугольник 14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463" y="1495940"/>
            <a:ext cx="4752309" cy="10352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01187" y="3602278"/>
            <a:ext cx="8229187" cy="7709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Clr>
                <a:schemeClr val="accent1"/>
              </a:buClr>
              <a:tabLst>
                <a:tab pos="441325" algn="l"/>
              </a:tabLst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 основу визначення рівня володіння цифровими навичками було застосовано методологію, що використовується </a:t>
            </a:r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Європейською комісією 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для обрахунку </a:t>
            </a:r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Індексу цифрової економіки та суспільства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Aft>
                <a:spcPts val="600"/>
              </a:spcAft>
              <a:buClr>
                <a:schemeClr val="accent1"/>
              </a:buClr>
              <a:tabLst>
                <a:tab pos="441325" algn="l"/>
              </a:tabLst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Цей індекс складається з таких показників:</a:t>
            </a:r>
          </a:p>
          <a:p>
            <a:pPr marL="587375" lvl="1" indent="-349250" algn="just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>
                <a:tab pos="441325" algn="l"/>
              </a:tabLst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підключення до мережі Інтернет</a:t>
            </a:r>
          </a:p>
          <a:p>
            <a:pPr marL="587375" lvl="1" indent="-349250" algn="just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>
                <a:tab pos="441325" algn="l"/>
              </a:tabLst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людський капітал</a:t>
            </a:r>
          </a:p>
          <a:p>
            <a:pPr marL="587375" lvl="1" indent="-349250" algn="just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>
                <a:tab pos="441325" algn="l"/>
              </a:tabLst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використання Інтернет</a:t>
            </a:r>
          </a:p>
          <a:p>
            <a:pPr marL="587375" lvl="1" indent="-349250" algn="just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>
                <a:tab pos="441325" algn="l"/>
              </a:tabLst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інтеграція цифрових технологій</a:t>
            </a:r>
          </a:p>
          <a:p>
            <a:pPr marL="587375" lvl="1" indent="-349250" algn="just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>
                <a:tab pos="441325" algn="l"/>
              </a:tabLst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цифрові державні послуги</a:t>
            </a:r>
          </a:p>
          <a:p>
            <a:pPr algn="just">
              <a:spcAft>
                <a:spcPts val="600"/>
              </a:spcAft>
              <a:buClr>
                <a:schemeClr val="accent1"/>
              </a:buClr>
              <a:tabLst>
                <a:tab pos="441325" algn="l"/>
              </a:tabLst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 межах реалізації нашого дослідження для визначення рівня володіння цифровими навичками населення України використовувалась методологія обрахунку одного з індикаторів – </a:t>
            </a:r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індикатор цифрових навичок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наповнення якого змістовно та лінгвістично було адаптована до українських реалій. </a:t>
            </a:r>
          </a:p>
          <a:p>
            <a:pPr algn="just">
              <a:spcAft>
                <a:spcPts val="600"/>
              </a:spcAft>
              <a:buClr>
                <a:schemeClr val="accent1"/>
              </a:buClr>
              <a:tabLst>
                <a:tab pos="441325" algn="l"/>
              </a:tabLst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Рівень володіння цифровими навиками включає у себе </a:t>
            </a:r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чотири сфери </a:t>
            </a:r>
            <a:r>
              <a:rPr lang="uk-UA" sz="14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компетенцій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631825" indent="-365125" algn="just">
              <a:buClr>
                <a:schemeClr val="accent1"/>
              </a:buClr>
              <a:buFont typeface="Wingdings" pitchFamily="2" charset="2"/>
              <a:buChar char="§"/>
              <a:tabLst>
                <a:tab pos="441325" algn="l"/>
              </a:tabLst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Інформаційні навички</a:t>
            </a:r>
          </a:p>
          <a:p>
            <a:pPr marL="631825" indent="-365125" algn="just">
              <a:buClr>
                <a:schemeClr val="accent1"/>
              </a:buClr>
              <a:buFont typeface="Wingdings" pitchFamily="2" charset="2"/>
              <a:buChar char="§"/>
              <a:tabLst>
                <a:tab pos="441325" algn="l"/>
              </a:tabLst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Комунікаційні навички</a:t>
            </a:r>
          </a:p>
          <a:p>
            <a:pPr marL="631825" indent="-365125" algn="just">
              <a:buClr>
                <a:schemeClr val="accent1"/>
              </a:buClr>
              <a:buFont typeface="Wingdings" pitchFamily="2" charset="2"/>
              <a:buChar char="§"/>
              <a:tabLst>
                <a:tab pos="441325" algn="l"/>
              </a:tabLst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 вирішення проблем</a:t>
            </a:r>
          </a:p>
          <a:p>
            <a:pPr marL="631825" indent="-365125" algn="just">
              <a:buClr>
                <a:schemeClr val="accent1"/>
              </a:buClr>
              <a:buFont typeface="Wingdings" pitchFamily="2" charset="2"/>
              <a:buChar char="§"/>
              <a:tabLst>
                <a:tab pos="441325" algn="l"/>
              </a:tabLst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Навички програмного забезпечення</a:t>
            </a:r>
          </a:p>
          <a:p>
            <a:pPr algn="just">
              <a:spcAft>
                <a:spcPts val="600"/>
              </a:spcAft>
              <a:buClr>
                <a:schemeClr val="accent1"/>
              </a:buClr>
              <a:tabLst>
                <a:tab pos="441325" algn="l"/>
              </a:tabLst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 ході дослідження збирається інформація щодо діяльності, яку здійснювали протягом попередніх 3 місяців користувачі Інтернету. Передбачається, що особи, які виконували певну активність, мають відповідні навички.</a:t>
            </a:r>
          </a:p>
          <a:p>
            <a:pPr algn="just">
              <a:spcAft>
                <a:spcPts val="600"/>
              </a:spcAft>
              <a:buClr>
                <a:schemeClr val="accent1"/>
              </a:buClr>
              <a:tabLst>
                <a:tab pos="441325" algn="l"/>
              </a:tabLst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Кожна з чотирьох сфер компетенцій складається з набору певних дій, що може здійснювати користувач Інтернету.</a:t>
            </a:r>
          </a:p>
          <a:p>
            <a:pPr algn="just">
              <a:spcAft>
                <a:spcPts val="600"/>
              </a:spcAft>
              <a:buClr>
                <a:schemeClr val="accent1"/>
              </a:buClr>
              <a:tabLst>
                <a:tab pos="441325" algn="l"/>
              </a:tabLst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межах кожної  компетенції визначається рівень володіння навичками у відповідності до частоти та складності виконаних </a:t>
            </a:r>
            <a:r>
              <a:rPr lang="uk-UA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активностей</a:t>
            </a: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587375" indent="-317500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tabLst>
                <a:tab pos="441325" algn="l"/>
              </a:tabLst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no skills</a:t>
            </a:r>
            <a:endParaRPr lang="uk-UA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87375" indent="-317500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tabLst>
                <a:tab pos="441325" algn="l"/>
              </a:tabLst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basic</a:t>
            </a:r>
            <a:endParaRPr lang="uk-UA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87375" indent="-317500" algn="just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tabLst>
                <a:tab pos="441325" algn="l"/>
              </a:tabLst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above basic</a:t>
            </a:r>
            <a:endParaRPr lang="uk-UA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5875" algn="just">
              <a:spcAft>
                <a:spcPts val="600"/>
              </a:spcAft>
              <a:buClr>
                <a:schemeClr val="accent1"/>
              </a:buClr>
              <a:tabLst>
                <a:tab pos="441325" algn="l"/>
              </a:tabLst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 підставі визначених рівнів по кожній з чотирьох компетенцій, обраховується загальний індекс володіння цифровими навичками.</a:t>
            </a:r>
          </a:p>
        </p:txBody>
      </p:sp>
    </p:spTree>
    <p:extLst>
      <p:ext uri="{BB962C8B-B14F-4D97-AF65-F5344CB8AC3E}">
        <p14:creationId xmlns:p14="http://schemas.microsoft.com/office/powerpoint/2010/main" val="34997092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-1506" r="13742" b="125"/>
          <a:stretch/>
        </p:blipFill>
        <p:spPr>
          <a:xfrm>
            <a:off x="-16933" y="-233082"/>
            <a:ext cx="18338799" cy="139125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8320198" y="23162"/>
            <a:ext cx="1732268" cy="916717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8320198" y="12953999"/>
            <a:ext cx="1732268" cy="725489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32930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651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92672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18823" y="3244740"/>
            <a:ext cx="744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МОЛОДЬ ВІКОМ 10-17 РОКІВ.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Користування Інтернетом протягом останніх 3 місяців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54896" y="3457105"/>
            <a:ext cx="434917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наведено у % за варіантом відповіді «Так»)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0846755"/>
              </p:ext>
            </p:extLst>
          </p:nvPr>
        </p:nvGraphicFramePr>
        <p:xfrm>
          <a:off x="1918822" y="3839527"/>
          <a:ext cx="14387977" cy="8106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6494569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8822" y="3244740"/>
            <a:ext cx="14470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Контактування з державними органами / державними службами через Інтернет протягом останніх 12 місяців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330545831"/>
              </p:ext>
            </p:extLst>
          </p:nvPr>
        </p:nvGraphicFramePr>
        <p:xfrm>
          <a:off x="6704216" y="4070969"/>
          <a:ext cx="9684901" cy="213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060463" y="5520340"/>
            <a:ext cx="3060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Отримання інформації з веб-сайтів чи додатків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07131" y="10837940"/>
            <a:ext cx="3060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Завантаження / друк офіційних бланків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60463" y="8073585"/>
            <a:ext cx="3060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Подання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заповнених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форм в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Інтернеті</a:t>
            </a:r>
            <a:endParaRPr lang="uk-UA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50" y="4169624"/>
            <a:ext cx="1350716" cy="135071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50" y="9487224"/>
            <a:ext cx="1350716" cy="13507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50" y="6655277"/>
            <a:ext cx="1350716" cy="135071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18822" y="3500169"/>
            <a:ext cx="434917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наведено у % за варіантом відповіді «Так»)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139224955"/>
              </p:ext>
            </p:extLst>
          </p:nvPr>
        </p:nvGraphicFramePr>
        <p:xfrm>
          <a:off x="6704216" y="6795119"/>
          <a:ext cx="9684901" cy="213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715691162"/>
              </p:ext>
            </p:extLst>
          </p:nvPr>
        </p:nvGraphicFramePr>
        <p:xfrm>
          <a:off x="6704216" y="9404969"/>
          <a:ext cx="9684901" cy="213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3784491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8169" y="3247072"/>
            <a:ext cx="222707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  В ЦІЛОМУ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014469" y="3247072"/>
            <a:ext cx="3511031" cy="338554"/>
          </a:xfrm>
          <a:prstGeom prst="rect">
            <a:avLst/>
          </a:prstGeom>
          <a:solidFill>
            <a:schemeClr val="accent3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58" y="7319728"/>
            <a:ext cx="840712" cy="840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3727126"/>
            <a:ext cx="840712" cy="8407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32440" y="3504522"/>
            <a:ext cx="5849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Що з нижче перерахованого Ви здійснювали за останні 12 місяців? Пов’язане з комп’ютером чи мобільним телефоном…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наведено у %)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32440" y="7658100"/>
            <a:ext cx="5849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Пов’язане з програмним забезпеченням…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762769422"/>
              </p:ext>
            </p:extLst>
          </p:nvPr>
        </p:nvGraphicFramePr>
        <p:xfrm>
          <a:off x="1267083" y="4688659"/>
          <a:ext cx="7237058" cy="2912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2369935382"/>
              </p:ext>
            </p:extLst>
          </p:nvPr>
        </p:nvGraphicFramePr>
        <p:xfrm>
          <a:off x="1267083" y="7939504"/>
          <a:ext cx="7237058" cy="501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43" y="7370357"/>
            <a:ext cx="840712" cy="84071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73" y="3777755"/>
            <a:ext cx="840712" cy="84071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981825" y="3555151"/>
            <a:ext cx="5849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Що з нижче перерахованого Ви здійснювали за останні 12 місяців? Пов’язане з комп’ютером чи мобільним телефоном…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наведено у%)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981825" y="7708729"/>
            <a:ext cx="5849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Пов’язане з програмним забезпеченням…</a:t>
            </a: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422869864"/>
              </p:ext>
            </p:extLst>
          </p:nvPr>
        </p:nvGraphicFramePr>
        <p:xfrm>
          <a:off x="9725283" y="4688659"/>
          <a:ext cx="7237058" cy="2912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490411136"/>
              </p:ext>
            </p:extLst>
          </p:nvPr>
        </p:nvGraphicFramePr>
        <p:xfrm>
          <a:off x="9725283" y="7939504"/>
          <a:ext cx="7237058" cy="501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40487666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58" y="7319728"/>
            <a:ext cx="840712" cy="840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3727126"/>
            <a:ext cx="840712" cy="8407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32440" y="3504522"/>
            <a:ext cx="5849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Що з нижче перерахованого Ви здійснювали за останні 12 місяців? Пов’язане з комп’ютером чи мобільним телефоном…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наведено у %)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32440" y="7658100"/>
            <a:ext cx="5849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Пов’язане з програмним забезпеченням…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172985071"/>
              </p:ext>
            </p:extLst>
          </p:nvPr>
        </p:nvGraphicFramePr>
        <p:xfrm>
          <a:off x="1267083" y="4688659"/>
          <a:ext cx="7237058" cy="2912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4188053592"/>
              </p:ext>
            </p:extLst>
          </p:nvPr>
        </p:nvGraphicFramePr>
        <p:xfrm>
          <a:off x="1267083" y="7939504"/>
          <a:ext cx="7237058" cy="501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43" y="7370357"/>
            <a:ext cx="840712" cy="84071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73" y="3777755"/>
            <a:ext cx="840712" cy="84071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981825" y="3555151"/>
            <a:ext cx="5849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Що з нижче перерахованого Ви здійснювали за останні 12 місяців? Пов’язане з комп’ютером чи мобільним телефоном…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наведено у%)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981825" y="7708729"/>
            <a:ext cx="5849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Пов’язане з програмним забезпеченням…</a:t>
            </a: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4150204878"/>
              </p:ext>
            </p:extLst>
          </p:nvPr>
        </p:nvGraphicFramePr>
        <p:xfrm>
          <a:off x="9725283" y="4688659"/>
          <a:ext cx="7237058" cy="2912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4222598750"/>
              </p:ext>
            </p:extLst>
          </p:nvPr>
        </p:nvGraphicFramePr>
        <p:xfrm>
          <a:off x="9725283" y="7939504"/>
          <a:ext cx="7237058" cy="501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518169" y="3247072"/>
            <a:ext cx="336744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 СЛУХУ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14469" y="3247072"/>
            <a:ext cx="3511031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МОЛОДЬ ВІКОМ 10-17 РОКІВ</a:t>
            </a:r>
          </a:p>
        </p:txBody>
      </p:sp>
    </p:spTree>
    <p:extLst>
      <p:ext uri="{BB962C8B-B14F-4D97-AF65-F5344CB8AC3E}">
        <p14:creationId xmlns:p14="http://schemas.microsoft.com/office/powerpoint/2010/main" val="729774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10801"/>
          <a:stretch/>
        </p:blipFill>
        <p:spPr>
          <a:xfrm>
            <a:off x="-103000" y="0"/>
            <a:ext cx="18341788" cy="1370521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700000">
            <a:off x="3978135" y="1556626"/>
            <a:ext cx="10587319" cy="10587319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825735" y="1744880"/>
            <a:ext cx="10587319" cy="1058731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672" y="2289621"/>
            <a:ext cx="1640254" cy="1073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25733" y="11471522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8" y="2327859"/>
            <a:ext cx="4752309" cy="10352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25735" y="5577148"/>
            <a:ext cx="1058731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2</a:t>
            </a:r>
          </a:p>
          <a:p>
            <a:pPr algn="ctr"/>
            <a:r>
              <a:rPr lang="uk-UA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 ДО МЕРЕЖІ ІНТЕРНЕТ</a:t>
            </a:r>
          </a:p>
        </p:txBody>
      </p:sp>
    </p:spTree>
    <p:extLst>
      <p:ext uri="{BB962C8B-B14F-4D97-AF65-F5344CB8AC3E}">
        <p14:creationId xmlns:p14="http://schemas.microsoft.com/office/powerpoint/2010/main" val="37450156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7713" y="3239897"/>
            <a:ext cx="6485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 В ЦІЛОМУ.</a:t>
            </a:r>
          </a:p>
          <a:p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Що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на Вашу думку,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включає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в себе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поняття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«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цифрова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грамотність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»?</a:t>
            </a:r>
          </a:p>
          <a:p>
            <a:pPr algn="r"/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</a:t>
            </a:r>
            <a:r>
              <a:rPr lang="uk-UA" sz="1600" i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наведно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у %)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60487096"/>
              </p:ext>
            </p:extLst>
          </p:nvPr>
        </p:nvGraphicFramePr>
        <p:xfrm>
          <a:off x="1200313" y="4035272"/>
          <a:ext cx="7370597" cy="4186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257335" y="3250059"/>
            <a:ext cx="67731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ТЕРИТОРІЇ.</a:t>
            </a:r>
          </a:p>
          <a:p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Що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на Вашу думку,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включає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в себе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поняття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«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цифрова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грамотність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»? </a:t>
            </a:r>
          </a:p>
          <a:p>
            <a:pPr algn="r"/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наведено у %)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17713" y="8404846"/>
            <a:ext cx="68375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 СЛУХУ.</a:t>
            </a:r>
          </a:p>
          <a:p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Що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на Вашу думку,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включає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в себе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поняття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«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цифрова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грамотність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»? </a:t>
            </a:r>
            <a:endParaRPr lang="uk-UA" sz="14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59762" y="6831314"/>
            <a:ext cx="2483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2"/>
              </a:buClr>
              <a:buFont typeface="Wingdings" pitchFamily="2" charset="2"/>
              <a:buChar char="q"/>
            </a:pPr>
            <a:r>
              <a:rPr lang="uk-UA" sz="12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Користування телефоном, планшетом;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q"/>
            </a:pPr>
            <a:r>
              <a:rPr lang="uk-UA" sz="12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Інтеграція у світові процеси;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q"/>
            </a:pPr>
            <a:r>
              <a:rPr lang="uk-UA" sz="12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Щось, пов’язане з числами та телебаченням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962735583"/>
              </p:ext>
            </p:extLst>
          </p:nvPr>
        </p:nvGraphicFramePr>
        <p:xfrm>
          <a:off x="1200313" y="8958845"/>
          <a:ext cx="7370597" cy="3861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751484397"/>
              </p:ext>
            </p:extLst>
          </p:nvPr>
        </p:nvGraphicFramePr>
        <p:xfrm>
          <a:off x="9835083" y="3994644"/>
          <a:ext cx="7370597" cy="4186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1756356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r="3062"/>
          <a:stretch/>
        </p:blipFill>
        <p:spPr>
          <a:xfrm>
            <a:off x="-67733" y="0"/>
            <a:ext cx="18355733" cy="1367948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01867" y="2337092"/>
            <a:ext cx="7586133" cy="1347292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32936" y="863600"/>
            <a:ext cx="9668931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80" y="1426022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3741" y="11935836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2522391">
            <a:off x="166292" y="1166165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88" y="1495940"/>
            <a:ext cx="4752309" cy="103525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486900" y="2410573"/>
            <a:ext cx="91186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Доступ до мереж</a:t>
            </a:r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Інтернет вдома</a:t>
            </a:r>
          </a:p>
        </p:txBody>
      </p:sp>
      <p:graphicFrame>
        <p:nvGraphicFramePr>
          <p:cNvPr id="15" name="Chart 39"/>
          <p:cNvGraphicFramePr/>
          <p:nvPr>
            <p:extLst>
              <p:ext uri="{D42A27DB-BD31-4B8C-83A1-F6EECF244321}">
                <p14:modId xmlns:p14="http://schemas.microsoft.com/office/powerpoint/2010/main" val="3442544300"/>
              </p:ext>
            </p:extLst>
          </p:nvPr>
        </p:nvGraphicFramePr>
        <p:xfrm>
          <a:off x="1213658" y="3260199"/>
          <a:ext cx="9127554" cy="4329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379719" y="2922322"/>
            <a:ext cx="201136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наведено 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5480" y="7887134"/>
            <a:ext cx="8814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Портрет людей, у яких відсутнє підключення до Інтернету вдома</a:t>
            </a:r>
          </a:p>
        </p:txBody>
      </p:sp>
      <p:pic>
        <p:nvPicPr>
          <p:cNvPr id="18" name="Picture 4" descr="C:\Users\ОрганизациЯ\Desktop\skylin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36" y="9498507"/>
            <a:ext cx="822965" cy="8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87" y="8275344"/>
            <a:ext cx="864619" cy="8646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30" y="9424988"/>
            <a:ext cx="864619" cy="8646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58" y="8384541"/>
            <a:ext cx="864619" cy="86461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19501" y="8522987"/>
            <a:ext cx="2644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люди віком 60-70 років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41755" y="9448324"/>
            <a:ext cx="27998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які проживають поза обласними центрами (в містах та селах області)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11534" y="8493632"/>
            <a:ext cx="2799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 рівнем освіти: середня спеціальна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72877" y="9564564"/>
            <a:ext cx="2799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статус зайнятості: не працююче населення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47" y="10595690"/>
            <a:ext cx="944005" cy="94400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218289" y="10690046"/>
            <a:ext cx="26849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навчання цифровим навичкам для них </a:t>
            </a:r>
            <a:r>
              <a:rPr lang="uk-UA" sz="14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неактуально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" descr="C:\Users\ОрганизациЯ\Desktop\salary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212" y="10711605"/>
            <a:ext cx="880212" cy="88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785806" y="10594776"/>
            <a:ext cx="2684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 рівнем доходу: </a:t>
            </a:r>
            <a:r>
              <a:rPr lang="uk-UA" sz="140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нижче середнього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351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r="8336"/>
          <a:stretch/>
        </p:blipFill>
        <p:spPr>
          <a:xfrm>
            <a:off x="-50801" y="0"/>
            <a:ext cx="18474267" cy="138145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1332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053" y="1476821"/>
            <a:ext cx="1640254" cy="1073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2672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8823" y="3244740"/>
            <a:ext cx="744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 В ЦІЛОМУ.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Підключення до мережі Інтернет вдома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15344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18823" y="8290873"/>
            <a:ext cx="3118690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82576" y="8290873"/>
            <a:ext cx="2959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типу місцевості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83259" y="3252986"/>
            <a:ext cx="6513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Причини відсутності підключення до мережі Інтернет вдома</a:t>
            </a:r>
          </a:p>
          <a:p>
            <a:pPr algn="r"/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779116" y="7056903"/>
            <a:ext cx="2718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2"/>
              </a:buClr>
              <a:buFont typeface="Wingdings" pitchFamily="2" charset="2"/>
              <a:buChar char="q"/>
            </a:pPr>
            <a:r>
              <a:rPr lang="uk-UA" sz="12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Не той вік, щоб починати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q"/>
            </a:pPr>
            <a:r>
              <a:rPr lang="uk-UA" sz="12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користуватися Інтернетом;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q"/>
            </a:pPr>
            <a:r>
              <a:rPr lang="uk-UA" sz="12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Відсутній час для підключення;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q"/>
            </a:pPr>
            <a:r>
              <a:rPr lang="uk-UA" sz="12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Зараз займаюсь підключенням Інтернету;</a:t>
            </a:r>
            <a:endParaRPr lang="ru-RU" sz="12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326781" y="8005001"/>
            <a:ext cx="3170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n=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175)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16787124"/>
              </p:ext>
            </p:extLst>
          </p:nvPr>
        </p:nvGraphicFramePr>
        <p:xfrm>
          <a:off x="8813334" y="4083983"/>
          <a:ext cx="8179266" cy="4206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4049248621"/>
              </p:ext>
            </p:extLst>
          </p:nvPr>
        </p:nvGraphicFramePr>
        <p:xfrm>
          <a:off x="1915344" y="4629834"/>
          <a:ext cx="6485706" cy="3661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658613832"/>
              </p:ext>
            </p:extLst>
          </p:nvPr>
        </p:nvGraphicFramePr>
        <p:xfrm>
          <a:off x="1918823" y="8663284"/>
          <a:ext cx="2619514" cy="3203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837201043"/>
              </p:ext>
            </p:extLst>
          </p:nvPr>
        </p:nvGraphicFramePr>
        <p:xfrm>
          <a:off x="5135490" y="8661446"/>
          <a:ext cx="3246510" cy="3203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42689489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r="8336"/>
          <a:stretch/>
        </p:blipFill>
        <p:spPr>
          <a:xfrm>
            <a:off x="-50801" y="0"/>
            <a:ext cx="18474267" cy="138145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1332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053" y="1476821"/>
            <a:ext cx="1640254" cy="1073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2672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8823" y="3244740"/>
            <a:ext cx="744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 СЛУХУ.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Підключення до мережі Інтернет вдома</a:t>
            </a:r>
            <a:endParaRPr lang="uk-UA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15344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18823" y="8290873"/>
            <a:ext cx="3118690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82576" y="8290873"/>
            <a:ext cx="2959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типу місцевості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415501132"/>
              </p:ext>
            </p:extLst>
          </p:nvPr>
        </p:nvGraphicFramePr>
        <p:xfrm>
          <a:off x="1915344" y="4629834"/>
          <a:ext cx="2656656" cy="3661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876560775"/>
              </p:ext>
            </p:extLst>
          </p:nvPr>
        </p:nvGraphicFramePr>
        <p:xfrm>
          <a:off x="1918823" y="8663284"/>
          <a:ext cx="2619514" cy="3203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932081687"/>
              </p:ext>
            </p:extLst>
          </p:nvPr>
        </p:nvGraphicFramePr>
        <p:xfrm>
          <a:off x="5135490" y="8661446"/>
          <a:ext cx="3246510" cy="3203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9973494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76973" y="8290873"/>
            <a:ext cx="3118690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240726" y="8290873"/>
            <a:ext cx="2959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типу місцевості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943821096"/>
              </p:ext>
            </p:extLst>
          </p:nvPr>
        </p:nvGraphicFramePr>
        <p:xfrm>
          <a:off x="9973494" y="4629834"/>
          <a:ext cx="2656656" cy="3661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32495758"/>
              </p:ext>
            </p:extLst>
          </p:nvPr>
        </p:nvGraphicFramePr>
        <p:xfrm>
          <a:off x="9976973" y="8663284"/>
          <a:ext cx="2619514" cy="3203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2726599466"/>
              </p:ext>
            </p:extLst>
          </p:nvPr>
        </p:nvGraphicFramePr>
        <p:xfrm>
          <a:off x="13193640" y="8661446"/>
          <a:ext cx="3246510" cy="3203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9985755" y="3239480"/>
            <a:ext cx="744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Підключення до мережі Інтернет вдома</a:t>
            </a:r>
          </a:p>
        </p:txBody>
      </p:sp>
    </p:spTree>
    <p:extLst>
      <p:ext uri="{BB962C8B-B14F-4D97-AF65-F5344CB8AC3E}">
        <p14:creationId xmlns:p14="http://schemas.microsoft.com/office/powerpoint/2010/main" val="38937581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586133" y="638993"/>
            <a:ext cx="9668931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най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26938" y="11952769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6934" y="2249135"/>
            <a:ext cx="7603067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463" y="1495940"/>
            <a:ext cx="4752309" cy="103525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75727" y="2298847"/>
            <a:ext cx="91186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Типи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підключень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до мереж</a:t>
            </a:r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Інтернет вдома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098866227"/>
              </p:ext>
            </p:extLst>
          </p:nvPr>
        </p:nvGraphicFramePr>
        <p:xfrm>
          <a:off x="8141564" y="2899012"/>
          <a:ext cx="8558068" cy="5244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396815" y="8284599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Типи підключень</a:t>
            </a:r>
          </a:p>
        </p:txBody>
      </p:sp>
      <p:sp>
        <p:nvSpPr>
          <p:cNvPr id="3" name="Овал 2"/>
          <p:cNvSpPr/>
          <p:nvPr/>
        </p:nvSpPr>
        <p:spPr>
          <a:xfrm>
            <a:off x="8212347" y="8747185"/>
            <a:ext cx="1242204" cy="12249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8212347" y="10575377"/>
            <a:ext cx="1242204" cy="12249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2147356" y="8747184"/>
            <a:ext cx="1242204" cy="122495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2191999" y="10575376"/>
            <a:ext cx="1242204" cy="122495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521148" y="8686123"/>
            <a:ext cx="2674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Фіксовані широкосмугові з'єднання, наприклад </a:t>
            </a:r>
            <a:r>
              <a:rPr lang="en-US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DSL, ADSL, </a:t>
            </a:r>
            <a:r>
              <a:rPr lang="uk-UA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кабель, оптичне волокно, супутник, загальнодоступні підключення </a:t>
            </a:r>
            <a:r>
              <a:rPr lang="en-US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Wi-Fi</a:t>
            </a:r>
            <a:endParaRPr lang="ru-RU" sz="14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ОрганизациЯ\Desktop\wifi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139" y="8901921"/>
            <a:ext cx="915478" cy="91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521148" y="10427764"/>
            <a:ext cx="26741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Мобільні широкосмугові з'єднання (через мережу мобільних телефонів, принаймні 3</a:t>
            </a:r>
            <a:r>
              <a:rPr lang="en-US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G, </a:t>
            </a:r>
            <a:r>
              <a:rPr lang="uk-UA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використання </a:t>
            </a:r>
            <a:r>
              <a:rPr lang="en-US" sz="1400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sim</a:t>
            </a:r>
            <a:r>
              <a:rPr lang="en-US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uk-UA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картки або </a:t>
            </a:r>
            <a:r>
              <a:rPr lang="en-US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USB-</a:t>
            </a:r>
            <a:r>
              <a:rPr lang="uk-UA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ключа мобільного телефону або </a:t>
            </a:r>
            <a:r>
              <a:rPr lang="uk-UA" sz="1400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смартфона</a:t>
            </a:r>
            <a:r>
              <a:rPr lang="uk-UA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в якості модему)</a:t>
            </a:r>
            <a:endParaRPr lang="ru-RU" sz="14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480882" y="9065762"/>
            <a:ext cx="2674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Доступ через </a:t>
            </a:r>
            <a:r>
              <a:rPr lang="ru-RU" sz="1400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звичайну</a:t>
            </a:r>
            <a:r>
              <a:rPr lang="ru-RU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телефонну</a:t>
            </a:r>
            <a:r>
              <a:rPr lang="ru-RU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лінію</a:t>
            </a:r>
            <a:endParaRPr lang="ru-RU" sz="14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527300" y="10743083"/>
            <a:ext cx="2674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Мобільне </a:t>
            </a:r>
            <a:r>
              <a:rPr lang="uk-UA" sz="1400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вузькосмугове</a:t>
            </a:r>
            <a:r>
              <a:rPr lang="uk-UA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з'єднання (через мережу мобільних телефонів менше 3</a:t>
            </a:r>
            <a:r>
              <a:rPr lang="en-US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G, </a:t>
            </a:r>
            <a:r>
              <a:rPr lang="uk-UA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наприклад 2</a:t>
            </a:r>
            <a:r>
              <a:rPr lang="en-US" sz="14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G + / GP)</a:t>
            </a:r>
            <a:endParaRPr lang="ru-RU" sz="14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C:\Users\ОрганизациЯ\Desktop\signa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516" y="10775374"/>
            <a:ext cx="709762" cy="70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рганизациЯ\Desktop\sim-car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979" y="10773283"/>
            <a:ext cx="753787" cy="75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ОрганизациЯ\Desktop\old-typical-phon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071" y="8938379"/>
            <a:ext cx="778774" cy="77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4863469" y="2922322"/>
            <a:ext cx="201136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наведено 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205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794" y="-7952"/>
            <a:ext cx="18238788" cy="1368743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52287" y="1221938"/>
            <a:ext cx="16563278" cy="1138177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94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778" y="1784065"/>
            <a:ext cx="1546283" cy="101199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92113" y="11653135"/>
            <a:ext cx="9980768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16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016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43931" y="3533360"/>
            <a:ext cx="1512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Який рівень цифрових навичок у населення України в цілому?</a:t>
            </a:r>
            <a:endParaRPr lang="ru-RU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9856" y="2587988"/>
            <a:ext cx="1265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КЛЮЧОВІ ВИСНОВКИ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033FCB-5CB1-4C47-A94E-6AF9AC37A521}"/>
              </a:ext>
            </a:extLst>
          </p:cNvPr>
          <p:cNvSpPr txBox="1"/>
          <p:nvPr/>
        </p:nvSpPr>
        <p:spPr>
          <a:xfrm>
            <a:off x="2043931" y="4017058"/>
            <a:ext cx="15120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37,9%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українців у віці 18 – 70 років мають цифрові навички на рівні </a:t>
            </a:r>
            <a:r>
              <a:rPr lang="uk-UA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нижче середнього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ще 15,1% взагалі не володіють ними.</a:t>
            </a:r>
          </a:p>
          <a:p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Таким чином, </a:t>
            </a:r>
            <a:r>
              <a:rPr lang="uk-UA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53%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населення України за методологією оцінки цифрових навичок, яка застосовується Європейською комісією, </a:t>
            </a:r>
            <a:r>
              <a:rPr lang="uk-UA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знаходяться нижче позначки «середній рівень».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6949EC85-B5D3-0143-8AFC-EC45C4E49E9F}"/>
              </a:ext>
            </a:extLst>
          </p:cNvPr>
          <p:cNvSpPr/>
          <p:nvPr/>
        </p:nvSpPr>
        <p:spPr>
          <a:xfrm rot="10800000">
            <a:off x="852288" y="3572399"/>
            <a:ext cx="940697" cy="275352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94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A037CC7-F9AC-5048-A2F7-9C4014B830D1}"/>
              </a:ext>
            </a:extLst>
          </p:cNvPr>
          <p:cNvSpPr txBox="1"/>
          <p:nvPr/>
        </p:nvSpPr>
        <p:spPr>
          <a:xfrm>
            <a:off x="2043931" y="5155408"/>
            <a:ext cx="1512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 цифрові навички більш розвинуті у населення України в цілому?</a:t>
            </a:r>
            <a:endParaRPr lang="ru-RU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969D3834-8CBB-DC41-BA41-2BAF8004C5DA}"/>
              </a:ext>
            </a:extLst>
          </p:cNvPr>
          <p:cNvSpPr/>
          <p:nvPr/>
        </p:nvSpPr>
        <p:spPr>
          <a:xfrm rot="10800000">
            <a:off x="852288" y="5194447"/>
            <a:ext cx="940697" cy="275352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94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D68F67B-98F6-DB4C-BF62-A5BD3EBCD6AD}"/>
              </a:ext>
            </a:extLst>
          </p:cNvPr>
          <p:cNvSpPr txBox="1"/>
          <p:nvPr/>
        </p:nvSpPr>
        <p:spPr>
          <a:xfrm>
            <a:off x="2043930" y="5611809"/>
            <a:ext cx="15120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75,3</a:t>
            </a: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uk-UA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Комунікаційні навички – рівень вище базових навичок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74,4%</a:t>
            </a:r>
            <a:r>
              <a:rPr lang="uk-UA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Інформаційні навички – рівень вище базових навичок</a:t>
            </a:r>
          </a:p>
          <a:p>
            <a:endParaRPr lang="ru-RU" sz="1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9E13A102-93DF-D141-A83B-8A86A327853D}"/>
              </a:ext>
            </a:extLst>
          </p:cNvPr>
          <p:cNvSpPr/>
          <p:nvPr/>
        </p:nvSpPr>
        <p:spPr>
          <a:xfrm rot="10800000">
            <a:off x="852285" y="6518762"/>
            <a:ext cx="940697" cy="275352"/>
          </a:xfrm>
          <a:prstGeom prst="rect">
            <a:avLst/>
          </a:prstGeom>
          <a:solidFill>
            <a:schemeClr val="tx2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94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FDBF94E-7AB3-544D-8D90-DC52AB03A368}"/>
              </a:ext>
            </a:extLst>
          </p:cNvPr>
          <p:cNvSpPr txBox="1"/>
          <p:nvPr/>
        </p:nvSpPr>
        <p:spPr>
          <a:xfrm>
            <a:off x="2043930" y="6470507"/>
            <a:ext cx="1512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 цифрові навички «просідають» у населення України в цілому?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8A94A6D-DE45-E846-9536-4A801BF69B01}"/>
              </a:ext>
            </a:extLst>
          </p:cNvPr>
          <p:cNvSpPr txBox="1"/>
          <p:nvPr/>
        </p:nvSpPr>
        <p:spPr>
          <a:xfrm>
            <a:off x="2043930" y="6932172"/>
            <a:ext cx="15120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55,6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Навички вирішення проблем – рівень вище базових навичок</a:t>
            </a:r>
          </a:p>
          <a:p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Навички з роботи з програмним забезпеченням – рівень вище базових навичок </a:t>
            </a:r>
          </a:p>
          <a:p>
            <a:endParaRPr lang="ru-RU" sz="1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05C67F83-B46B-2E46-BF22-85ABCE160ECB}"/>
              </a:ext>
            </a:extLst>
          </p:cNvPr>
          <p:cNvSpPr/>
          <p:nvPr/>
        </p:nvSpPr>
        <p:spPr>
          <a:xfrm rot="10800000">
            <a:off x="852285" y="7843077"/>
            <a:ext cx="940697" cy="275352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94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5E74AD1-E176-824B-A4F9-0C62FC6F9E02}"/>
              </a:ext>
            </a:extLst>
          </p:cNvPr>
          <p:cNvSpPr txBox="1"/>
          <p:nvPr/>
        </p:nvSpPr>
        <p:spPr>
          <a:xfrm>
            <a:off x="2043929" y="7780698"/>
            <a:ext cx="1512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Де українці користуються Інтернетом найчастіше?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A707FBF-78A8-6742-941D-E37273976754}"/>
              </a:ext>
            </a:extLst>
          </p:cNvPr>
          <p:cNvSpPr txBox="1"/>
          <p:nvPr/>
        </p:nvSpPr>
        <p:spPr>
          <a:xfrm>
            <a:off x="2043928" y="8239683"/>
            <a:ext cx="15120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Переважно українці 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86,5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(до тих, хто має підключення до Інтернет та здійснював вихід у мережу протягом останніх 3-х місяців) користуються Інтернетом 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вдома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 молодь у віці 12 – 17 років, а також особи з вадами слуху </a:t>
            </a:r>
            <a:r>
              <a:rPr lang="uk-UA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інтенсивно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використовують ресурс онлайн простору </a:t>
            </a:r>
            <a:r>
              <a:rPr lang="uk-UA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місцем свого навчання та/або роботи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перша категорія ще й найбільш активний користувач Інтернетом у </a:t>
            </a:r>
            <a:r>
              <a:rPr lang="uk-UA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закладах громадського харчування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555C9D22-848F-204B-AD48-A509B85B9185}"/>
              </a:ext>
            </a:extLst>
          </p:cNvPr>
          <p:cNvSpPr/>
          <p:nvPr/>
        </p:nvSpPr>
        <p:spPr>
          <a:xfrm rot="10800000">
            <a:off x="852284" y="9292150"/>
            <a:ext cx="940697" cy="275352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94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F5BC6AF-5335-4E4E-9B5B-057984AA1F0B}"/>
              </a:ext>
            </a:extLst>
          </p:cNvPr>
          <p:cNvSpPr txBox="1"/>
          <p:nvPr/>
        </p:nvSpPr>
        <p:spPr>
          <a:xfrm>
            <a:off x="2043928" y="9229771"/>
            <a:ext cx="1512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Скільки часу найчастіше проводиться в Інтернет?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A68687B4-3DD7-D44F-8B3C-2C4CBF12C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151734"/>
              </p:ext>
            </p:extLst>
          </p:nvPr>
        </p:nvGraphicFramePr>
        <p:xfrm>
          <a:off x="2102381" y="9645099"/>
          <a:ext cx="8792539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786">
                  <a:extLst>
                    <a:ext uri="{9D8B030D-6E8A-4147-A177-3AD203B41FA5}">
                      <a16:colId xmlns="" xmlns:a16="http://schemas.microsoft.com/office/drawing/2014/main" val="1252787283"/>
                    </a:ext>
                  </a:extLst>
                </a:gridCol>
                <a:gridCol w="3675888">
                  <a:extLst>
                    <a:ext uri="{9D8B030D-6E8A-4147-A177-3AD203B41FA5}">
                      <a16:colId xmlns="" xmlns:a16="http://schemas.microsoft.com/office/drawing/2014/main" val="2527779688"/>
                    </a:ext>
                  </a:extLst>
                </a:gridCol>
                <a:gridCol w="2340865">
                  <a:extLst>
                    <a:ext uri="{9D8B030D-6E8A-4147-A177-3AD203B41FA5}">
                      <a16:colId xmlns="" xmlns:a16="http://schemas.microsoft.com/office/drawing/2014/main" val="516382999"/>
                    </a:ext>
                  </a:extLst>
                </a:gridCol>
              </a:tblGrid>
              <a:tr h="382956">
                <a:tc>
                  <a:txBody>
                    <a:bodyPr/>
                    <a:lstStyle/>
                    <a:p>
                      <a:pPr algn="ctr"/>
                      <a:r>
                        <a:rPr lang="uk-UA" sz="14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Робочий день,</a:t>
                      </a:r>
                    </a:p>
                    <a:p>
                      <a:pPr algn="ctr"/>
                      <a:r>
                        <a:rPr lang="uk-UA" sz="14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тривалість у годинах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Категорія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Вихідний день,</a:t>
                      </a:r>
                    </a:p>
                    <a:p>
                      <a:pPr algn="ctr"/>
                      <a:r>
                        <a:rPr lang="uk-UA" sz="14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тривалість у годинах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41857020"/>
                  </a:ext>
                </a:extLst>
              </a:tr>
              <a:tr h="332705">
                <a:tc>
                  <a:txBody>
                    <a:bodyPr/>
                    <a:lstStyle/>
                    <a:p>
                      <a:pPr algn="ctr"/>
                      <a:r>
                        <a:rPr lang="uk-UA" sz="20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Населення України в цілому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88102682"/>
                  </a:ext>
                </a:extLst>
              </a:tr>
              <a:tr h="332705">
                <a:tc>
                  <a:txBody>
                    <a:bodyPr/>
                    <a:lstStyle/>
                    <a:p>
                      <a:pPr algn="ctr"/>
                      <a:r>
                        <a:rPr lang="uk-UA" sz="20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Населення непідконтрольних територій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3248728"/>
                  </a:ext>
                </a:extLst>
              </a:tr>
              <a:tr h="332705">
                <a:tc>
                  <a:txBody>
                    <a:bodyPr/>
                    <a:lstStyle/>
                    <a:p>
                      <a:pPr algn="ctr"/>
                      <a:r>
                        <a:rPr lang="uk-UA" sz="20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Особи з вадами слуху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1746449"/>
                  </a:ext>
                </a:extLst>
              </a:tr>
              <a:tr h="332705">
                <a:tc>
                  <a:txBody>
                    <a:bodyPr/>
                    <a:lstStyle/>
                    <a:p>
                      <a:pPr algn="ctr"/>
                      <a:r>
                        <a:rPr lang="uk-UA" sz="20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Молодь у віці 10 – 17 років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4690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61677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-16933" y="6364891"/>
            <a:ext cx="1032930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17255063" y="6364889"/>
            <a:ext cx="1032934" cy="1347291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15998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94625" y="3237220"/>
            <a:ext cx="7064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 В ЦІЛОМУ.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Типи підключень до мережі Інтернет вдома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4626" y="3973733"/>
            <a:ext cx="390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типу місцевості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79573" y="3237220"/>
            <a:ext cx="7018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27049" y="8468784"/>
            <a:ext cx="7253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ПОРУШЕННЯМИ СЛУХУ.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961605347"/>
              </p:ext>
            </p:extLst>
          </p:nvPr>
        </p:nvGraphicFramePr>
        <p:xfrm>
          <a:off x="1638300" y="4127620"/>
          <a:ext cx="8172450" cy="4197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956702226"/>
              </p:ext>
            </p:extLst>
          </p:nvPr>
        </p:nvGraphicFramePr>
        <p:xfrm>
          <a:off x="9815594" y="4138126"/>
          <a:ext cx="8172450" cy="4197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89343386"/>
              </p:ext>
            </p:extLst>
          </p:nvPr>
        </p:nvGraphicFramePr>
        <p:xfrm>
          <a:off x="5927834" y="8807338"/>
          <a:ext cx="6752296" cy="3723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9987979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15997" y="890085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23393" y="3189922"/>
            <a:ext cx="7036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 В ЦІЛОМУ.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Місця користування Інтернетом за останні півроку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79571" y="3228619"/>
            <a:ext cx="6732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Місця користування Інтернетом за останні півроку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uk-UA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23392" y="7841465"/>
            <a:ext cx="6887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 СЛУХУ.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Місця користування Інтернетом за останні півроку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uk-UA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79571" y="7841464"/>
            <a:ext cx="6618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МОЛОДЬ ВІКОМ 10-17 РОКІВ.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Місця користування Інтернетом за останні півроку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uk-UA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798553307"/>
              </p:ext>
            </p:extLst>
          </p:nvPr>
        </p:nvGraphicFramePr>
        <p:xfrm>
          <a:off x="1210130" y="3774697"/>
          <a:ext cx="7908469" cy="3808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802273376"/>
              </p:ext>
            </p:extLst>
          </p:nvPr>
        </p:nvGraphicFramePr>
        <p:xfrm>
          <a:off x="9119403" y="3769437"/>
          <a:ext cx="7592902" cy="3808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139007122"/>
              </p:ext>
            </p:extLst>
          </p:nvPr>
        </p:nvGraphicFramePr>
        <p:xfrm>
          <a:off x="1177383" y="8319163"/>
          <a:ext cx="7592902" cy="3808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485189273"/>
              </p:ext>
            </p:extLst>
          </p:nvPr>
        </p:nvGraphicFramePr>
        <p:xfrm>
          <a:off x="9118187" y="8329669"/>
          <a:ext cx="7592902" cy="3808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4127343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r="3062"/>
          <a:stretch/>
        </p:blipFill>
        <p:spPr>
          <a:xfrm>
            <a:off x="-67733" y="0"/>
            <a:ext cx="18355733" cy="1367948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01867" y="2337092"/>
            <a:ext cx="7586133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32936" y="863600"/>
            <a:ext cx="9668931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80" y="1426022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3741" y="11935836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2522391">
            <a:off x="166292" y="1166165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88" y="1495940"/>
            <a:ext cx="4752309" cy="103525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486900" y="2410573"/>
            <a:ext cx="91186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Специфіка користування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Інтернет</a:t>
            </a:r>
          </a:p>
        </p:txBody>
      </p:sp>
      <p:graphicFrame>
        <p:nvGraphicFramePr>
          <p:cNvPr id="15" name="Chart 39"/>
          <p:cNvGraphicFramePr/>
          <p:nvPr>
            <p:extLst>
              <p:ext uri="{D42A27DB-BD31-4B8C-83A1-F6EECF244321}">
                <p14:modId xmlns:p14="http://schemas.microsoft.com/office/powerpoint/2010/main" val="2048187278"/>
              </p:ext>
            </p:extLst>
          </p:nvPr>
        </p:nvGraphicFramePr>
        <p:xfrm>
          <a:off x="1498388" y="3425739"/>
          <a:ext cx="8749198" cy="5560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928073" y="3237495"/>
            <a:ext cx="7441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Коли Ви востаннє користувалися Інтернетом?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</a:p>
        </p:txBody>
      </p:sp>
    </p:spTree>
    <p:extLst>
      <p:ext uri="{BB962C8B-B14F-4D97-AF65-F5344CB8AC3E}">
        <p14:creationId xmlns:p14="http://schemas.microsoft.com/office/powerpoint/2010/main" val="13741068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-1506" r="13742" b="125"/>
          <a:stretch/>
        </p:blipFill>
        <p:spPr>
          <a:xfrm>
            <a:off x="-16933" y="-233082"/>
            <a:ext cx="18338799" cy="139125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8320198" y="-36185"/>
            <a:ext cx="1732268" cy="916717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8320198" y="12953999"/>
            <a:ext cx="1732268" cy="725489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32930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651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92672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7627" y="3237220"/>
            <a:ext cx="7051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 В ЦІЛОМУ.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Коли особисто Ви востаннє користувались Інтернетом?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657474"/>
              </p:ext>
            </p:extLst>
          </p:nvPr>
        </p:nvGraphicFramePr>
        <p:xfrm>
          <a:off x="8498395" y="6331149"/>
          <a:ext cx="8327237" cy="144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586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022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87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протягом</a:t>
                      </a: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останніх</a:t>
                      </a: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3-х </a:t>
                      </a:r>
                      <a:r>
                        <a:rPr lang="ru-RU" sz="14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місяців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90,9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84,4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81,1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від</a:t>
                      </a: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3 </a:t>
                      </a:r>
                      <a:r>
                        <a:rPr lang="ru-RU" sz="14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місяців</a:t>
                      </a: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до року</a:t>
                      </a:r>
                      <a:r>
                        <a:rPr lang="ru-RU" sz="140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назад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1,4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2,9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більше</a:t>
                      </a: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року назад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1,4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2,9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ніколи</a:t>
                      </a: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не </a:t>
                      </a:r>
                      <a:r>
                        <a:rPr lang="ru-RU" sz="14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користувався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6,4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11,3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13,9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2094252" y="5791378"/>
            <a:ext cx="1554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Обласний центр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614978" y="5951240"/>
            <a:ext cx="1554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Місто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212001" y="5955409"/>
            <a:ext cx="1554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Село</a:t>
            </a:r>
          </a:p>
        </p:txBody>
      </p:sp>
      <p:pic>
        <p:nvPicPr>
          <p:cNvPr id="19" name="Picture 2" descr="C:\Users\ОрганизациЯ\Desktop\building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5426" y="4867666"/>
            <a:ext cx="1013364" cy="101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ОрганизациЯ\Desktop\houses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5157" y="4990742"/>
            <a:ext cx="923746" cy="92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ОрганизациЯ\Desktop\skyline (1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0190" y="4688994"/>
            <a:ext cx="1102384" cy="110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915344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8823" y="8290873"/>
            <a:ext cx="3118690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49169" y="4214866"/>
            <a:ext cx="2959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типу місцевості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849168" y="8290873"/>
            <a:ext cx="4542939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матеріального становища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1236022733"/>
              </p:ext>
            </p:extLst>
          </p:nvPr>
        </p:nvGraphicFramePr>
        <p:xfrm>
          <a:off x="1915344" y="4629834"/>
          <a:ext cx="6485706" cy="3661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50438895"/>
              </p:ext>
            </p:extLst>
          </p:nvPr>
        </p:nvGraphicFramePr>
        <p:xfrm>
          <a:off x="1907627" y="8663283"/>
          <a:ext cx="6412571" cy="3264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099157219"/>
              </p:ext>
            </p:extLst>
          </p:nvPr>
        </p:nvGraphicFramePr>
        <p:xfrm>
          <a:off x="9849168" y="8663283"/>
          <a:ext cx="7169869" cy="3264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4610103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-1506" r="13742" b="125"/>
          <a:stretch/>
        </p:blipFill>
        <p:spPr>
          <a:xfrm>
            <a:off x="-16933" y="-233082"/>
            <a:ext cx="18338799" cy="139125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8320198" y="-36185"/>
            <a:ext cx="1732268" cy="916717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8320198" y="12953999"/>
            <a:ext cx="1732268" cy="725489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32930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651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92672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7627" y="3237220"/>
            <a:ext cx="7051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 СЛУХУ.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Коли особисто Ви востаннє користувались Інтернетом?</a:t>
            </a:r>
            <a:endParaRPr lang="uk-UA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15344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8823" y="8290873"/>
            <a:ext cx="3118690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49169" y="4214866"/>
            <a:ext cx="2959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типу місцевості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849168" y="8290873"/>
            <a:ext cx="4542939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матеріального становища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820171908"/>
              </p:ext>
            </p:extLst>
          </p:nvPr>
        </p:nvGraphicFramePr>
        <p:xfrm>
          <a:off x="1915344" y="4401072"/>
          <a:ext cx="6404853" cy="3889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92357903"/>
              </p:ext>
            </p:extLst>
          </p:nvPr>
        </p:nvGraphicFramePr>
        <p:xfrm>
          <a:off x="1907627" y="8663283"/>
          <a:ext cx="6412571" cy="3264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53220424"/>
              </p:ext>
            </p:extLst>
          </p:nvPr>
        </p:nvGraphicFramePr>
        <p:xfrm>
          <a:off x="9849168" y="8663283"/>
          <a:ext cx="7169869" cy="3264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289511"/>
              </p:ext>
            </p:extLst>
          </p:nvPr>
        </p:nvGraphicFramePr>
        <p:xfrm>
          <a:off x="8498395" y="6331149"/>
          <a:ext cx="8327237" cy="144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586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022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87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протягом</a:t>
                      </a: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останніх</a:t>
                      </a: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3-х </a:t>
                      </a:r>
                      <a:r>
                        <a:rPr lang="ru-RU" sz="14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місяців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89,3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76,3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83,3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від</a:t>
                      </a: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3 </a:t>
                      </a:r>
                      <a:r>
                        <a:rPr lang="ru-RU" sz="14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місяців</a:t>
                      </a: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до року</a:t>
                      </a:r>
                      <a:r>
                        <a:rPr lang="ru-RU" sz="140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назад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7,4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3,8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більше</a:t>
                      </a: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року назад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13,8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11,1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ніколи</a:t>
                      </a: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не </a:t>
                      </a:r>
                      <a:r>
                        <a:rPr lang="ru-RU" sz="14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користувався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3,3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6,3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2094252" y="5791378"/>
            <a:ext cx="1554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Обласний центр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614978" y="5951240"/>
            <a:ext cx="1554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Місто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212001" y="5955409"/>
            <a:ext cx="1554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Село</a:t>
            </a:r>
          </a:p>
        </p:txBody>
      </p:sp>
      <p:pic>
        <p:nvPicPr>
          <p:cNvPr id="33" name="Picture 2" descr="C:\Users\ОрганизациЯ\Desktop\skyli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355" y="4652722"/>
            <a:ext cx="1145558" cy="114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ОрганизациЯ\Desktop\building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582" y="4829725"/>
            <a:ext cx="968555" cy="96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C:\Users\ОрганизациЯ\Desktop\house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8300" y="4936317"/>
            <a:ext cx="899543" cy="89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309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r="3062"/>
          <a:stretch/>
        </p:blipFill>
        <p:spPr>
          <a:xfrm>
            <a:off x="-67733" y="0"/>
            <a:ext cx="18355733" cy="1367948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01867" y="2337092"/>
            <a:ext cx="7586133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32936" y="863600"/>
            <a:ext cx="9668931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80" y="1426022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3741" y="11935836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2522391">
            <a:off x="166292" y="1166165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88" y="1495940"/>
            <a:ext cx="4752309" cy="103525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53500" y="2410573"/>
            <a:ext cx="91186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Частота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користування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Інтернетом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за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останні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ru-RU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місяці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uk-UA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903163167"/>
              </p:ext>
            </p:extLst>
          </p:nvPr>
        </p:nvGraphicFramePr>
        <p:xfrm>
          <a:off x="1983826" y="3108527"/>
          <a:ext cx="8265073" cy="5140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215019" y="2922322"/>
            <a:ext cx="201136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534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17713" y="3239897"/>
            <a:ext cx="6511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 В ЦІЛОМУ.</a:t>
            </a:r>
          </a:p>
          <a:p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Частота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користування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Інтернетом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за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останні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місяці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</a:t>
            </a:r>
            <a:r>
              <a:rPr lang="uk-UA" sz="1600" i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наведно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у %)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256731" y="3189922"/>
            <a:ext cx="6511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 СЛУХУ</a:t>
            </a:r>
          </a:p>
          <a:p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Частота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користування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Інтернетом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за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останні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місяці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</a:t>
            </a:r>
            <a:r>
              <a:rPr lang="uk-UA" sz="1600" i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наведно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у %)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17713" y="7920169"/>
            <a:ext cx="6511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</a:t>
            </a:r>
          </a:p>
          <a:p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Частота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користування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Інтернетом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за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останні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місяці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</a:t>
            </a:r>
            <a:r>
              <a:rPr lang="uk-UA" sz="1600" i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наведно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у %)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256731" y="7870194"/>
            <a:ext cx="6511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МОЛОДЬ ВІКОМ 10-17 РОКІВ</a:t>
            </a:r>
          </a:p>
          <a:p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Частота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користування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Інтернетом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за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останні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місяці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(дані </a:t>
            </a:r>
            <a:r>
              <a:rPr lang="uk-UA" sz="1600" i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наведно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у %)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18150234"/>
              </p:ext>
            </p:extLst>
          </p:nvPr>
        </p:nvGraphicFramePr>
        <p:xfrm>
          <a:off x="1917713" y="8590020"/>
          <a:ext cx="6511392" cy="426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956119224"/>
              </p:ext>
            </p:extLst>
          </p:nvPr>
        </p:nvGraphicFramePr>
        <p:xfrm>
          <a:off x="10380417" y="3655395"/>
          <a:ext cx="6511392" cy="426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839218475"/>
              </p:ext>
            </p:extLst>
          </p:nvPr>
        </p:nvGraphicFramePr>
        <p:xfrm>
          <a:off x="2070113" y="3757820"/>
          <a:ext cx="6511392" cy="426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95191050"/>
              </p:ext>
            </p:extLst>
          </p:nvPr>
        </p:nvGraphicFramePr>
        <p:xfrm>
          <a:off x="10256731" y="8540940"/>
          <a:ext cx="6511392" cy="426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5406911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9304" y="3239628"/>
            <a:ext cx="6483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 В ЦІЛОМУ.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Пристрої для доступу в Інтернет вдома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76496" y="3214979"/>
            <a:ext cx="744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 В ЦІЛОМУ.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Пристрої для доступу в Інтернет на роботі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uk-UA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9304" y="7932900"/>
            <a:ext cx="744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Пристрої для доступу в Інтернет вдома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uk-UA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76496" y="7918012"/>
            <a:ext cx="744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Пристрої для доступу в Інтернет на роботі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uk-UA" sz="16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539319864"/>
              </p:ext>
            </p:extLst>
          </p:nvPr>
        </p:nvGraphicFramePr>
        <p:xfrm>
          <a:off x="1015998" y="3879836"/>
          <a:ext cx="7387024" cy="369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846707029"/>
              </p:ext>
            </p:extLst>
          </p:nvPr>
        </p:nvGraphicFramePr>
        <p:xfrm>
          <a:off x="9641485" y="3882948"/>
          <a:ext cx="7387024" cy="369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763736530"/>
              </p:ext>
            </p:extLst>
          </p:nvPr>
        </p:nvGraphicFramePr>
        <p:xfrm>
          <a:off x="1000449" y="8566859"/>
          <a:ext cx="7387024" cy="369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697939712"/>
              </p:ext>
            </p:extLst>
          </p:nvPr>
        </p:nvGraphicFramePr>
        <p:xfrm>
          <a:off x="9640492" y="8566859"/>
          <a:ext cx="7387024" cy="369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6977168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371567247"/>
              </p:ext>
            </p:extLst>
          </p:nvPr>
        </p:nvGraphicFramePr>
        <p:xfrm>
          <a:off x="1015998" y="3879836"/>
          <a:ext cx="7387024" cy="369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866276397"/>
              </p:ext>
            </p:extLst>
          </p:nvPr>
        </p:nvGraphicFramePr>
        <p:xfrm>
          <a:off x="9641485" y="3882948"/>
          <a:ext cx="7387024" cy="369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85905056"/>
              </p:ext>
            </p:extLst>
          </p:nvPr>
        </p:nvGraphicFramePr>
        <p:xfrm>
          <a:off x="1000449" y="8566859"/>
          <a:ext cx="7387024" cy="369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927175260"/>
              </p:ext>
            </p:extLst>
          </p:nvPr>
        </p:nvGraphicFramePr>
        <p:xfrm>
          <a:off x="9640492" y="8566859"/>
          <a:ext cx="7387024" cy="369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942091" y="3239628"/>
            <a:ext cx="744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 СЛУХУ.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Пристрої для доступу в Інтернет вдома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76494" y="3237089"/>
            <a:ext cx="744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 СЛУХУ.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Пристрої для доступу в Інтернет на роботі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2091" y="8126459"/>
            <a:ext cx="744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МОЛОДЬ ВІКОМ 10-17 РОКІВ.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Пристрої для доступу в Інтернет вдома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312633" y="8126458"/>
            <a:ext cx="744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МОЛОДЬ ВІКОМ 10-17 РОКІВ.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Пристрої для доступу в Інтернет на роботі</a:t>
            </a:r>
          </a:p>
        </p:txBody>
      </p:sp>
    </p:spTree>
    <p:extLst>
      <p:ext uri="{BB962C8B-B14F-4D97-AF65-F5344CB8AC3E}">
        <p14:creationId xmlns:p14="http://schemas.microsoft.com/office/powerpoint/2010/main" val="26419324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3" r="9372"/>
          <a:stretch/>
        </p:blipFill>
        <p:spPr>
          <a:xfrm>
            <a:off x="-26894" y="-79435"/>
            <a:ext cx="18395576" cy="138594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700000">
            <a:off x="3978135" y="1556626"/>
            <a:ext cx="10587319" cy="10587319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825735" y="1744880"/>
            <a:ext cx="10587319" cy="1058731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672" y="2289621"/>
            <a:ext cx="1640254" cy="1073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25733" y="11471522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5735" y="5577148"/>
            <a:ext cx="1058731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3</a:t>
            </a:r>
          </a:p>
          <a:p>
            <a:pPr algn="ctr"/>
            <a:r>
              <a:rPr lang="uk-UA" sz="4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ЕЛЕКТРОННА БЕЗПЕКА</a:t>
            </a:r>
          </a:p>
        </p:txBody>
      </p:sp>
    </p:spTree>
    <p:extLst>
      <p:ext uri="{BB962C8B-B14F-4D97-AF65-F5344CB8AC3E}">
        <p14:creationId xmlns:p14="http://schemas.microsoft.com/office/powerpoint/2010/main" val="2252750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8257838" cy="13695254"/>
          </a:xfrm>
          <a:prstGeom prst="rect">
            <a:avLst/>
          </a:prstGeom>
          <a:solidFill>
            <a:srgbClr val="66626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8" name="Прямоугольник 147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4" name="Рисунок 1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68" name="TextBox 167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4830" y="2448269"/>
            <a:ext cx="1058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Карта цифрових навичок України*</a:t>
            </a:r>
          </a:p>
        </p:txBody>
      </p:sp>
      <p:pic>
        <p:nvPicPr>
          <p:cNvPr id="169" name="Рисунок 1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900860" y="3167691"/>
            <a:ext cx="12413972" cy="8694888"/>
            <a:chOff x="3195554" y="3293819"/>
            <a:chExt cx="11961618" cy="8378054"/>
          </a:xfrm>
        </p:grpSpPr>
        <p:sp>
          <p:nvSpPr>
            <p:cNvPr id="45" name="Freeform 23"/>
            <p:cNvSpPr>
              <a:spLocks noChangeAspect="1"/>
            </p:cNvSpPr>
            <p:nvPr/>
          </p:nvSpPr>
          <p:spPr bwMode="auto">
            <a:xfrm>
              <a:off x="11593719" y="5199532"/>
              <a:ext cx="2088735" cy="2046133"/>
            </a:xfrm>
            <a:custGeom>
              <a:avLst/>
              <a:gdLst>
                <a:gd name="T0" fmla="*/ 1188 w 20000"/>
                <a:gd name="T1" fmla="*/ 13842 h 20000"/>
                <a:gd name="T2" fmla="*/ 1032 w 20000"/>
                <a:gd name="T3" fmla="*/ 12630 h 20000"/>
                <a:gd name="T4" fmla="*/ 1452 w 20000"/>
                <a:gd name="T5" fmla="*/ 12424 h 20000"/>
                <a:gd name="T6" fmla="*/ 2028 w 20000"/>
                <a:gd name="T7" fmla="*/ 12994 h 20000"/>
                <a:gd name="T8" fmla="*/ 2699 w 20000"/>
                <a:gd name="T9" fmla="*/ 12473 h 20000"/>
                <a:gd name="T10" fmla="*/ 3791 w 20000"/>
                <a:gd name="T11" fmla="*/ 12109 h 20000"/>
                <a:gd name="T12" fmla="*/ 3371 w 20000"/>
                <a:gd name="T13" fmla="*/ 11006 h 20000"/>
                <a:gd name="T14" fmla="*/ 3839 w 20000"/>
                <a:gd name="T15" fmla="*/ 10255 h 20000"/>
                <a:gd name="T16" fmla="*/ 3599 w 20000"/>
                <a:gd name="T17" fmla="*/ 8727 h 20000"/>
                <a:gd name="T18" fmla="*/ 2699 w 20000"/>
                <a:gd name="T19" fmla="*/ 7891 h 20000"/>
                <a:gd name="T20" fmla="*/ 2340 w 20000"/>
                <a:gd name="T21" fmla="*/ 7006 h 20000"/>
                <a:gd name="T22" fmla="*/ 312 w 20000"/>
                <a:gd name="T23" fmla="*/ 6582 h 20000"/>
                <a:gd name="T24" fmla="*/ 0 w 20000"/>
                <a:gd name="T25" fmla="*/ 5794 h 20000"/>
                <a:gd name="T26" fmla="*/ 468 w 20000"/>
                <a:gd name="T27" fmla="*/ 4364 h 20000"/>
                <a:gd name="T28" fmla="*/ 828 w 20000"/>
                <a:gd name="T29" fmla="*/ 3842 h 20000"/>
                <a:gd name="T30" fmla="*/ 3119 w 20000"/>
                <a:gd name="T31" fmla="*/ 2424 h 20000"/>
                <a:gd name="T32" fmla="*/ 5519 w 20000"/>
                <a:gd name="T33" fmla="*/ 1479 h 20000"/>
                <a:gd name="T34" fmla="*/ 6767 w 20000"/>
                <a:gd name="T35" fmla="*/ 485 h 20000"/>
                <a:gd name="T36" fmla="*/ 8950 w 20000"/>
                <a:gd name="T37" fmla="*/ 1164 h 20000"/>
                <a:gd name="T38" fmla="*/ 11086 w 20000"/>
                <a:gd name="T39" fmla="*/ 1842 h 20000"/>
                <a:gd name="T40" fmla="*/ 12130 w 20000"/>
                <a:gd name="T41" fmla="*/ 2206 h 20000"/>
                <a:gd name="T42" fmla="*/ 13941 w 20000"/>
                <a:gd name="T43" fmla="*/ 1164 h 20000"/>
                <a:gd name="T44" fmla="*/ 15825 w 20000"/>
                <a:gd name="T45" fmla="*/ 691 h 20000"/>
                <a:gd name="T46" fmla="*/ 17648 w 20000"/>
                <a:gd name="T47" fmla="*/ 1406 h 20000"/>
                <a:gd name="T48" fmla="*/ 18212 w 20000"/>
                <a:gd name="T49" fmla="*/ 3212 h 20000"/>
                <a:gd name="T50" fmla="*/ 19832 w 20000"/>
                <a:gd name="T51" fmla="*/ 4885 h 20000"/>
                <a:gd name="T52" fmla="*/ 19832 w 20000"/>
                <a:gd name="T53" fmla="*/ 5358 h 20000"/>
                <a:gd name="T54" fmla="*/ 19676 w 20000"/>
                <a:gd name="T55" fmla="*/ 6691 h 20000"/>
                <a:gd name="T56" fmla="*/ 19616 w 20000"/>
                <a:gd name="T57" fmla="*/ 7685 h 20000"/>
                <a:gd name="T58" fmla="*/ 19148 w 20000"/>
                <a:gd name="T59" fmla="*/ 9988 h 20000"/>
                <a:gd name="T60" fmla="*/ 19616 w 20000"/>
                <a:gd name="T61" fmla="*/ 11479 h 20000"/>
                <a:gd name="T62" fmla="*/ 19100 w 20000"/>
                <a:gd name="T63" fmla="*/ 12630 h 20000"/>
                <a:gd name="T64" fmla="*/ 18164 w 20000"/>
                <a:gd name="T65" fmla="*/ 12788 h 20000"/>
                <a:gd name="T66" fmla="*/ 17540 w 20000"/>
                <a:gd name="T67" fmla="*/ 12424 h 20000"/>
                <a:gd name="T68" fmla="*/ 17696 w 20000"/>
                <a:gd name="T69" fmla="*/ 13309 h 20000"/>
                <a:gd name="T70" fmla="*/ 16821 w 20000"/>
                <a:gd name="T71" fmla="*/ 13842 h 20000"/>
                <a:gd name="T72" fmla="*/ 16197 w 20000"/>
                <a:gd name="T73" fmla="*/ 15673 h 20000"/>
                <a:gd name="T74" fmla="*/ 15033 w 20000"/>
                <a:gd name="T75" fmla="*/ 16788 h 20000"/>
                <a:gd name="T76" fmla="*/ 14313 w 20000"/>
                <a:gd name="T77" fmla="*/ 17418 h 20000"/>
                <a:gd name="T78" fmla="*/ 13785 w 20000"/>
                <a:gd name="T79" fmla="*/ 17152 h 20000"/>
                <a:gd name="T80" fmla="*/ 12490 w 20000"/>
                <a:gd name="T81" fmla="*/ 17527 h 20000"/>
                <a:gd name="T82" fmla="*/ 12286 w 20000"/>
                <a:gd name="T83" fmla="*/ 19358 h 20000"/>
                <a:gd name="T84" fmla="*/ 10882 w 20000"/>
                <a:gd name="T85" fmla="*/ 18945 h 20000"/>
                <a:gd name="T86" fmla="*/ 10210 w 20000"/>
                <a:gd name="T87" fmla="*/ 19988 h 20000"/>
                <a:gd name="T88" fmla="*/ 9514 w 20000"/>
                <a:gd name="T89" fmla="*/ 18836 h 20000"/>
                <a:gd name="T90" fmla="*/ 8326 w 20000"/>
                <a:gd name="T91" fmla="*/ 17842 h 20000"/>
                <a:gd name="T92" fmla="*/ 7702 w 20000"/>
                <a:gd name="T93" fmla="*/ 16630 h 20000"/>
                <a:gd name="T94" fmla="*/ 7175 w 20000"/>
                <a:gd name="T95" fmla="*/ 15952 h 20000"/>
                <a:gd name="T96" fmla="*/ 5363 w 20000"/>
                <a:gd name="T97" fmla="*/ 16315 h 20000"/>
                <a:gd name="T98" fmla="*/ 4427 w 20000"/>
                <a:gd name="T99" fmla="*/ 15721 h 20000"/>
                <a:gd name="T100" fmla="*/ 3599 w 20000"/>
                <a:gd name="T101" fmla="*/ 15248 h 20000"/>
                <a:gd name="T102" fmla="*/ 1812 w 20000"/>
                <a:gd name="T103" fmla="*/ 1441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000" h="20000">
                  <a:moveTo>
                    <a:pt x="1188" y="14521"/>
                  </a:moveTo>
                  <a:lnTo>
                    <a:pt x="1188" y="13842"/>
                  </a:lnTo>
                  <a:lnTo>
                    <a:pt x="1032" y="13624"/>
                  </a:lnTo>
                  <a:lnTo>
                    <a:pt x="1032" y="12630"/>
                  </a:lnTo>
                  <a:lnTo>
                    <a:pt x="1452" y="12630"/>
                  </a:lnTo>
                  <a:lnTo>
                    <a:pt x="1452" y="12424"/>
                  </a:lnTo>
                  <a:lnTo>
                    <a:pt x="1920" y="12424"/>
                  </a:lnTo>
                  <a:lnTo>
                    <a:pt x="2028" y="12994"/>
                  </a:lnTo>
                  <a:lnTo>
                    <a:pt x="2340" y="12836"/>
                  </a:lnTo>
                  <a:lnTo>
                    <a:pt x="2699" y="12473"/>
                  </a:lnTo>
                  <a:lnTo>
                    <a:pt x="3371" y="12424"/>
                  </a:lnTo>
                  <a:lnTo>
                    <a:pt x="3791" y="12109"/>
                  </a:lnTo>
                  <a:lnTo>
                    <a:pt x="3791" y="11418"/>
                  </a:lnTo>
                  <a:lnTo>
                    <a:pt x="3371" y="11006"/>
                  </a:lnTo>
                  <a:lnTo>
                    <a:pt x="3995" y="10412"/>
                  </a:lnTo>
                  <a:lnTo>
                    <a:pt x="3839" y="10255"/>
                  </a:lnTo>
                  <a:lnTo>
                    <a:pt x="4043" y="9358"/>
                  </a:lnTo>
                  <a:lnTo>
                    <a:pt x="3599" y="8727"/>
                  </a:lnTo>
                  <a:lnTo>
                    <a:pt x="2699" y="8727"/>
                  </a:lnTo>
                  <a:lnTo>
                    <a:pt x="2699" y="7891"/>
                  </a:lnTo>
                  <a:lnTo>
                    <a:pt x="2280" y="7891"/>
                  </a:lnTo>
                  <a:lnTo>
                    <a:pt x="2340" y="7006"/>
                  </a:lnTo>
                  <a:lnTo>
                    <a:pt x="1248" y="7006"/>
                  </a:lnTo>
                  <a:lnTo>
                    <a:pt x="312" y="6582"/>
                  </a:lnTo>
                  <a:lnTo>
                    <a:pt x="0" y="6473"/>
                  </a:lnTo>
                  <a:lnTo>
                    <a:pt x="0" y="5794"/>
                  </a:lnTo>
                  <a:lnTo>
                    <a:pt x="408" y="5309"/>
                  </a:lnTo>
                  <a:lnTo>
                    <a:pt x="468" y="4364"/>
                  </a:lnTo>
                  <a:lnTo>
                    <a:pt x="252" y="3842"/>
                  </a:lnTo>
                  <a:lnTo>
                    <a:pt x="828" y="3842"/>
                  </a:lnTo>
                  <a:lnTo>
                    <a:pt x="2340" y="2945"/>
                  </a:lnTo>
                  <a:lnTo>
                    <a:pt x="3119" y="2424"/>
                  </a:lnTo>
                  <a:lnTo>
                    <a:pt x="3599" y="2424"/>
                  </a:lnTo>
                  <a:lnTo>
                    <a:pt x="5519" y="1479"/>
                  </a:lnTo>
                  <a:lnTo>
                    <a:pt x="5987" y="1479"/>
                  </a:lnTo>
                  <a:lnTo>
                    <a:pt x="6767" y="485"/>
                  </a:lnTo>
                  <a:lnTo>
                    <a:pt x="8014" y="327"/>
                  </a:lnTo>
                  <a:lnTo>
                    <a:pt x="8950" y="1164"/>
                  </a:lnTo>
                  <a:lnTo>
                    <a:pt x="9274" y="1685"/>
                  </a:lnTo>
                  <a:lnTo>
                    <a:pt x="11086" y="1842"/>
                  </a:lnTo>
                  <a:lnTo>
                    <a:pt x="11710" y="2424"/>
                  </a:lnTo>
                  <a:lnTo>
                    <a:pt x="12130" y="2206"/>
                  </a:lnTo>
                  <a:lnTo>
                    <a:pt x="12597" y="1164"/>
                  </a:lnTo>
                  <a:lnTo>
                    <a:pt x="13941" y="1164"/>
                  </a:lnTo>
                  <a:lnTo>
                    <a:pt x="14517" y="691"/>
                  </a:lnTo>
                  <a:lnTo>
                    <a:pt x="15825" y="691"/>
                  </a:lnTo>
                  <a:lnTo>
                    <a:pt x="16509" y="0"/>
                  </a:lnTo>
                  <a:lnTo>
                    <a:pt x="17648" y="1406"/>
                  </a:lnTo>
                  <a:lnTo>
                    <a:pt x="18212" y="2679"/>
                  </a:lnTo>
                  <a:lnTo>
                    <a:pt x="18212" y="3212"/>
                  </a:lnTo>
                  <a:lnTo>
                    <a:pt x="19568" y="4206"/>
                  </a:lnTo>
                  <a:lnTo>
                    <a:pt x="19832" y="4885"/>
                  </a:lnTo>
                  <a:lnTo>
                    <a:pt x="19616" y="5152"/>
                  </a:lnTo>
                  <a:lnTo>
                    <a:pt x="19832" y="5358"/>
                  </a:lnTo>
                  <a:lnTo>
                    <a:pt x="19988" y="6376"/>
                  </a:lnTo>
                  <a:lnTo>
                    <a:pt x="19676" y="6691"/>
                  </a:lnTo>
                  <a:lnTo>
                    <a:pt x="19412" y="7321"/>
                  </a:lnTo>
                  <a:lnTo>
                    <a:pt x="19616" y="7685"/>
                  </a:lnTo>
                  <a:lnTo>
                    <a:pt x="19616" y="9891"/>
                  </a:lnTo>
                  <a:lnTo>
                    <a:pt x="19148" y="9988"/>
                  </a:lnTo>
                  <a:lnTo>
                    <a:pt x="19148" y="11479"/>
                  </a:lnTo>
                  <a:lnTo>
                    <a:pt x="19616" y="11479"/>
                  </a:lnTo>
                  <a:lnTo>
                    <a:pt x="19676" y="12267"/>
                  </a:lnTo>
                  <a:lnTo>
                    <a:pt x="19100" y="12630"/>
                  </a:lnTo>
                  <a:lnTo>
                    <a:pt x="18836" y="12739"/>
                  </a:lnTo>
                  <a:lnTo>
                    <a:pt x="18164" y="12788"/>
                  </a:lnTo>
                  <a:lnTo>
                    <a:pt x="18164" y="12424"/>
                  </a:lnTo>
                  <a:lnTo>
                    <a:pt x="17540" y="12424"/>
                  </a:lnTo>
                  <a:lnTo>
                    <a:pt x="17277" y="12897"/>
                  </a:lnTo>
                  <a:lnTo>
                    <a:pt x="17696" y="13309"/>
                  </a:lnTo>
                  <a:lnTo>
                    <a:pt x="17696" y="13782"/>
                  </a:lnTo>
                  <a:lnTo>
                    <a:pt x="16821" y="13842"/>
                  </a:lnTo>
                  <a:lnTo>
                    <a:pt x="16509" y="14570"/>
                  </a:lnTo>
                  <a:lnTo>
                    <a:pt x="16197" y="15673"/>
                  </a:lnTo>
                  <a:lnTo>
                    <a:pt x="15417" y="16364"/>
                  </a:lnTo>
                  <a:lnTo>
                    <a:pt x="15033" y="16788"/>
                  </a:lnTo>
                  <a:lnTo>
                    <a:pt x="14361" y="16788"/>
                  </a:lnTo>
                  <a:lnTo>
                    <a:pt x="14313" y="17418"/>
                  </a:lnTo>
                  <a:lnTo>
                    <a:pt x="13941" y="17418"/>
                  </a:lnTo>
                  <a:lnTo>
                    <a:pt x="13785" y="17152"/>
                  </a:lnTo>
                  <a:lnTo>
                    <a:pt x="13221" y="17152"/>
                  </a:lnTo>
                  <a:lnTo>
                    <a:pt x="12490" y="17527"/>
                  </a:lnTo>
                  <a:lnTo>
                    <a:pt x="12286" y="17527"/>
                  </a:lnTo>
                  <a:lnTo>
                    <a:pt x="12286" y="19358"/>
                  </a:lnTo>
                  <a:lnTo>
                    <a:pt x="11194" y="18945"/>
                  </a:lnTo>
                  <a:lnTo>
                    <a:pt x="10882" y="18945"/>
                  </a:lnTo>
                  <a:lnTo>
                    <a:pt x="10570" y="18994"/>
                  </a:lnTo>
                  <a:lnTo>
                    <a:pt x="10210" y="19988"/>
                  </a:lnTo>
                  <a:lnTo>
                    <a:pt x="9586" y="19988"/>
                  </a:lnTo>
                  <a:lnTo>
                    <a:pt x="9514" y="18836"/>
                  </a:lnTo>
                  <a:lnTo>
                    <a:pt x="9046" y="18206"/>
                  </a:lnTo>
                  <a:lnTo>
                    <a:pt x="8326" y="17842"/>
                  </a:lnTo>
                  <a:lnTo>
                    <a:pt x="7954" y="17309"/>
                  </a:lnTo>
                  <a:lnTo>
                    <a:pt x="7702" y="16630"/>
                  </a:lnTo>
                  <a:lnTo>
                    <a:pt x="7702" y="15952"/>
                  </a:lnTo>
                  <a:lnTo>
                    <a:pt x="7175" y="15952"/>
                  </a:lnTo>
                  <a:lnTo>
                    <a:pt x="6971" y="16315"/>
                  </a:lnTo>
                  <a:lnTo>
                    <a:pt x="5363" y="16315"/>
                  </a:lnTo>
                  <a:lnTo>
                    <a:pt x="5099" y="15721"/>
                  </a:lnTo>
                  <a:lnTo>
                    <a:pt x="4427" y="15721"/>
                  </a:lnTo>
                  <a:lnTo>
                    <a:pt x="4043" y="15248"/>
                  </a:lnTo>
                  <a:lnTo>
                    <a:pt x="3599" y="15248"/>
                  </a:lnTo>
                  <a:lnTo>
                    <a:pt x="2543" y="14412"/>
                  </a:lnTo>
                  <a:lnTo>
                    <a:pt x="1812" y="14412"/>
                  </a:lnTo>
                  <a:lnTo>
                    <a:pt x="1188" y="14521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accent4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46" name="Freeform 12"/>
            <p:cNvSpPr>
              <a:spLocks noChangeAspect="1"/>
            </p:cNvSpPr>
            <p:nvPr/>
          </p:nvSpPr>
          <p:spPr bwMode="auto">
            <a:xfrm>
              <a:off x="8255919" y="6710405"/>
              <a:ext cx="2747817" cy="1442097"/>
            </a:xfrm>
            <a:custGeom>
              <a:avLst/>
              <a:gdLst>
                <a:gd name="T0" fmla="*/ 912 w 20000"/>
                <a:gd name="T1" fmla="*/ 13850 h 20000"/>
                <a:gd name="T2" fmla="*/ 1815 w 20000"/>
                <a:gd name="T3" fmla="*/ 14884 h 20000"/>
                <a:gd name="T4" fmla="*/ 2462 w 20000"/>
                <a:gd name="T5" fmla="*/ 13919 h 20000"/>
                <a:gd name="T6" fmla="*/ 3922 w 20000"/>
                <a:gd name="T7" fmla="*/ 13919 h 20000"/>
                <a:gd name="T8" fmla="*/ 4715 w 20000"/>
                <a:gd name="T9" fmla="*/ 13471 h 20000"/>
                <a:gd name="T10" fmla="*/ 5545 w 20000"/>
                <a:gd name="T11" fmla="*/ 14143 h 20000"/>
                <a:gd name="T12" fmla="*/ 6293 w 20000"/>
                <a:gd name="T13" fmla="*/ 13247 h 20000"/>
                <a:gd name="T14" fmla="*/ 7369 w 20000"/>
                <a:gd name="T15" fmla="*/ 14815 h 20000"/>
                <a:gd name="T16" fmla="*/ 8673 w 20000"/>
                <a:gd name="T17" fmla="*/ 14884 h 20000"/>
                <a:gd name="T18" fmla="*/ 9777 w 20000"/>
                <a:gd name="T19" fmla="*/ 15211 h 20000"/>
                <a:gd name="T20" fmla="*/ 10050 w 20000"/>
                <a:gd name="T21" fmla="*/ 18191 h 20000"/>
                <a:gd name="T22" fmla="*/ 11208 w 20000"/>
                <a:gd name="T23" fmla="*/ 19242 h 20000"/>
                <a:gd name="T24" fmla="*/ 12075 w 20000"/>
                <a:gd name="T25" fmla="*/ 19242 h 20000"/>
                <a:gd name="T26" fmla="*/ 13972 w 20000"/>
                <a:gd name="T27" fmla="*/ 19535 h 20000"/>
                <a:gd name="T28" fmla="*/ 14647 w 20000"/>
                <a:gd name="T29" fmla="*/ 17898 h 20000"/>
                <a:gd name="T30" fmla="*/ 15312 w 20000"/>
                <a:gd name="T31" fmla="*/ 16245 h 20000"/>
                <a:gd name="T32" fmla="*/ 16151 w 20000"/>
                <a:gd name="T33" fmla="*/ 16176 h 20000"/>
                <a:gd name="T34" fmla="*/ 16908 w 20000"/>
                <a:gd name="T35" fmla="*/ 14884 h 20000"/>
                <a:gd name="T36" fmla="*/ 17574 w 20000"/>
                <a:gd name="T37" fmla="*/ 13919 h 20000"/>
                <a:gd name="T38" fmla="*/ 18249 w 20000"/>
                <a:gd name="T39" fmla="*/ 9733 h 20000"/>
                <a:gd name="T40" fmla="*/ 18285 w 20000"/>
                <a:gd name="T41" fmla="*/ 8475 h 20000"/>
                <a:gd name="T42" fmla="*/ 18760 w 20000"/>
                <a:gd name="T43" fmla="*/ 8183 h 20000"/>
                <a:gd name="T44" fmla="*/ 19389 w 20000"/>
                <a:gd name="T45" fmla="*/ 7270 h 20000"/>
                <a:gd name="T46" fmla="*/ 19325 w 20000"/>
                <a:gd name="T47" fmla="*/ 6219 h 20000"/>
                <a:gd name="T48" fmla="*/ 18796 w 20000"/>
                <a:gd name="T49" fmla="*/ 5616 h 20000"/>
                <a:gd name="T50" fmla="*/ 18878 w 20000"/>
                <a:gd name="T51" fmla="*/ 4427 h 20000"/>
                <a:gd name="T52" fmla="*/ 19991 w 20000"/>
                <a:gd name="T53" fmla="*/ 3910 h 20000"/>
                <a:gd name="T54" fmla="*/ 19389 w 20000"/>
                <a:gd name="T55" fmla="*/ 3152 h 20000"/>
                <a:gd name="T56" fmla="*/ 18404 w 20000"/>
                <a:gd name="T57" fmla="*/ 3239 h 20000"/>
                <a:gd name="T58" fmla="*/ 17966 w 20000"/>
                <a:gd name="T59" fmla="*/ 2412 h 20000"/>
                <a:gd name="T60" fmla="*/ 16744 w 20000"/>
                <a:gd name="T61" fmla="*/ 448 h 20000"/>
                <a:gd name="T62" fmla="*/ 15404 w 20000"/>
                <a:gd name="T63" fmla="*/ 86 h 20000"/>
                <a:gd name="T64" fmla="*/ 14054 w 20000"/>
                <a:gd name="T65" fmla="*/ 2343 h 20000"/>
                <a:gd name="T66" fmla="*/ 13224 w 20000"/>
                <a:gd name="T67" fmla="*/ 1568 h 20000"/>
                <a:gd name="T68" fmla="*/ 12230 w 20000"/>
                <a:gd name="T69" fmla="*/ 1223 h 20000"/>
                <a:gd name="T70" fmla="*/ 11090 w 20000"/>
                <a:gd name="T71" fmla="*/ 2636 h 20000"/>
                <a:gd name="T72" fmla="*/ 10725 w 20000"/>
                <a:gd name="T73" fmla="*/ 4651 h 20000"/>
                <a:gd name="T74" fmla="*/ 9503 w 20000"/>
                <a:gd name="T75" fmla="*/ 4427 h 20000"/>
                <a:gd name="T76" fmla="*/ 7998 w 20000"/>
                <a:gd name="T77" fmla="*/ 4875 h 20000"/>
                <a:gd name="T78" fmla="*/ 6056 w 20000"/>
                <a:gd name="T79" fmla="*/ 4875 h 20000"/>
                <a:gd name="T80" fmla="*/ 4159 w 20000"/>
                <a:gd name="T81" fmla="*/ 5254 h 20000"/>
                <a:gd name="T82" fmla="*/ 3566 w 20000"/>
                <a:gd name="T83" fmla="*/ 8854 h 20000"/>
                <a:gd name="T84" fmla="*/ 2763 w 20000"/>
                <a:gd name="T85" fmla="*/ 9216 h 20000"/>
                <a:gd name="T86" fmla="*/ 1149 w 20000"/>
                <a:gd name="T87" fmla="*/ 10491 h 20000"/>
                <a:gd name="T88" fmla="*/ 164 w 20000"/>
                <a:gd name="T89" fmla="*/ 10560 h 20000"/>
                <a:gd name="T90" fmla="*/ 201 w 20000"/>
                <a:gd name="T91" fmla="*/ 12283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000" h="20000">
                  <a:moveTo>
                    <a:pt x="164" y="13178"/>
                  </a:moveTo>
                  <a:lnTo>
                    <a:pt x="401" y="13402"/>
                  </a:lnTo>
                  <a:lnTo>
                    <a:pt x="912" y="13850"/>
                  </a:lnTo>
                  <a:lnTo>
                    <a:pt x="1231" y="14143"/>
                  </a:lnTo>
                  <a:lnTo>
                    <a:pt x="1505" y="14522"/>
                  </a:lnTo>
                  <a:lnTo>
                    <a:pt x="1815" y="14884"/>
                  </a:lnTo>
                  <a:lnTo>
                    <a:pt x="2490" y="14884"/>
                  </a:lnTo>
                  <a:lnTo>
                    <a:pt x="2462" y="14436"/>
                  </a:lnTo>
                  <a:lnTo>
                    <a:pt x="2462" y="13919"/>
                  </a:lnTo>
                  <a:lnTo>
                    <a:pt x="2581" y="13471"/>
                  </a:lnTo>
                  <a:lnTo>
                    <a:pt x="3648" y="13471"/>
                  </a:lnTo>
                  <a:lnTo>
                    <a:pt x="3922" y="13919"/>
                  </a:lnTo>
                  <a:lnTo>
                    <a:pt x="4159" y="13919"/>
                  </a:lnTo>
                  <a:lnTo>
                    <a:pt x="4359" y="13471"/>
                  </a:lnTo>
                  <a:lnTo>
                    <a:pt x="4715" y="13471"/>
                  </a:lnTo>
                  <a:lnTo>
                    <a:pt x="4907" y="13850"/>
                  </a:lnTo>
                  <a:lnTo>
                    <a:pt x="5189" y="14212"/>
                  </a:lnTo>
                  <a:lnTo>
                    <a:pt x="5545" y="14143"/>
                  </a:lnTo>
                  <a:lnTo>
                    <a:pt x="5819" y="13919"/>
                  </a:lnTo>
                  <a:lnTo>
                    <a:pt x="6019" y="13092"/>
                  </a:lnTo>
                  <a:lnTo>
                    <a:pt x="6293" y="13247"/>
                  </a:lnTo>
                  <a:lnTo>
                    <a:pt x="6685" y="13471"/>
                  </a:lnTo>
                  <a:lnTo>
                    <a:pt x="7013" y="13919"/>
                  </a:lnTo>
                  <a:lnTo>
                    <a:pt x="7369" y="14815"/>
                  </a:lnTo>
                  <a:lnTo>
                    <a:pt x="8390" y="14815"/>
                  </a:lnTo>
                  <a:lnTo>
                    <a:pt x="8509" y="15211"/>
                  </a:lnTo>
                  <a:lnTo>
                    <a:pt x="8673" y="14884"/>
                  </a:lnTo>
                  <a:lnTo>
                    <a:pt x="9147" y="14884"/>
                  </a:lnTo>
                  <a:lnTo>
                    <a:pt x="9266" y="15211"/>
                  </a:lnTo>
                  <a:lnTo>
                    <a:pt x="9777" y="15211"/>
                  </a:lnTo>
                  <a:lnTo>
                    <a:pt x="9777" y="17588"/>
                  </a:lnTo>
                  <a:lnTo>
                    <a:pt x="10050" y="17588"/>
                  </a:lnTo>
                  <a:lnTo>
                    <a:pt x="10050" y="18191"/>
                  </a:lnTo>
                  <a:lnTo>
                    <a:pt x="9895" y="18415"/>
                  </a:lnTo>
                  <a:lnTo>
                    <a:pt x="9932" y="19242"/>
                  </a:lnTo>
                  <a:lnTo>
                    <a:pt x="11208" y="19242"/>
                  </a:lnTo>
                  <a:lnTo>
                    <a:pt x="11528" y="19983"/>
                  </a:lnTo>
                  <a:lnTo>
                    <a:pt x="11874" y="19535"/>
                  </a:lnTo>
                  <a:lnTo>
                    <a:pt x="12075" y="19242"/>
                  </a:lnTo>
                  <a:lnTo>
                    <a:pt x="12549" y="19242"/>
                  </a:lnTo>
                  <a:lnTo>
                    <a:pt x="12868" y="19535"/>
                  </a:lnTo>
                  <a:lnTo>
                    <a:pt x="13972" y="19535"/>
                  </a:lnTo>
                  <a:lnTo>
                    <a:pt x="14327" y="19018"/>
                  </a:lnTo>
                  <a:lnTo>
                    <a:pt x="14528" y="18484"/>
                  </a:lnTo>
                  <a:lnTo>
                    <a:pt x="14647" y="17898"/>
                  </a:lnTo>
                  <a:lnTo>
                    <a:pt x="14683" y="17071"/>
                  </a:lnTo>
                  <a:lnTo>
                    <a:pt x="15011" y="16693"/>
                  </a:lnTo>
                  <a:lnTo>
                    <a:pt x="15312" y="16245"/>
                  </a:lnTo>
                  <a:lnTo>
                    <a:pt x="15604" y="15883"/>
                  </a:lnTo>
                  <a:lnTo>
                    <a:pt x="15841" y="16331"/>
                  </a:lnTo>
                  <a:lnTo>
                    <a:pt x="16151" y="16176"/>
                  </a:lnTo>
                  <a:lnTo>
                    <a:pt x="16471" y="15780"/>
                  </a:lnTo>
                  <a:lnTo>
                    <a:pt x="16744" y="15332"/>
                  </a:lnTo>
                  <a:lnTo>
                    <a:pt x="16908" y="14884"/>
                  </a:lnTo>
                  <a:lnTo>
                    <a:pt x="16908" y="14212"/>
                  </a:lnTo>
                  <a:lnTo>
                    <a:pt x="17136" y="13919"/>
                  </a:lnTo>
                  <a:lnTo>
                    <a:pt x="17574" y="13919"/>
                  </a:lnTo>
                  <a:lnTo>
                    <a:pt x="17693" y="13471"/>
                  </a:lnTo>
                  <a:lnTo>
                    <a:pt x="18249" y="13471"/>
                  </a:lnTo>
                  <a:lnTo>
                    <a:pt x="18249" y="9733"/>
                  </a:lnTo>
                  <a:lnTo>
                    <a:pt x="18130" y="9302"/>
                  </a:lnTo>
                  <a:lnTo>
                    <a:pt x="18085" y="8854"/>
                  </a:lnTo>
                  <a:lnTo>
                    <a:pt x="18285" y="8475"/>
                  </a:lnTo>
                  <a:lnTo>
                    <a:pt x="18486" y="8699"/>
                  </a:lnTo>
                  <a:lnTo>
                    <a:pt x="18523" y="8183"/>
                  </a:lnTo>
                  <a:lnTo>
                    <a:pt x="18760" y="8183"/>
                  </a:lnTo>
                  <a:lnTo>
                    <a:pt x="18878" y="7786"/>
                  </a:lnTo>
                  <a:lnTo>
                    <a:pt x="19234" y="7786"/>
                  </a:lnTo>
                  <a:lnTo>
                    <a:pt x="19389" y="7270"/>
                  </a:lnTo>
                  <a:lnTo>
                    <a:pt x="19626" y="7115"/>
                  </a:lnTo>
                  <a:lnTo>
                    <a:pt x="19626" y="6219"/>
                  </a:lnTo>
                  <a:lnTo>
                    <a:pt x="19325" y="6219"/>
                  </a:lnTo>
                  <a:lnTo>
                    <a:pt x="19152" y="5926"/>
                  </a:lnTo>
                  <a:lnTo>
                    <a:pt x="18878" y="5926"/>
                  </a:lnTo>
                  <a:lnTo>
                    <a:pt x="18796" y="5616"/>
                  </a:lnTo>
                  <a:lnTo>
                    <a:pt x="18605" y="5478"/>
                  </a:lnTo>
                  <a:lnTo>
                    <a:pt x="18523" y="4720"/>
                  </a:lnTo>
                  <a:lnTo>
                    <a:pt x="18878" y="4427"/>
                  </a:lnTo>
                  <a:lnTo>
                    <a:pt x="19389" y="4427"/>
                  </a:lnTo>
                  <a:lnTo>
                    <a:pt x="19681" y="4944"/>
                  </a:lnTo>
                  <a:lnTo>
                    <a:pt x="19991" y="3910"/>
                  </a:lnTo>
                  <a:lnTo>
                    <a:pt x="19745" y="3600"/>
                  </a:lnTo>
                  <a:lnTo>
                    <a:pt x="19626" y="3152"/>
                  </a:lnTo>
                  <a:lnTo>
                    <a:pt x="19389" y="3152"/>
                  </a:lnTo>
                  <a:lnTo>
                    <a:pt x="19152" y="2705"/>
                  </a:lnTo>
                  <a:lnTo>
                    <a:pt x="18523" y="2791"/>
                  </a:lnTo>
                  <a:lnTo>
                    <a:pt x="18404" y="3239"/>
                  </a:lnTo>
                  <a:lnTo>
                    <a:pt x="18285" y="2791"/>
                  </a:lnTo>
                  <a:lnTo>
                    <a:pt x="18085" y="2791"/>
                  </a:lnTo>
                  <a:lnTo>
                    <a:pt x="17966" y="2412"/>
                  </a:lnTo>
                  <a:lnTo>
                    <a:pt x="17337" y="2412"/>
                  </a:lnTo>
                  <a:lnTo>
                    <a:pt x="17136" y="1964"/>
                  </a:lnTo>
                  <a:lnTo>
                    <a:pt x="16744" y="448"/>
                  </a:lnTo>
                  <a:lnTo>
                    <a:pt x="16316" y="448"/>
                  </a:lnTo>
                  <a:lnTo>
                    <a:pt x="16151" y="0"/>
                  </a:lnTo>
                  <a:lnTo>
                    <a:pt x="15404" y="86"/>
                  </a:lnTo>
                  <a:lnTo>
                    <a:pt x="14765" y="0"/>
                  </a:lnTo>
                  <a:lnTo>
                    <a:pt x="15011" y="2343"/>
                  </a:lnTo>
                  <a:lnTo>
                    <a:pt x="14054" y="2343"/>
                  </a:lnTo>
                  <a:lnTo>
                    <a:pt x="13853" y="2791"/>
                  </a:lnTo>
                  <a:lnTo>
                    <a:pt x="13534" y="2481"/>
                  </a:lnTo>
                  <a:lnTo>
                    <a:pt x="13224" y="1568"/>
                  </a:lnTo>
                  <a:lnTo>
                    <a:pt x="12823" y="1568"/>
                  </a:lnTo>
                  <a:lnTo>
                    <a:pt x="12549" y="1223"/>
                  </a:lnTo>
                  <a:lnTo>
                    <a:pt x="12230" y="1223"/>
                  </a:lnTo>
                  <a:lnTo>
                    <a:pt x="11874" y="1671"/>
                  </a:lnTo>
                  <a:lnTo>
                    <a:pt x="11409" y="2636"/>
                  </a:lnTo>
                  <a:lnTo>
                    <a:pt x="11090" y="2636"/>
                  </a:lnTo>
                  <a:lnTo>
                    <a:pt x="10762" y="3084"/>
                  </a:lnTo>
                  <a:lnTo>
                    <a:pt x="10844" y="4358"/>
                  </a:lnTo>
                  <a:lnTo>
                    <a:pt x="10725" y="4651"/>
                  </a:lnTo>
                  <a:lnTo>
                    <a:pt x="10406" y="4358"/>
                  </a:lnTo>
                  <a:lnTo>
                    <a:pt x="9932" y="4358"/>
                  </a:lnTo>
                  <a:lnTo>
                    <a:pt x="9503" y="4427"/>
                  </a:lnTo>
                  <a:lnTo>
                    <a:pt x="9147" y="4358"/>
                  </a:lnTo>
                  <a:lnTo>
                    <a:pt x="8910" y="4875"/>
                  </a:lnTo>
                  <a:lnTo>
                    <a:pt x="7998" y="4875"/>
                  </a:lnTo>
                  <a:lnTo>
                    <a:pt x="7606" y="5254"/>
                  </a:lnTo>
                  <a:lnTo>
                    <a:pt x="6211" y="5254"/>
                  </a:lnTo>
                  <a:lnTo>
                    <a:pt x="6056" y="4875"/>
                  </a:lnTo>
                  <a:lnTo>
                    <a:pt x="5700" y="4875"/>
                  </a:lnTo>
                  <a:lnTo>
                    <a:pt x="5426" y="5254"/>
                  </a:lnTo>
                  <a:lnTo>
                    <a:pt x="4159" y="5254"/>
                  </a:lnTo>
                  <a:lnTo>
                    <a:pt x="3885" y="6512"/>
                  </a:lnTo>
                  <a:lnTo>
                    <a:pt x="3885" y="8768"/>
                  </a:lnTo>
                  <a:lnTo>
                    <a:pt x="3566" y="8854"/>
                  </a:lnTo>
                  <a:lnTo>
                    <a:pt x="3411" y="7959"/>
                  </a:lnTo>
                  <a:lnTo>
                    <a:pt x="3000" y="8923"/>
                  </a:lnTo>
                  <a:lnTo>
                    <a:pt x="2763" y="9216"/>
                  </a:lnTo>
                  <a:lnTo>
                    <a:pt x="2335" y="9526"/>
                  </a:lnTo>
                  <a:lnTo>
                    <a:pt x="1149" y="9526"/>
                  </a:lnTo>
                  <a:lnTo>
                    <a:pt x="1149" y="10491"/>
                  </a:lnTo>
                  <a:lnTo>
                    <a:pt x="638" y="10491"/>
                  </a:lnTo>
                  <a:lnTo>
                    <a:pt x="356" y="10112"/>
                  </a:lnTo>
                  <a:lnTo>
                    <a:pt x="164" y="10560"/>
                  </a:lnTo>
                  <a:lnTo>
                    <a:pt x="164" y="11387"/>
                  </a:lnTo>
                  <a:lnTo>
                    <a:pt x="0" y="11748"/>
                  </a:lnTo>
                  <a:lnTo>
                    <a:pt x="201" y="12283"/>
                  </a:lnTo>
                  <a:lnTo>
                    <a:pt x="164" y="1317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47" name="Freeform 53"/>
            <p:cNvSpPr>
              <a:spLocks noChangeAspect="1"/>
            </p:cNvSpPr>
            <p:nvPr/>
          </p:nvSpPr>
          <p:spPr bwMode="auto">
            <a:xfrm>
              <a:off x="8206734" y="5484953"/>
              <a:ext cx="2079416" cy="1910145"/>
            </a:xfrm>
            <a:custGeom>
              <a:avLst/>
              <a:gdLst>
                <a:gd name="T0" fmla="*/ 557 w 20000"/>
                <a:gd name="T1" fmla="*/ 13255 h 20000"/>
                <a:gd name="T2" fmla="*/ 47 w 20000"/>
                <a:gd name="T3" fmla="*/ 15075 h 20000"/>
                <a:gd name="T4" fmla="*/ 616 w 20000"/>
                <a:gd name="T5" fmla="*/ 15348 h 20000"/>
                <a:gd name="T6" fmla="*/ 1232 w 20000"/>
                <a:gd name="T7" fmla="*/ 16647 h 20000"/>
                <a:gd name="T8" fmla="*/ 2050 w 20000"/>
                <a:gd name="T9" fmla="*/ 18116 h 20000"/>
                <a:gd name="T10" fmla="*/ 2097 w 20000"/>
                <a:gd name="T11" fmla="*/ 19194 h 20000"/>
                <a:gd name="T12" fmla="*/ 3590 w 20000"/>
                <a:gd name="T13" fmla="*/ 19987 h 20000"/>
                <a:gd name="T14" fmla="*/ 4455 w 20000"/>
                <a:gd name="T15" fmla="*/ 19532 h 20000"/>
                <a:gd name="T16" fmla="*/ 5190 w 20000"/>
                <a:gd name="T17" fmla="*/ 19480 h 20000"/>
                <a:gd name="T18" fmla="*/ 5604 w 20000"/>
                <a:gd name="T19" fmla="*/ 17713 h 20000"/>
                <a:gd name="T20" fmla="*/ 7607 w 20000"/>
                <a:gd name="T21" fmla="*/ 16764 h 20000"/>
                <a:gd name="T22" fmla="*/ 8377 w 20000"/>
                <a:gd name="T23" fmla="*/ 16478 h 20000"/>
                <a:gd name="T24" fmla="*/ 10486 w 20000"/>
                <a:gd name="T25" fmla="*/ 16764 h 20000"/>
                <a:gd name="T26" fmla="*/ 12073 w 20000"/>
                <a:gd name="T27" fmla="*/ 16426 h 20000"/>
                <a:gd name="T28" fmla="*/ 13057 w 20000"/>
                <a:gd name="T29" fmla="*/ 16140 h 20000"/>
                <a:gd name="T30" fmla="*/ 14076 w 20000"/>
                <a:gd name="T31" fmla="*/ 16088 h 20000"/>
                <a:gd name="T32" fmla="*/ 14645 w 20000"/>
                <a:gd name="T33" fmla="*/ 16088 h 20000"/>
                <a:gd name="T34" fmla="*/ 14964 w 20000"/>
                <a:gd name="T35" fmla="*/ 14789 h 20000"/>
                <a:gd name="T36" fmla="*/ 15983 w 20000"/>
                <a:gd name="T37" fmla="*/ 13983 h 20000"/>
                <a:gd name="T38" fmla="*/ 16860 w 20000"/>
                <a:gd name="T39" fmla="*/ 13723 h 20000"/>
                <a:gd name="T40" fmla="*/ 17737 w 20000"/>
                <a:gd name="T41" fmla="*/ 13983 h 20000"/>
                <a:gd name="T42" fmla="*/ 18555 w 20000"/>
                <a:gd name="T43" fmla="*/ 14906 h 20000"/>
                <a:gd name="T44" fmla="*/ 19988 w 20000"/>
                <a:gd name="T45" fmla="*/ 14568 h 20000"/>
                <a:gd name="T46" fmla="*/ 19739 w 20000"/>
                <a:gd name="T47" fmla="*/ 12801 h 20000"/>
                <a:gd name="T48" fmla="*/ 19633 w 20000"/>
                <a:gd name="T49" fmla="*/ 10955 h 20000"/>
                <a:gd name="T50" fmla="*/ 19017 w 20000"/>
                <a:gd name="T51" fmla="*/ 9604 h 20000"/>
                <a:gd name="T52" fmla="*/ 18709 w 20000"/>
                <a:gd name="T53" fmla="*/ 7953 h 20000"/>
                <a:gd name="T54" fmla="*/ 19017 w 20000"/>
                <a:gd name="T55" fmla="*/ 7109 h 20000"/>
                <a:gd name="T56" fmla="*/ 18709 w 20000"/>
                <a:gd name="T57" fmla="*/ 6485 h 20000"/>
                <a:gd name="T58" fmla="*/ 18092 w 20000"/>
                <a:gd name="T59" fmla="*/ 5926 h 20000"/>
                <a:gd name="T60" fmla="*/ 17168 w 20000"/>
                <a:gd name="T61" fmla="*/ 5029 h 20000"/>
                <a:gd name="T62" fmla="*/ 17322 w 20000"/>
                <a:gd name="T63" fmla="*/ 4133 h 20000"/>
                <a:gd name="T64" fmla="*/ 16351 w 20000"/>
                <a:gd name="T65" fmla="*/ 2612 h 20000"/>
                <a:gd name="T66" fmla="*/ 15735 w 20000"/>
                <a:gd name="T67" fmla="*/ 1131 h 20000"/>
                <a:gd name="T68" fmla="*/ 15379 w 20000"/>
                <a:gd name="T69" fmla="*/ 0 h 20000"/>
                <a:gd name="T70" fmla="*/ 14455 w 20000"/>
                <a:gd name="T71" fmla="*/ 1637 h 20000"/>
                <a:gd name="T72" fmla="*/ 13720 w 20000"/>
                <a:gd name="T73" fmla="*/ 3210 h 20000"/>
                <a:gd name="T74" fmla="*/ 11410 w 20000"/>
                <a:gd name="T75" fmla="*/ 5250 h 20000"/>
                <a:gd name="T76" fmla="*/ 9976 w 20000"/>
                <a:gd name="T77" fmla="*/ 4691 h 20000"/>
                <a:gd name="T78" fmla="*/ 9443 w 20000"/>
                <a:gd name="T79" fmla="*/ 6550 h 20000"/>
                <a:gd name="T80" fmla="*/ 7453 w 20000"/>
                <a:gd name="T81" fmla="*/ 10448 h 20000"/>
                <a:gd name="T82" fmla="*/ 5391 w 20000"/>
                <a:gd name="T83" fmla="*/ 9994 h 20000"/>
                <a:gd name="T84" fmla="*/ 4573 w 20000"/>
                <a:gd name="T85" fmla="*/ 10786 h 20000"/>
                <a:gd name="T86" fmla="*/ 3685 w 20000"/>
                <a:gd name="T87" fmla="*/ 11566 h 20000"/>
                <a:gd name="T88" fmla="*/ 2559 w 20000"/>
                <a:gd name="T89" fmla="*/ 10890 h 20000"/>
                <a:gd name="T90" fmla="*/ 616 w 20000"/>
                <a:gd name="T91" fmla="*/ 1258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000" h="20000">
                  <a:moveTo>
                    <a:pt x="616" y="12580"/>
                  </a:moveTo>
                  <a:lnTo>
                    <a:pt x="557" y="13255"/>
                  </a:lnTo>
                  <a:lnTo>
                    <a:pt x="0" y="13424"/>
                  </a:lnTo>
                  <a:lnTo>
                    <a:pt x="47" y="15075"/>
                  </a:lnTo>
                  <a:lnTo>
                    <a:pt x="355" y="15348"/>
                  </a:lnTo>
                  <a:lnTo>
                    <a:pt x="616" y="15348"/>
                  </a:lnTo>
                  <a:lnTo>
                    <a:pt x="616" y="16361"/>
                  </a:lnTo>
                  <a:lnTo>
                    <a:pt x="1232" y="16647"/>
                  </a:lnTo>
                  <a:lnTo>
                    <a:pt x="1635" y="17492"/>
                  </a:lnTo>
                  <a:lnTo>
                    <a:pt x="2050" y="18116"/>
                  </a:lnTo>
                  <a:lnTo>
                    <a:pt x="2156" y="18674"/>
                  </a:lnTo>
                  <a:lnTo>
                    <a:pt x="2097" y="19194"/>
                  </a:lnTo>
                  <a:lnTo>
                    <a:pt x="2050" y="19987"/>
                  </a:lnTo>
                  <a:lnTo>
                    <a:pt x="3590" y="19987"/>
                  </a:lnTo>
                  <a:lnTo>
                    <a:pt x="4147" y="19753"/>
                  </a:lnTo>
                  <a:lnTo>
                    <a:pt x="4455" y="19532"/>
                  </a:lnTo>
                  <a:lnTo>
                    <a:pt x="4988" y="18804"/>
                  </a:lnTo>
                  <a:lnTo>
                    <a:pt x="5190" y="19480"/>
                  </a:lnTo>
                  <a:lnTo>
                    <a:pt x="5545" y="19415"/>
                  </a:lnTo>
                  <a:lnTo>
                    <a:pt x="5604" y="17713"/>
                  </a:lnTo>
                  <a:lnTo>
                    <a:pt x="5912" y="16764"/>
                  </a:lnTo>
                  <a:lnTo>
                    <a:pt x="7607" y="16764"/>
                  </a:lnTo>
                  <a:lnTo>
                    <a:pt x="7962" y="16426"/>
                  </a:lnTo>
                  <a:lnTo>
                    <a:pt x="8377" y="16478"/>
                  </a:lnTo>
                  <a:lnTo>
                    <a:pt x="8685" y="16764"/>
                  </a:lnTo>
                  <a:lnTo>
                    <a:pt x="10486" y="16764"/>
                  </a:lnTo>
                  <a:lnTo>
                    <a:pt x="10900" y="16426"/>
                  </a:lnTo>
                  <a:lnTo>
                    <a:pt x="12073" y="16426"/>
                  </a:lnTo>
                  <a:lnTo>
                    <a:pt x="12441" y="16088"/>
                  </a:lnTo>
                  <a:lnTo>
                    <a:pt x="13057" y="16140"/>
                  </a:lnTo>
                  <a:lnTo>
                    <a:pt x="13412" y="16088"/>
                  </a:lnTo>
                  <a:lnTo>
                    <a:pt x="14076" y="16088"/>
                  </a:lnTo>
                  <a:lnTo>
                    <a:pt x="14491" y="16309"/>
                  </a:lnTo>
                  <a:lnTo>
                    <a:pt x="14645" y="16088"/>
                  </a:lnTo>
                  <a:lnTo>
                    <a:pt x="14538" y="15127"/>
                  </a:lnTo>
                  <a:lnTo>
                    <a:pt x="14964" y="14789"/>
                  </a:lnTo>
                  <a:lnTo>
                    <a:pt x="15379" y="14789"/>
                  </a:lnTo>
                  <a:lnTo>
                    <a:pt x="15983" y="13983"/>
                  </a:lnTo>
                  <a:lnTo>
                    <a:pt x="16445" y="13723"/>
                  </a:lnTo>
                  <a:lnTo>
                    <a:pt x="16860" y="13723"/>
                  </a:lnTo>
                  <a:lnTo>
                    <a:pt x="17168" y="13983"/>
                  </a:lnTo>
                  <a:lnTo>
                    <a:pt x="17737" y="13983"/>
                  </a:lnTo>
                  <a:lnTo>
                    <a:pt x="18140" y="14672"/>
                  </a:lnTo>
                  <a:lnTo>
                    <a:pt x="18555" y="14906"/>
                  </a:lnTo>
                  <a:lnTo>
                    <a:pt x="18815" y="14568"/>
                  </a:lnTo>
                  <a:lnTo>
                    <a:pt x="19988" y="14568"/>
                  </a:lnTo>
                  <a:lnTo>
                    <a:pt x="19834" y="13424"/>
                  </a:lnTo>
                  <a:lnTo>
                    <a:pt x="19739" y="12801"/>
                  </a:lnTo>
                  <a:lnTo>
                    <a:pt x="19739" y="11683"/>
                  </a:lnTo>
                  <a:lnTo>
                    <a:pt x="19633" y="10955"/>
                  </a:lnTo>
                  <a:lnTo>
                    <a:pt x="19372" y="10331"/>
                  </a:lnTo>
                  <a:lnTo>
                    <a:pt x="19017" y="9604"/>
                  </a:lnTo>
                  <a:lnTo>
                    <a:pt x="18815" y="9201"/>
                  </a:lnTo>
                  <a:lnTo>
                    <a:pt x="18709" y="7953"/>
                  </a:lnTo>
                  <a:lnTo>
                    <a:pt x="19017" y="7732"/>
                  </a:lnTo>
                  <a:lnTo>
                    <a:pt x="19017" y="7109"/>
                  </a:lnTo>
                  <a:lnTo>
                    <a:pt x="18709" y="6992"/>
                  </a:lnTo>
                  <a:lnTo>
                    <a:pt x="18709" y="6485"/>
                  </a:lnTo>
                  <a:lnTo>
                    <a:pt x="18555" y="6381"/>
                  </a:lnTo>
                  <a:lnTo>
                    <a:pt x="18092" y="5926"/>
                  </a:lnTo>
                  <a:lnTo>
                    <a:pt x="17322" y="5367"/>
                  </a:lnTo>
                  <a:lnTo>
                    <a:pt x="17168" y="5029"/>
                  </a:lnTo>
                  <a:lnTo>
                    <a:pt x="17322" y="4522"/>
                  </a:lnTo>
                  <a:lnTo>
                    <a:pt x="17322" y="4133"/>
                  </a:lnTo>
                  <a:lnTo>
                    <a:pt x="16659" y="3210"/>
                  </a:lnTo>
                  <a:lnTo>
                    <a:pt x="16351" y="2612"/>
                  </a:lnTo>
                  <a:lnTo>
                    <a:pt x="16043" y="1754"/>
                  </a:lnTo>
                  <a:lnTo>
                    <a:pt x="15735" y="1131"/>
                  </a:lnTo>
                  <a:lnTo>
                    <a:pt x="15581" y="507"/>
                  </a:lnTo>
                  <a:lnTo>
                    <a:pt x="15379" y="0"/>
                  </a:lnTo>
                  <a:lnTo>
                    <a:pt x="14455" y="572"/>
                  </a:lnTo>
                  <a:lnTo>
                    <a:pt x="14455" y="1637"/>
                  </a:lnTo>
                  <a:lnTo>
                    <a:pt x="13566" y="2144"/>
                  </a:lnTo>
                  <a:lnTo>
                    <a:pt x="13720" y="3210"/>
                  </a:lnTo>
                  <a:lnTo>
                    <a:pt x="12334" y="5081"/>
                  </a:lnTo>
                  <a:lnTo>
                    <a:pt x="11410" y="5250"/>
                  </a:lnTo>
                  <a:lnTo>
                    <a:pt x="10687" y="4691"/>
                  </a:lnTo>
                  <a:lnTo>
                    <a:pt x="9976" y="4691"/>
                  </a:lnTo>
                  <a:lnTo>
                    <a:pt x="9443" y="5081"/>
                  </a:lnTo>
                  <a:lnTo>
                    <a:pt x="9443" y="6550"/>
                  </a:lnTo>
                  <a:lnTo>
                    <a:pt x="8531" y="9656"/>
                  </a:lnTo>
                  <a:lnTo>
                    <a:pt x="7453" y="10448"/>
                  </a:lnTo>
                  <a:lnTo>
                    <a:pt x="6007" y="10617"/>
                  </a:lnTo>
                  <a:lnTo>
                    <a:pt x="5391" y="9994"/>
                  </a:lnTo>
                  <a:lnTo>
                    <a:pt x="4680" y="9942"/>
                  </a:lnTo>
                  <a:lnTo>
                    <a:pt x="4573" y="10786"/>
                  </a:lnTo>
                  <a:lnTo>
                    <a:pt x="4455" y="11397"/>
                  </a:lnTo>
                  <a:lnTo>
                    <a:pt x="3685" y="11566"/>
                  </a:lnTo>
                  <a:lnTo>
                    <a:pt x="3329" y="10890"/>
                  </a:lnTo>
                  <a:lnTo>
                    <a:pt x="2559" y="10890"/>
                  </a:lnTo>
                  <a:lnTo>
                    <a:pt x="1896" y="11397"/>
                  </a:lnTo>
                  <a:lnTo>
                    <a:pt x="616" y="1258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dirty="0">
                  <a:effectLst/>
                  <a:ea typeface="Times New Roman"/>
                  <a:cs typeface="Times New Roman"/>
                </a:rPr>
                <a:t> </a:t>
              </a:r>
              <a:endParaRPr lang="ru-RU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48" name="Freeform 8"/>
            <p:cNvSpPr>
              <a:spLocks noChangeAspect="1"/>
            </p:cNvSpPr>
            <p:nvPr/>
          </p:nvSpPr>
          <p:spPr bwMode="auto">
            <a:xfrm>
              <a:off x="11068596" y="7720660"/>
              <a:ext cx="2275639" cy="2137845"/>
            </a:xfrm>
            <a:custGeom>
              <a:avLst/>
              <a:gdLst>
                <a:gd name="T0" fmla="*/ 8022 w 20000"/>
                <a:gd name="T1" fmla="*/ 16821 h 20000"/>
                <a:gd name="T2" fmla="*/ 8813 w 20000"/>
                <a:gd name="T3" fmla="*/ 16682 h 20000"/>
                <a:gd name="T4" fmla="*/ 9000 w 20000"/>
                <a:gd name="T5" fmla="*/ 17877 h 20000"/>
                <a:gd name="T6" fmla="*/ 7154 w 20000"/>
                <a:gd name="T7" fmla="*/ 19606 h 20000"/>
                <a:gd name="T8" fmla="*/ 8242 w 20000"/>
                <a:gd name="T9" fmla="*/ 19490 h 20000"/>
                <a:gd name="T10" fmla="*/ 9286 w 20000"/>
                <a:gd name="T11" fmla="*/ 16972 h 20000"/>
                <a:gd name="T12" fmla="*/ 9780 w 20000"/>
                <a:gd name="T13" fmla="*/ 16821 h 20000"/>
                <a:gd name="T14" fmla="*/ 9637 w 20000"/>
                <a:gd name="T15" fmla="*/ 15023 h 20000"/>
                <a:gd name="T16" fmla="*/ 10209 w 20000"/>
                <a:gd name="T17" fmla="*/ 16381 h 20000"/>
                <a:gd name="T18" fmla="*/ 12538 w 20000"/>
                <a:gd name="T19" fmla="*/ 14652 h 20000"/>
                <a:gd name="T20" fmla="*/ 13978 w 20000"/>
                <a:gd name="T21" fmla="*/ 14107 h 20000"/>
                <a:gd name="T22" fmla="*/ 15121 w 20000"/>
                <a:gd name="T23" fmla="*/ 14258 h 20000"/>
                <a:gd name="T24" fmla="*/ 15780 w 20000"/>
                <a:gd name="T25" fmla="*/ 13202 h 20000"/>
                <a:gd name="T26" fmla="*/ 17451 w 20000"/>
                <a:gd name="T27" fmla="*/ 12448 h 20000"/>
                <a:gd name="T28" fmla="*/ 18275 w 20000"/>
                <a:gd name="T29" fmla="*/ 13144 h 20000"/>
                <a:gd name="T30" fmla="*/ 19176 w 20000"/>
                <a:gd name="T31" fmla="*/ 11439 h 20000"/>
                <a:gd name="T32" fmla="*/ 19989 w 20000"/>
                <a:gd name="T33" fmla="*/ 10267 h 20000"/>
                <a:gd name="T34" fmla="*/ 19066 w 20000"/>
                <a:gd name="T35" fmla="*/ 9872 h 20000"/>
                <a:gd name="T36" fmla="*/ 18165 w 20000"/>
                <a:gd name="T37" fmla="*/ 7459 h 20000"/>
                <a:gd name="T38" fmla="*/ 19066 w 20000"/>
                <a:gd name="T39" fmla="*/ 7506 h 20000"/>
                <a:gd name="T40" fmla="*/ 19560 w 20000"/>
                <a:gd name="T41" fmla="*/ 6903 h 20000"/>
                <a:gd name="T42" fmla="*/ 19791 w 20000"/>
                <a:gd name="T43" fmla="*/ 7007 h 20000"/>
                <a:gd name="T44" fmla="*/ 18846 w 20000"/>
                <a:gd name="T45" fmla="*/ 5638 h 20000"/>
                <a:gd name="T46" fmla="*/ 17264 w 20000"/>
                <a:gd name="T47" fmla="*/ 5186 h 20000"/>
                <a:gd name="T48" fmla="*/ 15593 w 20000"/>
                <a:gd name="T49" fmla="*/ 2680 h 20000"/>
                <a:gd name="T50" fmla="*/ 12681 w 20000"/>
                <a:gd name="T51" fmla="*/ 2274 h 20000"/>
                <a:gd name="T52" fmla="*/ 12253 w 20000"/>
                <a:gd name="T53" fmla="*/ 302 h 20000"/>
                <a:gd name="T54" fmla="*/ 10637 w 20000"/>
                <a:gd name="T55" fmla="*/ 0 h 20000"/>
                <a:gd name="T56" fmla="*/ 8670 w 20000"/>
                <a:gd name="T57" fmla="*/ 603 h 20000"/>
                <a:gd name="T58" fmla="*/ 7813 w 20000"/>
                <a:gd name="T59" fmla="*/ 104 h 20000"/>
                <a:gd name="T60" fmla="*/ 6670 w 20000"/>
                <a:gd name="T61" fmla="*/ 603 h 20000"/>
                <a:gd name="T62" fmla="*/ 5769 w 20000"/>
                <a:gd name="T63" fmla="*/ 650 h 20000"/>
                <a:gd name="T64" fmla="*/ 5099 w 20000"/>
                <a:gd name="T65" fmla="*/ 452 h 20000"/>
                <a:gd name="T66" fmla="*/ 5527 w 20000"/>
                <a:gd name="T67" fmla="*/ 2831 h 20000"/>
                <a:gd name="T68" fmla="*/ 5527 w 20000"/>
                <a:gd name="T69" fmla="*/ 3283 h 20000"/>
                <a:gd name="T70" fmla="*/ 6154 w 20000"/>
                <a:gd name="T71" fmla="*/ 3979 h 20000"/>
                <a:gd name="T72" fmla="*/ 5813 w 20000"/>
                <a:gd name="T73" fmla="*/ 4582 h 20000"/>
                <a:gd name="T74" fmla="*/ 6099 w 20000"/>
                <a:gd name="T75" fmla="*/ 5186 h 20000"/>
                <a:gd name="T76" fmla="*/ 5868 w 20000"/>
                <a:gd name="T77" fmla="*/ 5905 h 20000"/>
                <a:gd name="T78" fmla="*/ 5341 w 20000"/>
                <a:gd name="T79" fmla="*/ 5754 h 20000"/>
                <a:gd name="T80" fmla="*/ 3297 w 20000"/>
                <a:gd name="T81" fmla="*/ 5534 h 20000"/>
                <a:gd name="T82" fmla="*/ 2758 w 20000"/>
                <a:gd name="T83" fmla="*/ 6102 h 20000"/>
                <a:gd name="T84" fmla="*/ 1857 w 20000"/>
                <a:gd name="T85" fmla="*/ 6253 h 20000"/>
                <a:gd name="T86" fmla="*/ 527 w 20000"/>
                <a:gd name="T87" fmla="*/ 5905 h 20000"/>
                <a:gd name="T88" fmla="*/ 0 w 20000"/>
                <a:gd name="T89" fmla="*/ 6253 h 20000"/>
                <a:gd name="T90" fmla="*/ 385 w 20000"/>
                <a:gd name="T91" fmla="*/ 6810 h 20000"/>
                <a:gd name="T92" fmla="*/ 1330 w 20000"/>
                <a:gd name="T93" fmla="*/ 7158 h 20000"/>
                <a:gd name="T94" fmla="*/ 2286 w 20000"/>
                <a:gd name="T95" fmla="*/ 7459 h 20000"/>
                <a:gd name="T96" fmla="*/ 2758 w 20000"/>
                <a:gd name="T97" fmla="*/ 8770 h 20000"/>
                <a:gd name="T98" fmla="*/ 3473 w 20000"/>
                <a:gd name="T99" fmla="*/ 10487 h 20000"/>
                <a:gd name="T100" fmla="*/ 3802 w 20000"/>
                <a:gd name="T101" fmla="*/ 10986 h 20000"/>
                <a:gd name="T102" fmla="*/ 5725 w 20000"/>
                <a:gd name="T103" fmla="*/ 12645 h 20000"/>
                <a:gd name="T104" fmla="*/ 5154 w 20000"/>
                <a:gd name="T105" fmla="*/ 13248 h 20000"/>
                <a:gd name="T106" fmla="*/ 4725 w 20000"/>
                <a:gd name="T107" fmla="*/ 14258 h 20000"/>
                <a:gd name="T108" fmla="*/ 5440 w 20000"/>
                <a:gd name="T109" fmla="*/ 15371 h 20000"/>
                <a:gd name="T110" fmla="*/ 6154 w 20000"/>
                <a:gd name="T111" fmla="*/ 15928 h 20000"/>
                <a:gd name="T112" fmla="*/ 6912 w 20000"/>
                <a:gd name="T113" fmla="*/ 16125 h 20000"/>
                <a:gd name="T114" fmla="*/ 7956 w 20000"/>
                <a:gd name="T115" fmla="*/ 1703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000" h="20000">
                  <a:moveTo>
                    <a:pt x="7956" y="17030"/>
                  </a:moveTo>
                  <a:lnTo>
                    <a:pt x="8022" y="16821"/>
                  </a:lnTo>
                  <a:lnTo>
                    <a:pt x="8429" y="16323"/>
                  </a:lnTo>
                  <a:lnTo>
                    <a:pt x="8813" y="16682"/>
                  </a:lnTo>
                  <a:lnTo>
                    <a:pt x="9000" y="17227"/>
                  </a:lnTo>
                  <a:lnTo>
                    <a:pt x="9000" y="17877"/>
                  </a:lnTo>
                  <a:lnTo>
                    <a:pt x="8242" y="18933"/>
                  </a:lnTo>
                  <a:lnTo>
                    <a:pt x="7154" y="19606"/>
                  </a:lnTo>
                  <a:lnTo>
                    <a:pt x="7813" y="19988"/>
                  </a:lnTo>
                  <a:lnTo>
                    <a:pt x="8242" y="19490"/>
                  </a:lnTo>
                  <a:lnTo>
                    <a:pt x="9000" y="19037"/>
                  </a:lnTo>
                  <a:lnTo>
                    <a:pt x="9286" y="16972"/>
                  </a:lnTo>
                  <a:lnTo>
                    <a:pt x="9582" y="17529"/>
                  </a:lnTo>
                  <a:lnTo>
                    <a:pt x="9780" y="16821"/>
                  </a:lnTo>
                  <a:lnTo>
                    <a:pt x="9352" y="16473"/>
                  </a:lnTo>
                  <a:lnTo>
                    <a:pt x="9637" y="15023"/>
                  </a:lnTo>
                  <a:lnTo>
                    <a:pt x="9780" y="16079"/>
                  </a:lnTo>
                  <a:lnTo>
                    <a:pt x="10209" y="16381"/>
                  </a:lnTo>
                  <a:lnTo>
                    <a:pt x="10637" y="15928"/>
                  </a:lnTo>
                  <a:lnTo>
                    <a:pt x="12538" y="14652"/>
                  </a:lnTo>
                  <a:lnTo>
                    <a:pt x="13110" y="13898"/>
                  </a:lnTo>
                  <a:lnTo>
                    <a:pt x="13978" y="14107"/>
                  </a:lnTo>
                  <a:lnTo>
                    <a:pt x="14451" y="14258"/>
                  </a:lnTo>
                  <a:lnTo>
                    <a:pt x="15121" y="14258"/>
                  </a:lnTo>
                  <a:lnTo>
                    <a:pt x="16066" y="13596"/>
                  </a:lnTo>
                  <a:lnTo>
                    <a:pt x="15780" y="13202"/>
                  </a:lnTo>
                  <a:lnTo>
                    <a:pt x="16835" y="12842"/>
                  </a:lnTo>
                  <a:lnTo>
                    <a:pt x="17451" y="12448"/>
                  </a:lnTo>
                  <a:lnTo>
                    <a:pt x="18275" y="13295"/>
                  </a:lnTo>
                  <a:lnTo>
                    <a:pt x="18275" y="13144"/>
                  </a:lnTo>
                  <a:lnTo>
                    <a:pt x="18703" y="12297"/>
                  </a:lnTo>
                  <a:lnTo>
                    <a:pt x="19176" y="11439"/>
                  </a:lnTo>
                  <a:lnTo>
                    <a:pt x="19066" y="10638"/>
                  </a:lnTo>
                  <a:lnTo>
                    <a:pt x="19989" y="10267"/>
                  </a:lnTo>
                  <a:lnTo>
                    <a:pt x="19934" y="9872"/>
                  </a:lnTo>
                  <a:lnTo>
                    <a:pt x="19066" y="9872"/>
                  </a:lnTo>
                  <a:lnTo>
                    <a:pt x="18209" y="9072"/>
                  </a:lnTo>
                  <a:lnTo>
                    <a:pt x="18165" y="7459"/>
                  </a:lnTo>
                  <a:lnTo>
                    <a:pt x="18703" y="7459"/>
                  </a:lnTo>
                  <a:lnTo>
                    <a:pt x="19066" y="7506"/>
                  </a:lnTo>
                  <a:lnTo>
                    <a:pt x="18989" y="6903"/>
                  </a:lnTo>
                  <a:lnTo>
                    <a:pt x="19560" y="6903"/>
                  </a:lnTo>
                  <a:lnTo>
                    <a:pt x="19703" y="6961"/>
                  </a:lnTo>
                  <a:lnTo>
                    <a:pt x="19791" y="7007"/>
                  </a:lnTo>
                  <a:lnTo>
                    <a:pt x="19846" y="5800"/>
                  </a:lnTo>
                  <a:lnTo>
                    <a:pt x="18846" y="5638"/>
                  </a:lnTo>
                  <a:lnTo>
                    <a:pt x="18022" y="5186"/>
                  </a:lnTo>
                  <a:lnTo>
                    <a:pt x="17264" y="5186"/>
                  </a:lnTo>
                  <a:lnTo>
                    <a:pt x="16692" y="3527"/>
                  </a:lnTo>
                  <a:lnTo>
                    <a:pt x="15593" y="2680"/>
                  </a:lnTo>
                  <a:lnTo>
                    <a:pt x="13505" y="2471"/>
                  </a:lnTo>
                  <a:lnTo>
                    <a:pt x="12681" y="2274"/>
                  </a:lnTo>
                  <a:lnTo>
                    <a:pt x="12681" y="1415"/>
                  </a:lnTo>
                  <a:lnTo>
                    <a:pt x="12253" y="302"/>
                  </a:lnTo>
                  <a:lnTo>
                    <a:pt x="11011" y="302"/>
                  </a:lnTo>
                  <a:lnTo>
                    <a:pt x="10637" y="0"/>
                  </a:lnTo>
                  <a:lnTo>
                    <a:pt x="9637" y="0"/>
                  </a:lnTo>
                  <a:lnTo>
                    <a:pt x="8670" y="603"/>
                  </a:lnTo>
                  <a:lnTo>
                    <a:pt x="8429" y="104"/>
                  </a:lnTo>
                  <a:lnTo>
                    <a:pt x="7813" y="104"/>
                  </a:lnTo>
                  <a:lnTo>
                    <a:pt x="7484" y="348"/>
                  </a:lnTo>
                  <a:lnTo>
                    <a:pt x="6670" y="603"/>
                  </a:lnTo>
                  <a:lnTo>
                    <a:pt x="6725" y="348"/>
                  </a:lnTo>
                  <a:lnTo>
                    <a:pt x="5769" y="650"/>
                  </a:lnTo>
                  <a:lnTo>
                    <a:pt x="5527" y="568"/>
                  </a:lnTo>
                  <a:lnTo>
                    <a:pt x="5099" y="452"/>
                  </a:lnTo>
                  <a:lnTo>
                    <a:pt x="5527" y="1253"/>
                  </a:lnTo>
                  <a:lnTo>
                    <a:pt x="5527" y="2831"/>
                  </a:lnTo>
                  <a:lnTo>
                    <a:pt x="5055" y="2726"/>
                  </a:lnTo>
                  <a:lnTo>
                    <a:pt x="5527" y="3283"/>
                  </a:lnTo>
                  <a:lnTo>
                    <a:pt x="5670" y="3933"/>
                  </a:lnTo>
                  <a:lnTo>
                    <a:pt x="6154" y="3979"/>
                  </a:lnTo>
                  <a:lnTo>
                    <a:pt x="6242" y="4536"/>
                  </a:lnTo>
                  <a:lnTo>
                    <a:pt x="5813" y="4582"/>
                  </a:lnTo>
                  <a:lnTo>
                    <a:pt x="5813" y="5186"/>
                  </a:lnTo>
                  <a:lnTo>
                    <a:pt x="6099" y="5186"/>
                  </a:lnTo>
                  <a:lnTo>
                    <a:pt x="6099" y="5905"/>
                  </a:lnTo>
                  <a:lnTo>
                    <a:pt x="5868" y="5905"/>
                  </a:lnTo>
                  <a:lnTo>
                    <a:pt x="5670" y="5951"/>
                  </a:lnTo>
                  <a:lnTo>
                    <a:pt x="5341" y="5754"/>
                  </a:lnTo>
                  <a:lnTo>
                    <a:pt x="4670" y="5534"/>
                  </a:lnTo>
                  <a:lnTo>
                    <a:pt x="3297" y="5534"/>
                  </a:lnTo>
                  <a:lnTo>
                    <a:pt x="3297" y="5951"/>
                  </a:lnTo>
                  <a:lnTo>
                    <a:pt x="2758" y="6102"/>
                  </a:lnTo>
                  <a:lnTo>
                    <a:pt x="2374" y="6102"/>
                  </a:lnTo>
                  <a:lnTo>
                    <a:pt x="1857" y="6253"/>
                  </a:lnTo>
                  <a:lnTo>
                    <a:pt x="1000" y="5905"/>
                  </a:lnTo>
                  <a:lnTo>
                    <a:pt x="527" y="5905"/>
                  </a:lnTo>
                  <a:lnTo>
                    <a:pt x="527" y="6253"/>
                  </a:lnTo>
                  <a:lnTo>
                    <a:pt x="0" y="6253"/>
                  </a:lnTo>
                  <a:lnTo>
                    <a:pt x="0" y="6659"/>
                  </a:lnTo>
                  <a:lnTo>
                    <a:pt x="385" y="6810"/>
                  </a:lnTo>
                  <a:lnTo>
                    <a:pt x="1187" y="6856"/>
                  </a:lnTo>
                  <a:lnTo>
                    <a:pt x="1330" y="7158"/>
                  </a:lnTo>
                  <a:lnTo>
                    <a:pt x="1945" y="7262"/>
                  </a:lnTo>
                  <a:lnTo>
                    <a:pt x="2286" y="7459"/>
                  </a:lnTo>
                  <a:lnTo>
                    <a:pt x="2473" y="8770"/>
                  </a:lnTo>
                  <a:lnTo>
                    <a:pt x="2758" y="8770"/>
                  </a:lnTo>
                  <a:lnTo>
                    <a:pt x="3473" y="8469"/>
                  </a:lnTo>
                  <a:lnTo>
                    <a:pt x="3473" y="10487"/>
                  </a:lnTo>
                  <a:lnTo>
                    <a:pt x="3802" y="10487"/>
                  </a:lnTo>
                  <a:lnTo>
                    <a:pt x="3802" y="10986"/>
                  </a:lnTo>
                  <a:lnTo>
                    <a:pt x="5242" y="12645"/>
                  </a:lnTo>
                  <a:lnTo>
                    <a:pt x="5725" y="12645"/>
                  </a:lnTo>
                  <a:lnTo>
                    <a:pt x="5725" y="13248"/>
                  </a:lnTo>
                  <a:lnTo>
                    <a:pt x="5154" y="13248"/>
                  </a:lnTo>
                  <a:lnTo>
                    <a:pt x="4725" y="13701"/>
                  </a:lnTo>
                  <a:lnTo>
                    <a:pt x="4725" y="14258"/>
                  </a:lnTo>
                  <a:lnTo>
                    <a:pt x="5242" y="14606"/>
                  </a:lnTo>
                  <a:lnTo>
                    <a:pt x="5440" y="15371"/>
                  </a:lnTo>
                  <a:lnTo>
                    <a:pt x="5440" y="15928"/>
                  </a:lnTo>
                  <a:lnTo>
                    <a:pt x="6154" y="15928"/>
                  </a:lnTo>
                  <a:lnTo>
                    <a:pt x="6484" y="16125"/>
                  </a:lnTo>
                  <a:lnTo>
                    <a:pt x="6912" y="16125"/>
                  </a:lnTo>
                  <a:lnTo>
                    <a:pt x="7297" y="16473"/>
                  </a:lnTo>
                  <a:lnTo>
                    <a:pt x="7956" y="1703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accent4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>
                  <a:ln w="9525" cap="rnd" cmpd="sng" algn="ctr">
                    <a:solidFill>
                      <a:srgbClr val="595959"/>
                    </a:solidFill>
                    <a:prstDash val="solid"/>
                    <a:bevel/>
                  </a:ln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>
                  <a:ln w="9525" cap="rnd" cmpd="sng" algn="ctr">
                    <a:solidFill>
                      <a:srgbClr val="595959"/>
                    </a:solidFill>
                    <a:prstDash val="solid"/>
                    <a:bevel/>
                  </a:ln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49" name="Freeform 9"/>
            <p:cNvSpPr>
              <a:spLocks noChangeAspect="1"/>
            </p:cNvSpPr>
            <p:nvPr/>
          </p:nvSpPr>
          <p:spPr bwMode="auto">
            <a:xfrm>
              <a:off x="3625105" y="4875065"/>
              <a:ext cx="1803460" cy="1957583"/>
            </a:xfrm>
            <a:custGeom>
              <a:avLst/>
              <a:gdLst>
                <a:gd name="T0" fmla="*/ 539 w 20000"/>
                <a:gd name="T1" fmla="*/ 17400 h 20000"/>
                <a:gd name="T2" fmla="*/ 1978 w 20000"/>
                <a:gd name="T3" fmla="*/ 18440 h 20000"/>
                <a:gd name="T4" fmla="*/ 2697 w 20000"/>
                <a:gd name="T5" fmla="*/ 18770 h 20000"/>
                <a:gd name="T6" fmla="*/ 3831 w 20000"/>
                <a:gd name="T7" fmla="*/ 19480 h 20000"/>
                <a:gd name="T8" fmla="*/ 5768 w 20000"/>
                <a:gd name="T9" fmla="*/ 19987 h 20000"/>
                <a:gd name="T10" fmla="*/ 5823 w 20000"/>
                <a:gd name="T11" fmla="*/ 18985 h 20000"/>
                <a:gd name="T12" fmla="*/ 6058 w 20000"/>
                <a:gd name="T13" fmla="*/ 17730 h 20000"/>
                <a:gd name="T14" fmla="*/ 6487 w 20000"/>
                <a:gd name="T15" fmla="*/ 17172 h 20000"/>
                <a:gd name="T16" fmla="*/ 7082 w 20000"/>
                <a:gd name="T17" fmla="*/ 16411 h 20000"/>
                <a:gd name="T18" fmla="*/ 8700 w 20000"/>
                <a:gd name="T19" fmla="*/ 16183 h 20000"/>
                <a:gd name="T20" fmla="*/ 9530 w 20000"/>
                <a:gd name="T21" fmla="*/ 15637 h 20000"/>
                <a:gd name="T22" fmla="*/ 10194 w 20000"/>
                <a:gd name="T23" fmla="*/ 16246 h 20000"/>
                <a:gd name="T24" fmla="*/ 10733 w 20000"/>
                <a:gd name="T25" fmla="*/ 15967 h 20000"/>
                <a:gd name="T26" fmla="*/ 11826 w 20000"/>
                <a:gd name="T27" fmla="*/ 15751 h 20000"/>
                <a:gd name="T28" fmla="*/ 12185 w 20000"/>
                <a:gd name="T29" fmla="*/ 15422 h 20000"/>
                <a:gd name="T30" fmla="*/ 11826 w 20000"/>
                <a:gd name="T31" fmla="*/ 14521 h 20000"/>
                <a:gd name="T32" fmla="*/ 12365 w 20000"/>
                <a:gd name="T33" fmla="*/ 12822 h 20000"/>
                <a:gd name="T34" fmla="*/ 13748 w 20000"/>
                <a:gd name="T35" fmla="*/ 12378 h 20000"/>
                <a:gd name="T36" fmla="*/ 14343 w 20000"/>
                <a:gd name="T37" fmla="*/ 12708 h 20000"/>
                <a:gd name="T38" fmla="*/ 15062 w 20000"/>
                <a:gd name="T39" fmla="*/ 12708 h 20000"/>
                <a:gd name="T40" fmla="*/ 17289 w 20000"/>
                <a:gd name="T41" fmla="*/ 10793 h 20000"/>
                <a:gd name="T42" fmla="*/ 18188 w 20000"/>
                <a:gd name="T43" fmla="*/ 9474 h 20000"/>
                <a:gd name="T44" fmla="*/ 19986 w 20000"/>
                <a:gd name="T45" fmla="*/ 8928 h 20000"/>
                <a:gd name="T46" fmla="*/ 19682 w 20000"/>
                <a:gd name="T47" fmla="*/ 7647 h 20000"/>
                <a:gd name="T48" fmla="*/ 18548 w 20000"/>
                <a:gd name="T49" fmla="*/ 6988 h 20000"/>
                <a:gd name="T50" fmla="*/ 18728 w 20000"/>
                <a:gd name="T51" fmla="*/ 5453 h 20000"/>
                <a:gd name="T52" fmla="*/ 18188 w 20000"/>
                <a:gd name="T53" fmla="*/ 4629 h 20000"/>
                <a:gd name="T54" fmla="*/ 16196 w 20000"/>
                <a:gd name="T55" fmla="*/ 3792 h 20000"/>
                <a:gd name="T56" fmla="*/ 15173 w 20000"/>
                <a:gd name="T57" fmla="*/ 3589 h 20000"/>
                <a:gd name="T58" fmla="*/ 14163 w 20000"/>
                <a:gd name="T59" fmla="*/ 1649 h 20000"/>
                <a:gd name="T60" fmla="*/ 12780 w 20000"/>
                <a:gd name="T61" fmla="*/ 774 h 20000"/>
                <a:gd name="T62" fmla="*/ 11328 w 20000"/>
                <a:gd name="T63" fmla="*/ 0 h 20000"/>
                <a:gd name="T64" fmla="*/ 10788 w 20000"/>
                <a:gd name="T65" fmla="*/ 2143 h 20000"/>
                <a:gd name="T66" fmla="*/ 7012 w 20000"/>
                <a:gd name="T67" fmla="*/ 4008 h 20000"/>
                <a:gd name="T68" fmla="*/ 55 w 20000"/>
                <a:gd name="T69" fmla="*/ 11833 h 20000"/>
                <a:gd name="T70" fmla="*/ 0 w 20000"/>
                <a:gd name="T71" fmla="*/ 14648 h 20000"/>
                <a:gd name="T72" fmla="*/ 539 w 20000"/>
                <a:gd name="T73" fmla="*/ 1634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000" h="20000">
                  <a:moveTo>
                    <a:pt x="539" y="16347"/>
                  </a:moveTo>
                  <a:lnTo>
                    <a:pt x="539" y="17400"/>
                  </a:lnTo>
                  <a:lnTo>
                    <a:pt x="1079" y="18275"/>
                  </a:lnTo>
                  <a:lnTo>
                    <a:pt x="1978" y="18440"/>
                  </a:lnTo>
                  <a:lnTo>
                    <a:pt x="2393" y="18770"/>
                  </a:lnTo>
                  <a:lnTo>
                    <a:pt x="2697" y="18770"/>
                  </a:lnTo>
                  <a:lnTo>
                    <a:pt x="2697" y="19480"/>
                  </a:lnTo>
                  <a:lnTo>
                    <a:pt x="3831" y="19480"/>
                  </a:lnTo>
                  <a:lnTo>
                    <a:pt x="4329" y="19987"/>
                  </a:lnTo>
                  <a:lnTo>
                    <a:pt x="5768" y="19987"/>
                  </a:lnTo>
                  <a:lnTo>
                    <a:pt x="5698" y="19264"/>
                  </a:lnTo>
                  <a:lnTo>
                    <a:pt x="5823" y="18985"/>
                  </a:lnTo>
                  <a:lnTo>
                    <a:pt x="5823" y="17895"/>
                  </a:lnTo>
                  <a:lnTo>
                    <a:pt x="6058" y="17730"/>
                  </a:lnTo>
                  <a:lnTo>
                    <a:pt x="6058" y="17337"/>
                  </a:lnTo>
                  <a:lnTo>
                    <a:pt x="6487" y="17172"/>
                  </a:lnTo>
                  <a:lnTo>
                    <a:pt x="7082" y="17172"/>
                  </a:lnTo>
                  <a:lnTo>
                    <a:pt x="7082" y="16411"/>
                  </a:lnTo>
                  <a:lnTo>
                    <a:pt x="7137" y="16183"/>
                  </a:lnTo>
                  <a:lnTo>
                    <a:pt x="8700" y="16183"/>
                  </a:lnTo>
                  <a:lnTo>
                    <a:pt x="9059" y="15637"/>
                  </a:lnTo>
                  <a:lnTo>
                    <a:pt x="9530" y="15637"/>
                  </a:lnTo>
                  <a:lnTo>
                    <a:pt x="9959" y="15916"/>
                  </a:lnTo>
                  <a:lnTo>
                    <a:pt x="10194" y="16246"/>
                  </a:lnTo>
                  <a:lnTo>
                    <a:pt x="10553" y="16246"/>
                  </a:lnTo>
                  <a:lnTo>
                    <a:pt x="10733" y="15967"/>
                  </a:lnTo>
                  <a:lnTo>
                    <a:pt x="11701" y="15967"/>
                  </a:lnTo>
                  <a:lnTo>
                    <a:pt x="11826" y="15751"/>
                  </a:lnTo>
                  <a:lnTo>
                    <a:pt x="12241" y="15751"/>
                  </a:lnTo>
                  <a:lnTo>
                    <a:pt x="12185" y="15422"/>
                  </a:lnTo>
                  <a:lnTo>
                    <a:pt x="11826" y="14978"/>
                  </a:lnTo>
                  <a:lnTo>
                    <a:pt x="11826" y="14521"/>
                  </a:lnTo>
                  <a:lnTo>
                    <a:pt x="12365" y="14103"/>
                  </a:lnTo>
                  <a:lnTo>
                    <a:pt x="12365" y="12822"/>
                  </a:lnTo>
                  <a:lnTo>
                    <a:pt x="13029" y="12378"/>
                  </a:lnTo>
                  <a:lnTo>
                    <a:pt x="13748" y="12378"/>
                  </a:lnTo>
                  <a:lnTo>
                    <a:pt x="13983" y="12708"/>
                  </a:lnTo>
                  <a:lnTo>
                    <a:pt x="14343" y="12708"/>
                  </a:lnTo>
                  <a:lnTo>
                    <a:pt x="14758" y="12936"/>
                  </a:lnTo>
                  <a:lnTo>
                    <a:pt x="15062" y="12708"/>
                  </a:lnTo>
                  <a:lnTo>
                    <a:pt x="15961" y="12112"/>
                  </a:lnTo>
                  <a:lnTo>
                    <a:pt x="17289" y="10793"/>
                  </a:lnTo>
                  <a:lnTo>
                    <a:pt x="17649" y="9918"/>
                  </a:lnTo>
                  <a:lnTo>
                    <a:pt x="18188" y="9474"/>
                  </a:lnTo>
                  <a:lnTo>
                    <a:pt x="19751" y="9423"/>
                  </a:lnTo>
                  <a:lnTo>
                    <a:pt x="19986" y="8928"/>
                  </a:lnTo>
                  <a:lnTo>
                    <a:pt x="19986" y="8358"/>
                  </a:lnTo>
                  <a:lnTo>
                    <a:pt x="19682" y="7647"/>
                  </a:lnTo>
                  <a:lnTo>
                    <a:pt x="19391" y="7432"/>
                  </a:lnTo>
                  <a:lnTo>
                    <a:pt x="18548" y="6988"/>
                  </a:lnTo>
                  <a:lnTo>
                    <a:pt x="18423" y="5504"/>
                  </a:lnTo>
                  <a:lnTo>
                    <a:pt x="18728" y="5453"/>
                  </a:lnTo>
                  <a:lnTo>
                    <a:pt x="18728" y="4553"/>
                  </a:lnTo>
                  <a:lnTo>
                    <a:pt x="18188" y="4629"/>
                  </a:lnTo>
                  <a:lnTo>
                    <a:pt x="17649" y="3792"/>
                  </a:lnTo>
                  <a:lnTo>
                    <a:pt x="16196" y="3792"/>
                  </a:lnTo>
                  <a:lnTo>
                    <a:pt x="15892" y="3589"/>
                  </a:lnTo>
                  <a:lnTo>
                    <a:pt x="15173" y="3589"/>
                  </a:lnTo>
                  <a:lnTo>
                    <a:pt x="14163" y="2689"/>
                  </a:lnTo>
                  <a:lnTo>
                    <a:pt x="14163" y="1649"/>
                  </a:lnTo>
                  <a:lnTo>
                    <a:pt x="13568" y="1598"/>
                  </a:lnTo>
                  <a:lnTo>
                    <a:pt x="12780" y="774"/>
                  </a:lnTo>
                  <a:lnTo>
                    <a:pt x="12241" y="165"/>
                  </a:lnTo>
                  <a:lnTo>
                    <a:pt x="11328" y="0"/>
                  </a:lnTo>
                  <a:lnTo>
                    <a:pt x="11521" y="1864"/>
                  </a:lnTo>
                  <a:lnTo>
                    <a:pt x="10788" y="2143"/>
                  </a:lnTo>
                  <a:lnTo>
                    <a:pt x="9710" y="2473"/>
                  </a:lnTo>
                  <a:lnTo>
                    <a:pt x="7012" y="4008"/>
                  </a:lnTo>
                  <a:lnTo>
                    <a:pt x="415" y="10019"/>
                  </a:lnTo>
                  <a:lnTo>
                    <a:pt x="55" y="11833"/>
                  </a:lnTo>
                  <a:lnTo>
                    <a:pt x="360" y="13431"/>
                  </a:lnTo>
                  <a:lnTo>
                    <a:pt x="0" y="14648"/>
                  </a:lnTo>
                  <a:lnTo>
                    <a:pt x="360" y="15308"/>
                  </a:lnTo>
                  <a:lnTo>
                    <a:pt x="539" y="16347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12700">
              <a:solidFill>
                <a:schemeClr val="tx1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50" name="Freeform 10"/>
            <p:cNvSpPr>
              <a:spLocks noChangeAspect="1"/>
            </p:cNvSpPr>
            <p:nvPr/>
          </p:nvSpPr>
          <p:spPr bwMode="auto">
            <a:xfrm>
              <a:off x="3198953" y="6418729"/>
              <a:ext cx="1547697" cy="1347222"/>
            </a:xfrm>
            <a:custGeom>
              <a:avLst/>
              <a:gdLst>
                <a:gd name="T0" fmla="*/ 19628 w 20000"/>
                <a:gd name="T1" fmla="*/ 19024 h 20000"/>
                <a:gd name="T2" fmla="*/ 17512 w 20000"/>
                <a:gd name="T3" fmla="*/ 19263 h 20000"/>
                <a:gd name="T4" fmla="*/ 17092 w 20000"/>
                <a:gd name="T5" fmla="*/ 19816 h 20000"/>
                <a:gd name="T6" fmla="*/ 15977 w 20000"/>
                <a:gd name="T7" fmla="*/ 19982 h 20000"/>
                <a:gd name="T8" fmla="*/ 15703 w 20000"/>
                <a:gd name="T9" fmla="*/ 19263 h 20000"/>
                <a:gd name="T10" fmla="*/ 14653 w 20000"/>
                <a:gd name="T11" fmla="*/ 18950 h 20000"/>
                <a:gd name="T12" fmla="*/ 13813 w 20000"/>
                <a:gd name="T13" fmla="*/ 18471 h 20000"/>
                <a:gd name="T14" fmla="*/ 12617 w 20000"/>
                <a:gd name="T15" fmla="*/ 18471 h 20000"/>
                <a:gd name="T16" fmla="*/ 11082 w 20000"/>
                <a:gd name="T17" fmla="*/ 17753 h 20000"/>
                <a:gd name="T18" fmla="*/ 10178 w 20000"/>
                <a:gd name="T19" fmla="*/ 17182 h 20000"/>
                <a:gd name="T20" fmla="*/ 9386 w 20000"/>
                <a:gd name="T21" fmla="*/ 16317 h 20000"/>
                <a:gd name="T22" fmla="*/ 8611 w 20000"/>
                <a:gd name="T23" fmla="*/ 15599 h 20000"/>
                <a:gd name="T24" fmla="*/ 6931 w 20000"/>
                <a:gd name="T25" fmla="*/ 16556 h 20000"/>
                <a:gd name="T26" fmla="*/ 6591 w 20000"/>
                <a:gd name="T27" fmla="*/ 17109 h 20000"/>
                <a:gd name="T28" fmla="*/ 5541 w 20000"/>
                <a:gd name="T29" fmla="*/ 17109 h 20000"/>
                <a:gd name="T30" fmla="*/ 4766 w 20000"/>
                <a:gd name="T31" fmla="*/ 15267 h 20000"/>
                <a:gd name="T32" fmla="*/ 3489 w 20000"/>
                <a:gd name="T33" fmla="*/ 14788 h 20000"/>
                <a:gd name="T34" fmla="*/ 3489 w 20000"/>
                <a:gd name="T35" fmla="*/ 13370 h 20000"/>
                <a:gd name="T36" fmla="*/ 1535 w 20000"/>
                <a:gd name="T37" fmla="*/ 11584 h 20000"/>
                <a:gd name="T38" fmla="*/ 1050 w 20000"/>
                <a:gd name="T39" fmla="*/ 9834 h 20000"/>
                <a:gd name="T40" fmla="*/ 0 w 20000"/>
                <a:gd name="T41" fmla="*/ 9116 h 20000"/>
                <a:gd name="T42" fmla="*/ 210 w 20000"/>
                <a:gd name="T43" fmla="*/ 6722 h 20000"/>
                <a:gd name="T44" fmla="*/ 2165 w 20000"/>
                <a:gd name="T45" fmla="*/ 5267 h 20000"/>
                <a:gd name="T46" fmla="*/ 3700 w 20000"/>
                <a:gd name="T47" fmla="*/ 884 h 20000"/>
                <a:gd name="T48" fmla="*/ 5040 w 20000"/>
                <a:gd name="T49" fmla="*/ 0 h 20000"/>
                <a:gd name="T50" fmla="*/ 6090 w 20000"/>
                <a:gd name="T51" fmla="*/ 718 h 20000"/>
                <a:gd name="T52" fmla="*/ 6171 w 20000"/>
                <a:gd name="T53" fmla="*/ 2486 h 20000"/>
                <a:gd name="T54" fmla="*/ 6801 w 20000"/>
                <a:gd name="T55" fmla="*/ 3757 h 20000"/>
                <a:gd name="T56" fmla="*/ 7851 w 20000"/>
                <a:gd name="T57" fmla="*/ 3996 h 20000"/>
                <a:gd name="T58" fmla="*/ 8336 w 20000"/>
                <a:gd name="T59" fmla="*/ 4475 h 20000"/>
                <a:gd name="T60" fmla="*/ 8611 w 20000"/>
                <a:gd name="T61" fmla="*/ 4475 h 20000"/>
                <a:gd name="T62" fmla="*/ 8691 w 20000"/>
                <a:gd name="T63" fmla="*/ 5506 h 20000"/>
                <a:gd name="T64" fmla="*/ 10016 w 20000"/>
                <a:gd name="T65" fmla="*/ 5506 h 20000"/>
                <a:gd name="T66" fmla="*/ 10598 w 20000"/>
                <a:gd name="T67" fmla="*/ 6243 h 20000"/>
                <a:gd name="T68" fmla="*/ 12197 w 20000"/>
                <a:gd name="T69" fmla="*/ 6243 h 20000"/>
                <a:gd name="T70" fmla="*/ 12763 w 20000"/>
                <a:gd name="T71" fmla="*/ 7127 h 20000"/>
                <a:gd name="T72" fmla="*/ 12763 w 20000"/>
                <a:gd name="T73" fmla="*/ 7680 h 20000"/>
                <a:gd name="T74" fmla="*/ 13457 w 20000"/>
                <a:gd name="T75" fmla="*/ 8564 h 20000"/>
                <a:gd name="T76" fmla="*/ 13942 w 20000"/>
                <a:gd name="T77" fmla="*/ 8564 h 20000"/>
                <a:gd name="T78" fmla="*/ 13942 w 20000"/>
                <a:gd name="T79" fmla="*/ 9521 h 20000"/>
                <a:gd name="T80" fmla="*/ 14992 w 20000"/>
                <a:gd name="T81" fmla="*/ 9521 h 20000"/>
                <a:gd name="T82" fmla="*/ 15202 w 20000"/>
                <a:gd name="T83" fmla="*/ 10239 h 20000"/>
                <a:gd name="T84" fmla="*/ 16187 w 20000"/>
                <a:gd name="T85" fmla="*/ 10479 h 20000"/>
                <a:gd name="T86" fmla="*/ 16397 w 20000"/>
                <a:gd name="T87" fmla="*/ 11436 h 20000"/>
                <a:gd name="T88" fmla="*/ 16397 w 20000"/>
                <a:gd name="T89" fmla="*/ 12707 h 20000"/>
                <a:gd name="T90" fmla="*/ 17027 w 20000"/>
                <a:gd name="T91" fmla="*/ 12707 h 20000"/>
                <a:gd name="T92" fmla="*/ 17027 w 20000"/>
                <a:gd name="T93" fmla="*/ 13131 h 20000"/>
                <a:gd name="T94" fmla="*/ 17658 w 20000"/>
                <a:gd name="T95" fmla="*/ 13131 h 20000"/>
                <a:gd name="T96" fmla="*/ 18029 w 20000"/>
                <a:gd name="T97" fmla="*/ 12652 h 20000"/>
                <a:gd name="T98" fmla="*/ 18772 w 20000"/>
                <a:gd name="T99" fmla="*/ 13849 h 20000"/>
                <a:gd name="T100" fmla="*/ 18772 w 20000"/>
                <a:gd name="T101" fmla="*/ 15672 h 20000"/>
                <a:gd name="T102" fmla="*/ 19984 w 20000"/>
                <a:gd name="T103" fmla="*/ 17182 h 20000"/>
                <a:gd name="T104" fmla="*/ 19984 w 20000"/>
                <a:gd name="T105" fmla="*/ 18545 h 20000"/>
                <a:gd name="T106" fmla="*/ 19628 w 20000"/>
                <a:gd name="T107" fmla="*/ 190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000" h="20000">
                  <a:moveTo>
                    <a:pt x="19628" y="19024"/>
                  </a:moveTo>
                  <a:lnTo>
                    <a:pt x="17512" y="19263"/>
                  </a:lnTo>
                  <a:lnTo>
                    <a:pt x="17092" y="19816"/>
                  </a:lnTo>
                  <a:lnTo>
                    <a:pt x="15977" y="19982"/>
                  </a:lnTo>
                  <a:lnTo>
                    <a:pt x="15703" y="19263"/>
                  </a:lnTo>
                  <a:lnTo>
                    <a:pt x="14653" y="18950"/>
                  </a:lnTo>
                  <a:lnTo>
                    <a:pt x="13813" y="18471"/>
                  </a:lnTo>
                  <a:lnTo>
                    <a:pt x="12617" y="18471"/>
                  </a:lnTo>
                  <a:lnTo>
                    <a:pt x="11082" y="17753"/>
                  </a:lnTo>
                  <a:lnTo>
                    <a:pt x="10178" y="17182"/>
                  </a:lnTo>
                  <a:lnTo>
                    <a:pt x="9386" y="16317"/>
                  </a:lnTo>
                  <a:lnTo>
                    <a:pt x="8611" y="15599"/>
                  </a:lnTo>
                  <a:lnTo>
                    <a:pt x="6931" y="16556"/>
                  </a:lnTo>
                  <a:lnTo>
                    <a:pt x="6591" y="17109"/>
                  </a:lnTo>
                  <a:lnTo>
                    <a:pt x="5541" y="17109"/>
                  </a:lnTo>
                  <a:lnTo>
                    <a:pt x="4766" y="15267"/>
                  </a:lnTo>
                  <a:lnTo>
                    <a:pt x="3489" y="14788"/>
                  </a:lnTo>
                  <a:lnTo>
                    <a:pt x="3489" y="13370"/>
                  </a:lnTo>
                  <a:lnTo>
                    <a:pt x="1535" y="11584"/>
                  </a:lnTo>
                  <a:lnTo>
                    <a:pt x="1050" y="9834"/>
                  </a:lnTo>
                  <a:lnTo>
                    <a:pt x="0" y="9116"/>
                  </a:lnTo>
                  <a:lnTo>
                    <a:pt x="210" y="6722"/>
                  </a:lnTo>
                  <a:lnTo>
                    <a:pt x="2165" y="5267"/>
                  </a:lnTo>
                  <a:lnTo>
                    <a:pt x="3700" y="884"/>
                  </a:lnTo>
                  <a:lnTo>
                    <a:pt x="5040" y="0"/>
                  </a:lnTo>
                  <a:lnTo>
                    <a:pt x="6090" y="718"/>
                  </a:lnTo>
                  <a:lnTo>
                    <a:pt x="6171" y="2486"/>
                  </a:lnTo>
                  <a:lnTo>
                    <a:pt x="6801" y="3757"/>
                  </a:lnTo>
                  <a:lnTo>
                    <a:pt x="7851" y="3996"/>
                  </a:lnTo>
                  <a:lnTo>
                    <a:pt x="8336" y="4475"/>
                  </a:lnTo>
                  <a:lnTo>
                    <a:pt x="8611" y="4475"/>
                  </a:lnTo>
                  <a:lnTo>
                    <a:pt x="8691" y="5506"/>
                  </a:lnTo>
                  <a:lnTo>
                    <a:pt x="10016" y="5506"/>
                  </a:lnTo>
                  <a:lnTo>
                    <a:pt x="10598" y="6243"/>
                  </a:lnTo>
                  <a:lnTo>
                    <a:pt x="12197" y="6243"/>
                  </a:lnTo>
                  <a:lnTo>
                    <a:pt x="12763" y="7127"/>
                  </a:lnTo>
                  <a:lnTo>
                    <a:pt x="12763" y="7680"/>
                  </a:lnTo>
                  <a:lnTo>
                    <a:pt x="13457" y="8564"/>
                  </a:lnTo>
                  <a:lnTo>
                    <a:pt x="13942" y="8564"/>
                  </a:lnTo>
                  <a:lnTo>
                    <a:pt x="13942" y="9521"/>
                  </a:lnTo>
                  <a:lnTo>
                    <a:pt x="14992" y="9521"/>
                  </a:lnTo>
                  <a:lnTo>
                    <a:pt x="15202" y="10239"/>
                  </a:lnTo>
                  <a:lnTo>
                    <a:pt x="16187" y="10479"/>
                  </a:lnTo>
                  <a:lnTo>
                    <a:pt x="16397" y="11436"/>
                  </a:lnTo>
                  <a:lnTo>
                    <a:pt x="16397" y="12707"/>
                  </a:lnTo>
                  <a:lnTo>
                    <a:pt x="17027" y="12707"/>
                  </a:lnTo>
                  <a:lnTo>
                    <a:pt x="17027" y="13131"/>
                  </a:lnTo>
                  <a:lnTo>
                    <a:pt x="17658" y="13131"/>
                  </a:lnTo>
                  <a:lnTo>
                    <a:pt x="18029" y="12652"/>
                  </a:lnTo>
                  <a:lnTo>
                    <a:pt x="18772" y="13849"/>
                  </a:lnTo>
                  <a:lnTo>
                    <a:pt x="18772" y="15672"/>
                  </a:lnTo>
                  <a:lnTo>
                    <a:pt x="19984" y="17182"/>
                  </a:lnTo>
                  <a:lnTo>
                    <a:pt x="19984" y="18545"/>
                  </a:lnTo>
                  <a:lnTo>
                    <a:pt x="19628" y="19024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12700">
              <a:solidFill>
                <a:schemeClr val="tx1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51" name="Freeform 11"/>
            <p:cNvSpPr>
              <a:spLocks noChangeAspect="1"/>
            </p:cNvSpPr>
            <p:nvPr/>
          </p:nvSpPr>
          <p:spPr bwMode="auto">
            <a:xfrm>
              <a:off x="8025908" y="4185642"/>
              <a:ext cx="1836250" cy="2507856"/>
            </a:xfrm>
            <a:custGeom>
              <a:avLst/>
              <a:gdLst>
                <a:gd name="T0" fmla="*/ 790 w 20000"/>
                <a:gd name="T1" fmla="*/ 1941 h 20000"/>
                <a:gd name="T2" fmla="*/ 0 w 20000"/>
                <a:gd name="T3" fmla="*/ 2970 h 20000"/>
                <a:gd name="T4" fmla="*/ 899 w 20000"/>
                <a:gd name="T5" fmla="*/ 4762 h 20000"/>
                <a:gd name="T6" fmla="*/ 1552 w 20000"/>
                <a:gd name="T7" fmla="*/ 6752 h 20000"/>
                <a:gd name="T8" fmla="*/ 1144 w 20000"/>
                <a:gd name="T9" fmla="*/ 8307 h 20000"/>
                <a:gd name="T10" fmla="*/ 967 w 20000"/>
                <a:gd name="T11" fmla="*/ 9030 h 20000"/>
                <a:gd name="T12" fmla="*/ 2491 w 20000"/>
                <a:gd name="T13" fmla="*/ 9931 h 20000"/>
                <a:gd name="T14" fmla="*/ 2491 w 20000"/>
                <a:gd name="T15" fmla="*/ 9931 h 20000"/>
                <a:gd name="T16" fmla="*/ 3022 w 20000"/>
                <a:gd name="T17" fmla="*/ 11693 h 20000"/>
                <a:gd name="T18" fmla="*/ 2791 w 20000"/>
                <a:gd name="T19" fmla="*/ 13119 h 20000"/>
                <a:gd name="T20" fmla="*/ 1375 w 20000"/>
                <a:gd name="T21" fmla="*/ 14228 h 20000"/>
                <a:gd name="T22" fmla="*/ 531 w 20000"/>
                <a:gd name="T23" fmla="*/ 15475 h 20000"/>
                <a:gd name="T24" fmla="*/ 1021 w 20000"/>
                <a:gd name="T25" fmla="*/ 18396 h 20000"/>
                <a:gd name="T26" fmla="*/ 4030 w 20000"/>
                <a:gd name="T27" fmla="*/ 19089 h 20000"/>
                <a:gd name="T28" fmla="*/ 3975 w 20000"/>
                <a:gd name="T29" fmla="*/ 19089 h 20000"/>
                <a:gd name="T30" fmla="*/ 5677 w 20000"/>
                <a:gd name="T31" fmla="*/ 18614 h 20000"/>
                <a:gd name="T32" fmla="*/ 6971 w 20000"/>
                <a:gd name="T33" fmla="*/ 19040 h 20000"/>
                <a:gd name="T34" fmla="*/ 7229 w 20000"/>
                <a:gd name="T35" fmla="*/ 17931 h 20000"/>
                <a:gd name="T36" fmla="*/ 8754 w 20000"/>
                <a:gd name="T37" fmla="*/ 18396 h 20000"/>
                <a:gd name="T38" fmla="*/ 11654 w 20000"/>
                <a:gd name="T39" fmla="*/ 17713 h 20000"/>
                <a:gd name="T40" fmla="*/ 12703 w 20000"/>
                <a:gd name="T41" fmla="*/ 14228 h 20000"/>
                <a:gd name="T42" fmla="*/ 14132 w 20000"/>
                <a:gd name="T43" fmla="*/ 13931 h 20000"/>
                <a:gd name="T44" fmla="*/ 16025 w 20000"/>
                <a:gd name="T45" fmla="*/ 14188 h 20000"/>
                <a:gd name="T46" fmla="*/ 17440 w 20000"/>
                <a:gd name="T47" fmla="*/ 11950 h 20000"/>
                <a:gd name="T48" fmla="*/ 18462 w 20000"/>
                <a:gd name="T49" fmla="*/ 10792 h 20000"/>
                <a:gd name="T50" fmla="*/ 19986 w 20000"/>
                <a:gd name="T51" fmla="*/ 9970 h 20000"/>
                <a:gd name="T52" fmla="*/ 18734 w 20000"/>
                <a:gd name="T53" fmla="*/ 8376 h 20000"/>
                <a:gd name="T54" fmla="*/ 16501 w 20000"/>
                <a:gd name="T55" fmla="*/ 8436 h 20000"/>
                <a:gd name="T56" fmla="*/ 14078 w 20000"/>
                <a:gd name="T57" fmla="*/ 8733 h 20000"/>
                <a:gd name="T58" fmla="*/ 13370 w 20000"/>
                <a:gd name="T59" fmla="*/ 6881 h 20000"/>
                <a:gd name="T60" fmla="*/ 11178 w 20000"/>
                <a:gd name="T61" fmla="*/ 6663 h 20000"/>
                <a:gd name="T62" fmla="*/ 8468 w 20000"/>
                <a:gd name="T63" fmla="*/ 3564 h 20000"/>
                <a:gd name="T64" fmla="*/ 9353 w 20000"/>
                <a:gd name="T65" fmla="*/ 1634 h 20000"/>
                <a:gd name="T66" fmla="*/ 8114 w 20000"/>
                <a:gd name="T67" fmla="*/ 1554 h 20000"/>
                <a:gd name="T68" fmla="*/ 5909 w 20000"/>
                <a:gd name="T69" fmla="*/ 168 h 20000"/>
                <a:gd name="T70" fmla="*/ 2138 w 20000"/>
                <a:gd name="T71" fmla="*/ 16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000" h="20000">
                  <a:moveTo>
                    <a:pt x="1430" y="950"/>
                  </a:moveTo>
                  <a:lnTo>
                    <a:pt x="790" y="1941"/>
                  </a:lnTo>
                  <a:lnTo>
                    <a:pt x="0" y="2198"/>
                  </a:lnTo>
                  <a:lnTo>
                    <a:pt x="0" y="2970"/>
                  </a:lnTo>
                  <a:lnTo>
                    <a:pt x="1675" y="3653"/>
                  </a:lnTo>
                  <a:lnTo>
                    <a:pt x="899" y="4762"/>
                  </a:lnTo>
                  <a:lnTo>
                    <a:pt x="1144" y="5673"/>
                  </a:lnTo>
                  <a:lnTo>
                    <a:pt x="1552" y="6752"/>
                  </a:lnTo>
                  <a:lnTo>
                    <a:pt x="1076" y="6921"/>
                  </a:lnTo>
                  <a:lnTo>
                    <a:pt x="1144" y="8307"/>
                  </a:lnTo>
                  <a:lnTo>
                    <a:pt x="1144" y="8248"/>
                  </a:lnTo>
                  <a:lnTo>
                    <a:pt x="967" y="9030"/>
                  </a:lnTo>
                  <a:lnTo>
                    <a:pt x="2029" y="9030"/>
                  </a:lnTo>
                  <a:lnTo>
                    <a:pt x="2491" y="9931"/>
                  </a:lnTo>
                  <a:lnTo>
                    <a:pt x="2668" y="10743"/>
                  </a:lnTo>
                  <a:lnTo>
                    <a:pt x="2491" y="9931"/>
                  </a:lnTo>
                  <a:lnTo>
                    <a:pt x="2968" y="11604"/>
                  </a:lnTo>
                  <a:lnTo>
                    <a:pt x="3022" y="11693"/>
                  </a:lnTo>
                  <a:lnTo>
                    <a:pt x="2845" y="13119"/>
                  </a:lnTo>
                  <a:lnTo>
                    <a:pt x="2791" y="13119"/>
                  </a:lnTo>
                  <a:lnTo>
                    <a:pt x="2260" y="13584"/>
                  </a:lnTo>
                  <a:lnTo>
                    <a:pt x="1375" y="14228"/>
                  </a:lnTo>
                  <a:lnTo>
                    <a:pt x="844" y="14614"/>
                  </a:lnTo>
                  <a:lnTo>
                    <a:pt x="531" y="15475"/>
                  </a:lnTo>
                  <a:lnTo>
                    <a:pt x="1253" y="16802"/>
                  </a:lnTo>
                  <a:lnTo>
                    <a:pt x="1021" y="18396"/>
                  </a:lnTo>
                  <a:lnTo>
                    <a:pt x="1552" y="18446"/>
                  </a:lnTo>
                  <a:lnTo>
                    <a:pt x="4030" y="19089"/>
                  </a:lnTo>
                  <a:lnTo>
                    <a:pt x="2560" y="19990"/>
                  </a:lnTo>
                  <a:lnTo>
                    <a:pt x="3975" y="19089"/>
                  </a:lnTo>
                  <a:lnTo>
                    <a:pt x="4847" y="18614"/>
                  </a:lnTo>
                  <a:lnTo>
                    <a:pt x="5677" y="18614"/>
                  </a:lnTo>
                  <a:lnTo>
                    <a:pt x="6167" y="19129"/>
                  </a:lnTo>
                  <a:lnTo>
                    <a:pt x="6971" y="19040"/>
                  </a:lnTo>
                  <a:lnTo>
                    <a:pt x="7107" y="18574"/>
                  </a:lnTo>
                  <a:lnTo>
                    <a:pt x="7229" y="17931"/>
                  </a:lnTo>
                  <a:lnTo>
                    <a:pt x="8046" y="17970"/>
                  </a:lnTo>
                  <a:lnTo>
                    <a:pt x="8754" y="18396"/>
                  </a:lnTo>
                  <a:lnTo>
                    <a:pt x="10415" y="18267"/>
                  </a:lnTo>
                  <a:lnTo>
                    <a:pt x="11654" y="17713"/>
                  </a:lnTo>
                  <a:lnTo>
                    <a:pt x="12703" y="15347"/>
                  </a:lnTo>
                  <a:lnTo>
                    <a:pt x="12703" y="14228"/>
                  </a:lnTo>
                  <a:lnTo>
                    <a:pt x="13315" y="13931"/>
                  </a:lnTo>
                  <a:lnTo>
                    <a:pt x="14132" y="13931"/>
                  </a:lnTo>
                  <a:lnTo>
                    <a:pt x="14963" y="14356"/>
                  </a:lnTo>
                  <a:lnTo>
                    <a:pt x="16025" y="14188"/>
                  </a:lnTo>
                  <a:lnTo>
                    <a:pt x="17617" y="12802"/>
                  </a:lnTo>
                  <a:lnTo>
                    <a:pt x="17440" y="11950"/>
                  </a:lnTo>
                  <a:lnTo>
                    <a:pt x="18462" y="11604"/>
                  </a:lnTo>
                  <a:lnTo>
                    <a:pt x="18462" y="10792"/>
                  </a:lnTo>
                  <a:lnTo>
                    <a:pt x="19523" y="10356"/>
                  </a:lnTo>
                  <a:lnTo>
                    <a:pt x="19986" y="9970"/>
                  </a:lnTo>
                  <a:lnTo>
                    <a:pt x="18734" y="9287"/>
                  </a:lnTo>
                  <a:lnTo>
                    <a:pt x="18734" y="8376"/>
                  </a:lnTo>
                  <a:lnTo>
                    <a:pt x="17386" y="7733"/>
                  </a:lnTo>
                  <a:lnTo>
                    <a:pt x="16501" y="8436"/>
                  </a:lnTo>
                  <a:lnTo>
                    <a:pt x="15671" y="8693"/>
                  </a:lnTo>
                  <a:lnTo>
                    <a:pt x="14078" y="8733"/>
                  </a:lnTo>
                  <a:lnTo>
                    <a:pt x="13370" y="8248"/>
                  </a:lnTo>
                  <a:lnTo>
                    <a:pt x="13370" y="6881"/>
                  </a:lnTo>
                  <a:lnTo>
                    <a:pt x="12526" y="6703"/>
                  </a:lnTo>
                  <a:lnTo>
                    <a:pt x="11178" y="6663"/>
                  </a:lnTo>
                  <a:lnTo>
                    <a:pt x="10238" y="5762"/>
                  </a:lnTo>
                  <a:lnTo>
                    <a:pt x="8468" y="3564"/>
                  </a:lnTo>
                  <a:lnTo>
                    <a:pt x="9353" y="2921"/>
                  </a:lnTo>
                  <a:lnTo>
                    <a:pt x="9353" y="1634"/>
                  </a:lnTo>
                  <a:lnTo>
                    <a:pt x="8877" y="1941"/>
                  </a:lnTo>
                  <a:lnTo>
                    <a:pt x="8114" y="1554"/>
                  </a:lnTo>
                  <a:lnTo>
                    <a:pt x="7461" y="525"/>
                  </a:lnTo>
                  <a:lnTo>
                    <a:pt x="5909" y="168"/>
                  </a:lnTo>
                  <a:lnTo>
                    <a:pt x="3676" y="0"/>
                  </a:lnTo>
                  <a:lnTo>
                    <a:pt x="2138" y="168"/>
                  </a:lnTo>
                  <a:lnTo>
                    <a:pt x="1430" y="95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2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52" name="Freeform 13"/>
            <p:cNvSpPr>
              <a:spLocks noChangeAspect="1"/>
            </p:cNvSpPr>
            <p:nvPr/>
          </p:nvSpPr>
          <p:spPr bwMode="auto">
            <a:xfrm>
              <a:off x="13596359" y="5580301"/>
              <a:ext cx="1560813" cy="2220070"/>
            </a:xfrm>
            <a:custGeom>
              <a:avLst/>
              <a:gdLst>
                <a:gd name="T0" fmla="*/ 11275 w 20000"/>
                <a:gd name="T1" fmla="*/ 18636 h 20000"/>
                <a:gd name="T2" fmla="*/ 9479 w 20000"/>
                <a:gd name="T3" fmla="*/ 18301 h 20000"/>
                <a:gd name="T4" fmla="*/ 8837 w 20000"/>
                <a:gd name="T5" fmla="*/ 17228 h 20000"/>
                <a:gd name="T6" fmla="*/ 7859 w 20000"/>
                <a:gd name="T7" fmla="*/ 17228 h 20000"/>
                <a:gd name="T8" fmla="*/ 6335 w 20000"/>
                <a:gd name="T9" fmla="*/ 16411 h 20000"/>
                <a:gd name="T10" fmla="*/ 6752 w 20000"/>
                <a:gd name="T11" fmla="*/ 15539 h 20000"/>
                <a:gd name="T12" fmla="*/ 5020 w 20000"/>
                <a:gd name="T13" fmla="*/ 15092 h 20000"/>
                <a:gd name="T14" fmla="*/ 4523 w 20000"/>
                <a:gd name="T15" fmla="*/ 13449 h 20000"/>
                <a:gd name="T16" fmla="*/ 4186 w 20000"/>
                <a:gd name="T17" fmla="*/ 11604 h 20000"/>
                <a:gd name="T18" fmla="*/ 3272 w 20000"/>
                <a:gd name="T19" fmla="*/ 10766 h 20000"/>
                <a:gd name="T20" fmla="*/ 1893 w 20000"/>
                <a:gd name="T21" fmla="*/ 10978 h 20000"/>
                <a:gd name="T22" fmla="*/ 2101 w 20000"/>
                <a:gd name="T23" fmla="*/ 9178 h 20000"/>
                <a:gd name="T24" fmla="*/ 0 w 20000"/>
                <a:gd name="T25" fmla="*/ 8161 h 20000"/>
                <a:gd name="T26" fmla="*/ 545 w 20000"/>
                <a:gd name="T27" fmla="*/ 7144 h 20000"/>
                <a:gd name="T28" fmla="*/ 0 w 20000"/>
                <a:gd name="T29" fmla="*/ 5769 h 20000"/>
                <a:gd name="T30" fmla="*/ 545 w 20000"/>
                <a:gd name="T31" fmla="*/ 3644 h 20000"/>
                <a:gd name="T32" fmla="*/ 626 w 20000"/>
                <a:gd name="T33" fmla="*/ 2728 h 20000"/>
                <a:gd name="T34" fmla="*/ 898 w 20000"/>
                <a:gd name="T35" fmla="*/ 1420 h 20000"/>
                <a:gd name="T36" fmla="*/ 2101 w 20000"/>
                <a:gd name="T37" fmla="*/ 0 h 20000"/>
                <a:gd name="T38" fmla="*/ 4459 w 20000"/>
                <a:gd name="T39" fmla="*/ 771 h 20000"/>
                <a:gd name="T40" fmla="*/ 8420 w 20000"/>
                <a:gd name="T41" fmla="*/ 1856 h 20000"/>
                <a:gd name="T42" fmla="*/ 11275 w 20000"/>
                <a:gd name="T43" fmla="*/ 2225 h 20000"/>
                <a:gd name="T44" fmla="*/ 14547 w 20000"/>
                <a:gd name="T45" fmla="*/ 3208 h 20000"/>
                <a:gd name="T46" fmla="*/ 17963 w 20000"/>
                <a:gd name="T47" fmla="*/ 3208 h 20000"/>
                <a:gd name="T48" fmla="*/ 18027 w 20000"/>
                <a:gd name="T49" fmla="*/ 4416 h 20000"/>
                <a:gd name="T50" fmla="*/ 19984 w 20000"/>
                <a:gd name="T51" fmla="*/ 6305 h 20000"/>
                <a:gd name="T52" fmla="*/ 17065 w 20000"/>
                <a:gd name="T53" fmla="*/ 8541 h 20000"/>
                <a:gd name="T54" fmla="*/ 16439 w 20000"/>
                <a:gd name="T55" fmla="*/ 10050 h 20000"/>
                <a:gd name="T56" fmla="*/ 18861 w 20000"/>
                <a:gd name="T57" fmla="*/ 10475 h 20000"/>
                <a:gd name="T58" fmla="*/ 16905 w 20000"/>
                <a:gd name="T59" fmla="*/ 11604 h 20000"/>
                <a:gd name="T60" fmla="*/ 16488 w 20000"/>
                <a:gd name="T61" fmla="*/ 13058 h 20000"/>
                <a:gd name="T62" fmla="*/ 18733 w 20000"/>
                <a:gd name="T63" fmla="*/ 14757 h 20000"/>
                <a:gd name="T64" fmla="*/ 19278 w 20000"/>
                <a:gd name="T65" fmla="*/ 16847 h 20000"/>
                <a:gd name="T66" fmla="*/ 18589 w 20000"/>
                <a:gd name="T67" fmla="*/ 17663 h 20000"/>
                <a:gd name="T68" fmla="*/ 11981 w 20000"/>
                <a:gd name="T69" fmla="*/ 1998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00" h="20000">
                  <a:moveTo>
                    <a:pt x="11211" y="19407"/>
                  </a:moveTo>
                  <a:lnTo>
                    <a:pt x="11275" y="18636"/>
                  </a:lnTo>
                  <a:lnTo>
                    <a:pt x="10168" y="18636"/>
                  </a:lnTo>
                  <a:lnTo>
                    <a:pt x="9479" y="18301"/>
                  </a:lnTo>
                  <a:lnTo>
                    <a:pt x="9479" y="17663"/>
                  </a:lnTo>
                  <a:lnTo>
                    <a:pt x="8837" y="17228"/>
                  </a:lnTo>
                  <a:lnTo>
                    <a:pt x="8629" y="17574"/>
                  </a:lnTo>
                  <a:lnTo>
                    <a:pt x="7859" y="17228"/>
                  </a:lnTo>
                  <a:lnTo>
                    <a:pt x="7442" y="16792"/>
                  </a:lnTo>
                  <a:lnTo>
                    <a:pt x="6335" y="16411"/>
                  </a:lnTo>
                  <a:lnTo>
                    <a:pt x="6752" y="16221"/>
                  </a:lnTo>
                  <a:lnTo>
                    <a:pt x="6752" y="15539"/>
                  </a:lnTo>
                  <a:lnTo>
                    <a:pt x="6063" y="15282"/>
                  </a:lnTo>
                  <a:lnTo>
                    <a:pt x="5020" y="15092"/>
                  </a:lnTo>
                  <a:lnTo>
                    <a:pt x="4523" y="14556"/>
                  </a:lnTo>
                  <a:lnTo>
                    <a:pt x="4523" y="13449"/>
                  </a:lnTo>
                  <a:lnTo>
                    <a:pt x="4186" y="13158"/>
                  </a:lnTo>
                  <a:lnTo>
                    <a:pt x="4186" y="11604"/>
                  </a:lnTo>
                  <a:lnTo>
                    <a:pt x="3833" y="11056"/>
                  </a:lnTo>
                  <a:lnTo>
                    <a:pt x="3272" y="10766"/>
                  </a:lnTo>
                  <a:lnTo>
                    <a:pt x="2630" y="11056"/>
                  </a:lnTo>
                  <a:lnTo>
                    <a:pt x="1893" y="10978"/>
                  </a:lnTo>
                  <a:lnTo>
                    <a:pt x="2630" y="10050"/>
                  </a:lnTo>
                  <a:lnTo>
                    <a:pt x="2101" y="9178"/>
                  </a:lnTo>
                  <a:lnTo>
                    <a:pt x="1315" y="9078"/>
                  </a:lnTo>
                  <a:lnTo>
                    <a:pt x="0" y="8161"/>
                  </a:lnTo>
                  <a:lnTo>
                    <a:pt x="626" y="7870"/>
                  </a:lnTo>
                  <a:lnTo>
                    <a:pt x="545" y="7144"/>
                  </a:lnTo>
                  <a:lnTo>
                    <a:pt x="0" y="7144"/>
                  </a:lnTo>
                  <a:lnTo>
                    <a:pt x="0" y="5769"/>
                  </a:lnTo>
                  <a:lnTo>
                    <a:pt x="545" y="5679"/>
                  </a:lnTo>
                  <a:lnTo>
                    <a:pt x="545" y="3644"/>
                  </a:lnTo>
                  <a:lnTo>
                    <a:pt x="273" y="3309"/>
                  </a:lnTo>
                  <a:lnTo>
                    <a:pt x="626" y="2728"/>
                  </a:lnTo>
                  <a:lnTo>
                    <a:pt x="1043" y="2437"/>
                  </a:lnTo>
                  <a:lnTo>
                    <a:pt x="898" y="1420"/>
                  </a:lnTo>
                  <a:lnTo>
                    <a:pt x="1893" y="1420"/>
                  </a:lnTo>
                  <a:lnTo>
                    <a:pt x="2101" y="0"/>
                  </a:lnTo>
                  <a:lnTo>
                    <a:pt x="2005" y="0"/>
                  </a:lnTo>
                  <a:lnTo>
                    <a:pt x="4459" y="771"/>
                  </a:lnTo>
                  <a:lnTo>
                    <a:pt x="6816" y="917"/>
                  </a:lnTo>
                  <a:lnTo>
                    <a:pt x="8420" y="1856"/>
                  </a:lnTo>
                  <a:lnTo>
                    <a:pt x="10441" y="1498"/>
                  </a:lnTo>
                  <a:lnTo>
                    <a:pt x="11275" y="2225"/>
                  </a:lnTo>
                  <a:lnTo>
                    <a:pt x="13857" y="2225"/>
                  </a:lnTo>
                  <a:lnTo>
                    <a:pt x="14547" y="3208"/>
                  </a:lnTo>
                  <a:lnTo>
                    <a:pt x="16760" y="3935"/>
                  </a:lnTo>
                  <a:lnTo>
                    <a:pt x="17963" y="3208"/>
                  </a:lnTo>
                  <a:lnTo>
                    <a:pt x="18861" y="3499"/>
                  </a:lnTo>
                  <a:lnTo>
                    <a:pt x="18027" y="4416"/>
                  </a:lnTo>
                  <a:lnTo>
                    <a:pt x="18941" y="5333"/>
                  </a:lnTo>
                  <a:lnTo>
                    <a:pt x="19984" y="6305"/>
                  </a:lnTo>
                  <a:lnTo>
                    <a:pt x="18444" y="7289"/>
                  </a:lnTo>
                  <a:lnTo>
                    <a:pt x="17065" y="8541"/>
                  </a:lnTo>
                  <a:lnTo>
                    <a:pt x="16135" y="8642"/>
                  </a:lnTo>
                  <a:lnTo>
                    <a:pt x="16439" y="10050"/>
                  </a:lnTo>
                  <a:lnTo>
                    <a:pt x="18589" y="9849"/>
                  </a:lnTo>
                  <a:lnTo>
                    <a:pt x="18861" y="10475"/>
                  </a:lnTo>
                  <a:lnTo>
                    <a:pt x="17273" y="10766"/>
                  </a:lnTo>
                  <a:lnTo>
                    <a:pt x="16905" y="11604"/>
                  </a:lnTo>
                  <a:lnTo>
                    <a:pt x="16648" y="12331"/>
                  </a:lnTo>
                  <a:lnTo>
                    <a:pt x="16488" y="13058"/>
                  </a:lnTo>
                  <a:lnTo>
                    <a:pt x="17594" y="13684"/>
                  </a:lnTo>
                  <a:lnTo>
                    <a:pt x="18733" y="14757"/>
                  </a:lnTo>
                  <a:lnTo>
                    <a:pt x="19278" y="15573"/>
                  </a:lnTo>
                  <a:lnTo>
                    <a:pt x="19278" y="16847"/>
                  </a:lnTo>
                  <a:lnTo>
                    <a:pt x="18941" y="17037"/>
                  </a:lnTo>
                  <a:lnTo>
                    <a:pt x="18589" y="17663"/>
                  </a:lnTo>
                  <a:lnTo>
                    <a:pt x="18027" y="19698"/>
                  </a:lnTo>
                  <a:lnTo>
                    <a:pt x="11981" y="19989"/>
                  </a:lnTo>
                  <a:lnTo>
                    <a:pt x="11211" y="1940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accent4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53" name="Freeform 14"/>
            <p:cNvSpPr>
              <a:spLocks noChangeAspect="1"/>
            </p:cNvSpPr>
            <p:nvPr/>
          </p:nvSpPr>
          <p:spPr bwMode="auto">
            <a:xfrm>
              <a:off x="7091507" y="7648159"/>
              <a:ext cx="2144478" cy="3058130"/>
            </a:xfrm>
            <a:custGeom>
              <a:avLst/>
              <a:gdLst>
                <a:gd name="T0" fmla="*/ 19371 w 20000"/>
                <a:gd name="T1" fmla="*/ 10345 h 20000"/>
                <a:gd name="T2" fmla="*/ 18415 w 20000"/>
                <a:gd name="T3" fmla="*/ 8837 h 20000"/>
                <a:gd name="T4" fmla="*/ 19918 w 20000"/>
                <a:gd name="T5" fmla="*/ 8448 h 20000"/>
                <a:gd name="T6" fmla="*/ 19417 w 20000"/>
                <a:gd name="T7" fmla="*/ 7434 h 20000"/>
                <a:gd name="T8" fmla="*/ 18869 w 20000"/>
                <a:gd name="T9" fmla="*/ 7037 h 20000"/>
                <a:gd name="T10" fmla="*/ 16993 w 20000"/>
                <a:gd name="T11" fmla="*/ 6437 h 20000"/>
                <a:gd name="T12" fmla="*/ 16993 w 20000"/>
                <a:gd name="T13" fmla="*/ 5424 h 20000"/>
                <a:gd name="T14" fmla="*/ 17448 w 20000"/>
                <a:gd name="T15" fmla="*/ 4110 h 20000"/>
                <a:gd name="T16" fmla="*/ 14674 w 20000"/>
                <a:gd name="T17" fmla="*/ 4183 h 20000"/>
                <a:gd name="T18" fmla="*/ 14557 w 20000"/>
                <a:gd name="T19" fmla="*/ 2951 h 20000"/>
                <a:gd name="T20" fmla="*/ 14056 w 20000"/>
                <a:gd name="T21" fmla="*/ 803 h 20000"/>
                <a:gd name="T22" fmla="*/ 12296 w 20000"/>
                <a:gd name="T23" fmla="*/ 422 h 20000"/>
                <a:gd name="T24" fmla="*/ 10221 w 20000"/>
                <a:gd name="T25" fmla="*/ 32 h 20000"/>
                <a:gd name="T26" fmla="*/ 9417 w 20000"/>
                <a:gd name="T27" fmla="*/ 486 h 20000"/>
                <a:gd name="T28" fmla="*/ 7226 w 20000"/>
                <a:gd name="T29" fmla="*/ 697 h 20000"/>
                <a:gd name="T30" fmla="*/ 6026 w 20000"/>
                <a:gd name="T31" fmla="*/ 243 h 20000"/>
                <a:gd name="T32" fmla="*/ 5967 w 20000"/>
                <a:gd name="T33" fmla="*/ 1516 h 20000"/>
                <a:gd name="T34" fmla="*/ 6772 w 20000"/>
                <a:gd name="T35" fmla="*/ 1694 h 20000"/>
                <a:gd name="T36" fmla="*/ 7786 w 20000"/>
                <a:gd name="T37" fmla="*/ 2854 h 20000"/>
                <a:gd name="T38" fmla="*/ 7133 w 20000"/>
                <a:gd name="T39" fmla="*/ 4791 h 20000"/>
                <a:gd name="T40" fmla="*/ 8811 w 20000"/>
                <a:gd name="T41" fmla="*/ 5805 h 20000"/>
                <a:gd name="T42" fmla="*/ 9464 w 20000"/>
                <a:gd name="T43" fmla="*/ 6648 h 20000"/>
                <a:gd name="T44" fmla="*/ 9814 w 20000"/>
                <a:gd name="T45" fmla="*/ 7702 h 20000"/>
                <a:gd name="T46" fmla="*/ 10874 w 20000"/>
                <a:gd name="T47" fmla="*/ 8796 h 20000"/>
                <a:gd name="T48" fmla="*/ 11783 w 20000"/>
                <a:gd name="T49" fmla="*/ 9712 h 20000"/>
                <a:gd name="T50" fmla="*/ 11538 w 20000"/>
                <a:gd name="T51" fmla="*/ 11058 h 20000"/>
                <a:gd name="T52" fmla="*/ 11585 w 20000"/>
                <a:gd name="T53" fmla="*/ 11723 h 20000"/>
                <a:gd name="T54" fmla="*/ 12343 w 20000"/>
                <a:gd name="T55" fmla="*/ 12355 h 20000"/>
                <a:gd name="T56" fmla="*/ 10326 w 20000"/>
                <a:gd name="T57" fmla="*/ 11723 h 20000"/>
                <a:gd name="T58" fmla="*/ 9720 w 20000"/>
                <a:gd name="T59" fmla="*/ 12493 h 20000"/>
                <a:gd name="T60" fmla="*/ 7739 w 20000"/>
                <a:gd name="T61" fmla="*/ 11512 h 20000"/>
                <a:gd name="T62" fmla="*/ 7378 w 20000"/>
                <a:gd name="T63" fmla="*/ 12420 h 20000"/>
                <a:gd name="T64" fmla="*/ 7226 w 20000"/>
                <a:gd name="T65" fmla="*/ 11090 h 20000"/>
                <a:gd name="T66" fmla="*/ 5571 w 20000"/>
                <a:gd name="T67" fmla="*/ 11723 h 20000"/>
                <a:gd name="T68" fmla="*/ 6177 w 20000"/>
                <a:gd name="T69" fmla="*/ 13579 h 20000"/>
                <a:gd name="T70" fmla="*/ 4814 w 20000"/>
                <a:gd name="T71" fmla="*/ 14998 h 20000"/>
                <a:gd name="T72" fmla="*/ 4056 w 20000"/>
                <a:gd name="T73" fmla="*/ 15590 h 20000"/>
                <a:gd name="T74" fmla="*/ 2471 w 20000"/>
                <a:gd name="T75" fmla="*/ 16676 h 20000"/>
                <a:gd name="T76" fmla="*/ 1107 w 20000"/>
                <a:gd name="T77" fmla="*/ 17779 h 20000"/>
                <a:gd name="T78" fmla="*/ 47 w 20000"/>
                <a:gd name="T79" fmla="*/ 17916 h 20000"/>
                <a:gd name="T80" fmla="*/ 1107 w 20000"/>
                <a:gd name="T81" fmla="*/ 19287 h 20000"/>
                <a:gd name="T82" fmla="*/ 2529 w 20000"/>
                <a:gd name="T83" fmla="*/ 19992 h 20000"/>
                <a:gd name="T84" fmla="*/ 3800 w 20000"/>
                <a:gd name="T85" fmla="*/ 19181 h 20000"/>
                <a:gd name="T86" fmla="*/ 5513 w 20000"/>
                <a:gd name="T87" fmla="*/ 19003 h 20000"/>
                <a:gd name="T88" fmla="*/ 8240 w 20000"/>
                <a:gd name="T89" fmla="*/ 18654 h 20000"/>
                <a:gd name="T90" fmla="*/ 9965 w 20000"/>
                <a:gd name="T91" fmla="*/ 19919 h 20000"/>
                <a:gd name="T92" fmla="*/ 10571 w 20000"/>
                <a:gd name="T93" fmla="*/ 19465 h 20000"/>
                <a:gd name="T94" fmla="*/ 9918 w 20000"/>
                <a:gd name="T95" fmla="*/ 18760 h 20000"/>
                <a:gd name="T96" fmla="*/ 9196 w 20000"/>
                <a:gd name="T97" fmla="*/ 17706 h 20000"/>
                <a:gd name="T98" fmla="*/ 10117 w 20000"/>
                <a:gd name="T99" fmla="*/ 16927 h 20000"/>
                <a:gd name="T100" fmla="*/ 10874 w 20000"/>
                <a:gd name="T101" fmla="*/ 17463 h 20000"/>
                <a:gd name="T102" fmla="*/ 11026 w 20000"/>
                <a:gd name="T103" fmla="*/ 16887 h 20000"/>
                <a:gd name="T104" fmla="*/ 12086 w 20000"/>
                <a:gd name="T105" fmla="*/ 15841 h 20000"/>
                <a:gd name="T106" fmla="*/ 13450 w 20000"/>
                <a:gd name="T107" fmla="*/ 16052 h 20000"/>
                <a:gd name="T108" fmla="*/ 15082 w 20000"/>
                <a:gd name="T109" fmla="*/ 15274 h 20000"/>
                <a:gd name="T110" fmla="*/ 12646 w 20000"/>
                <a:gd name="T111" fmla="*/ 13093 h 20000"/>
                <a:gd name="T112" fmla="*/ 13800 w 20000"/>
                <a:gd name="T113" fmla="*/ 12460 h 20000"/>
                <a:gd name="T114" fmla="*/ 15478 w 20000"/>
                <a:gd name="T115" fmla="*/ 13790 h 20000"/>
                <a:gd name="T116" fmla="*/ 16142 w 20000"/>
                <a:gd name="T117" fmla="*/ 13336 h 20000"/>
                <a:gd name="T118" fmla="*/ 17448 w 20000"/>
                <a:gd name="T119" fmla="*/ 11334 h 20000"/>
                <a:gd name="T120" fmla="*/ 19114 w 20000"/>
                <a:gd name="T121" fmla="*/ 1098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000" h="20000">
                  <a:moveTo>
                    <a:pt x="19615" y="10904"/>
                  </a:moveTo>
                  <a:lnTo>
                    <a:pt x="19371" y="10345"/>
                  </a:lnTo>
                  <a:lnTo>
                    <a:pt x="19114" y="9745"/>
                  </a:lnTo>
                  <a:lnTo>
                    <a:pt x="18415" y="8837"/>
                  </a:lnTo>
                  <a:lnTo>
                    <a:pt x="19114" y="8448"/>
                  </a:lnTo>
                  <a:lnTo>
                    <a:pt x="19918" y="8448"/>
                  </a:lnTo>
                  <a:lnTo>
                    <a:pt x="19988" y="7434"/>
                  </a:lnTo>
                  <a:lnTo>
                    <a:pt x="19417" y="7434"/>
                  </a:lnTo>
                  <a:lnTo>
                    <a:pt x="19417" y="6899"/>
                  </a:lnTo>
                  <a:lnTo>
                    <a:pt x="18869" y="7037"/>
                  </a:lnTo>
                  <a:lnTo>
                    <a:pt x="18205" y="6437"/>
                  </a:lnTo>
                  <a:lnTo>
                    <a:pt x="16993" y="6437"/>
                  </a:lnTo>
                  <a:lnTo>
                    <a:pt x="16795" y="6194"/>
                  </a:lnTo>
                  <a:lnTo>
                    <a:pt x="16993" y="5424"/>
                  </a:lnTo>
                  <a:lnTo>
                    <a:pt x="17855" y="5107"/>
                  </a:lnTo>
                  <a:lnTo>
                    <a:pt x="17448" y="4110"/>
                  </a:lnTo>
                  <a:lnTo>
                    <a:pt x="16142" y="4183"/>
                  </a:lnTo>
                  <a:lnTo>
                    <a:pt x="14674" y="4183"/>
                  </a:lnTo>
                  <a:lnTo>
                    <a:pt x="14207" y="3478"/>
                  </a:lnTo>
                  <a:lnTo>
                    <a:pt x="14557" y="2951"/>
                  </a:lnTo>
                  <a:lnTo>
                    <a:pt x="14021" y="2951"/>
                  </a:lnTo>
                  <a:lnTo>
                    <a:pt x="14056" y="803"/>
                  </a:lnTo>
                  <a:lnTo>
                    <a:pt x="13193" y="803"/>
                  </a:lnTo>
                  <a:lnTo>
                    <a:pt x="12296" y="422"/>
                  </a:lnTo>
                  <a:lnTo>
                    <a:pt x="11026" y="0"/>
                  </a:lnTo>
                  <a:lnTo>
                    <a:pt x="10221" y="32"/>
                  </a:lnTo>
                  <a:lnTo>
                    <a:pt x="10070" y="803"/>
                  </a:lnTo>
                  <a:lnTo>
                    <a:pt x="9417" y="486"/>
                  </a:lnTo>
                  <a:lnTo>
                    <a:pt x="8543" y="697"/>
                  </a:lnTo>
                  <a:lnTo>
                    <a:pt x="7226" y="697"/>
                  </a:lnTo>
                  <a:lnTo>
                    <a:pt x="7133" y="316"/>
                  </a:lnTo>
                  <a:lnTo>
                    <a:pt x="6026" y="243"/>
                  </a:lnTo>
                  <a:lnTo>
                    <a:pt x="5466" y="746"/>
                  </a:lnTo>
                  <a:lnTo>
                    <a:pt x="5967" y="1516"/>
                  </a:lnTo>
                  <a:lnTo>
                    <a:pt x="6573" y="1938"/>
                  </a:lnTo>
                  <a:lnTo>
                    <a:pt x="6772" y="1694"/>
                  </a:lnTo>
                  <a:lnTo>
                    <a:pt x="7331" y="1759"/>
                  </a:lnTo>
                  <a:lnTo>
                    <a:pt x="7786" y="2854"/>
                  </a:lnTo>
                  <a:lnTo>
                    <a:pt x="7133" y="3835"/>
                  </a:lnTo>
                  <a:lnTo>
                    <a:pt x="7133" y="4791"/>
                  </a:lnTo>
                  <a:lnTo>
                    <a:pt x="7984" y="5002"/>
                  </a:lnTo>
                  <a:lnTo>
                    <a:pt x="8811" y="5805"/>
                  </a:lnTo>
                  <a:lnTo>
                    <a:pt x="9720" y="5634"/>
                  </a:lnTo>
                  <a:lnTo>
                    <a:pt x="9464" y="6648"/>
                  </a:lnTo>
                  <a:lnTo>
                    <a:pt x="9464" y="7467"/>
                  </a:lnTo>
                  <a:lnTo>
                    <a:pt x="9814" y="7702"/>
                  </a:lnTo>
                  <a:lnTo>
                    <a:pt x="9569" y="8658"/>
                  </a:lnTo>
                  <a:lnTo>
                    <a:pt x="10874" y="8796"/>
                  </a:lnTo>
                  <a:lnTo>
                    <a:pt x="11690" y="8942"/>
                  </a:lnTo>
                  <a:lnTo>
                    <a:pt x="11783" y="9712"/>
                  </a:lnTo>
                  <a:lnTo>
                    <a:pt x="11783" y="10880"/>
                  </a:lnTo>
                  <a:lnTo>
                    <a:pt x="11538" y="11058"/>
                  </a:lnTo>
                  <a:lnTo>
                    <a:pt x="11538" y="11723"/>
                  </a:lnTo>
                  <a:lnTo>
                    <a:pt x="11585" y="11723"/>
                  </a:lnTo>
                  <a:lnTo>
                    <a:pt x="12343" y="12250"/>
                  </a:lnTo>
                  <a:lnTo>
                    <a:pt x="12343" y="12355"/>
                  </a:lnTo>
                  <a:lnTo>
                    <a:pt x="11329" y="12355"/>
                  </a:lnTo>
                  <a:lnTo>
                    <a:pt x="10326" y="11723"/>
                  </a:lnTo>
                  <a:lnTo>
                    <a:pt x="10023" y="12039"/>
                  </a:lnTo>
                  <a:lnTo>
                    <a:pt x="9720" y="12493"/>
                  </a:lnTo>
                  <a:lnTo>
                    <a:pt x="8811" y="11512"/>
                  </a:lnTo>
                  <a:lnTo>
                    <a:pt x="7739" y="11512"/>
                  </a:lnTo>
                  <a:lnTo>
                    <a:pt x="7786" y="12209"/>
                  </a:lnTo>
                  <a:lnTo>
                    <a:pt x="7378" y="12420"/>
                  </a:lnTo>
                  <a:lnTo>
                    <a:pt x="7133" y="11901"/>
                  </a:lnTo>
                  <a:lnTo>
                    <a:pt x="7226" y="11090"/>
                  </a:lnTo>
                  <a:lnTo>
                    <a:pt x="6527" y="11090"/>
                  </a:lnTo>
                  <a:lnTo>
                    <a:pt x="5571" y="11723"/>
                  </a:lnTo>
                  <a:lnTo>
                    <a:pt x="5571" y="12598"/>
                  </a:lnTo>
                  <a:lnTo>
                    <a:pt x="6177" y="13579"/>
                  </a:lnTo>
                  <a:lnTo>
                    <a:pt x="5664" y="14528"/>
                  </a:lnTo>
                  <a:lnTo>
                    <a:pt x="4814" y="14998"/>
                  </a:lnTo>
                  <a:lnTo>
                    <a:pt x="4056" y="15314"/>
                  </a:lnTo>
                  <a:lnTo>
                    <a:pt x="4056" y="15590"/>
                  </a:lnTo>
                  <a:lnTo>
                    <a:pt x="3601" y="16157"/>
                  </a:lnTo>
                  <a:lnTo>
                    <a:pt x="2471" y="16676"/>
                  </a:lnTo>
                  <a:lnTo>
                    <a:pt x="2273" y="17779"/>
                  </a:lnTo>
                  <a:lnTo>
                    <a:pt x="1107" y="17779"/>
                  </a:lnTo>
                  <a:lnTo>
                    <a:pt x="909" y="17916"/>
                  </a:lnTo>
                  <a:lnTo>
                    <a:pt x="47" y="17916"/>
                  </a:lnTo>
                  <a:lnTo>
                    <a:pt x="0" y="18654"/>
                  </a:lnTo>
                  <a:lnTo>
                    <a:pt x="1107" y="19287"/>
                  </a:lnTo>
                  <a:lnTo>
                    <a:pt x="1772" y="19676"/>
                  </a:lnTo>
                  <a:lnTo>
                    <a:pt x="2529" y="19992"/>
                  </a:lnTo>
                  <a:lnTo>
                    <a:pt x="3683" y="19992"/>
                  </a:lnTo>
                  <a:lnTo>
                    <a:pt x="3800" y="19181"/>
                  </a:lnTo>
                  <a:lnTo>
                    <a:pt x="4860" y="19635"/>
                  </a:lnTo>
                  <a:lnTo>
                    <a:pt x="5513" y="19003"/>
                  </a:lnTo>
                  <a:lnTo>
                    <a:pt x="6981" y="18622"/>
                  </a:lnTo>
                  <a:lnTo>
                    <a:pt x="8240" y="18654"/>
                  </a:lnTo>
                  <a:lnTo>
                    <a:pt x="8811" y="19108"/>
                  </a:lnTo>
                  <a:lnTo>
                    <a:pt x="9965" y="19919"/>
                  </a:lnTo>
                  <a:lnTo>
                    <a:pt x="10571" y="19887"/>
                  </a:lnTo>
                  <a:lnTo>
                    <a:pt x="10571" y="19465"/>
                  </a:lnTo>
                  <a:lnTo>
                    <a:pt x="10326" y="19108"/>
                  </a:lnTo>
                  <a:lnTo>
                    <a:pt x="9918" y="18760"/>
                  </a:lnTo>
                  <a:lnTo>
                    <a:pt x="9814" y="18265"/>
                  </a:lnTo>
                  <a:lnTo>
                    <a:pt x="9196" y="17706"/>
                  </a:lnTo>
                  <a:lnTo>
                    <a:pt x="9464" y="16506"/>
                  </a:lnTo>
                  <a:lnTo>
                    <a:pt x="10117" y="16927"/>
                  </a:lnTo>
                  <a:lnTo>
                    <a:pt x="10326" y="17519"/>
                  </a:lnTo>
                  <a:lnTo>
                    <a:pt x="10874" y="17463"/>
                  </a:lnTo>
                  <a:lnTo>
                    <a:pt x="11329" y="17308"/>
                  </a:lnTo>
                  <a:lnTo>
                    <a:pt x="11026" y="16887"/>
                  </a:lnTo>
                  <a:lnTo>
                    <a:pt x="11935" y="16927"/>
                  </a:lnTo>
                  <a:lnTo>
                    <a:pt x="12086" y="15841"/>
                  </a:lnTo>
                  <a:lnTo>
                    <a:pt x="12448" y="16157"/>
                  </a:lnTo>
                  <a:lnTo>
                    <a:pt x="13450" y="16052"/>
                  </a:lnTo>
                  <a:lnTo>
                    <a:pt x="14103" y="15841"/>
                  </a:lnTo>
                  <a:lnTo>
                    <a:pt x="15082" y="15274"/>
                  </a:lnTo>
                  <a:lnTo>
                    <a:pt x="14825" y="14317"/>
                  </a:lnTo>
                  <a:lnTo>
                    <a:pt x="12646" y="13093"/>
                  </a:lnTo>
                  <a:lnTo>
                    <a:pt x="13193" y="12704"/>
                  </a:lnTo>
                  <a:lnTo>
                    <a:pt x="13800" y="12460"/>
                  </a:lnTo>
                  <a:lnTo>
                    <a:pt x="14674" y="13231"/>
                  </a:lnTo>
                  <a:lnTo>
                    <a:pt x="15478" y="13790"/>
                  </a:lnTo>
                  <a:lnTo>
                    <a:pt x="16142" y="13790"/>
                  </a:lnTo>
                  <a:lnTo>
                    <a:pt x="16142" y="13336"/>
                  </a:lnTo>
                  <a:lnTo>
                    <a:pt x="17354" y="12209"/>
                  </a:lnTo>
                  <a:lnTo>
                    <a:pt x="17448" y="11334"/>
                  </a:lnTo>
                  <a:lnTo>
                    <a:pt x="18811" y="11301"/>
                  </a:lnTo>
                  <a:lnTo>
                    <a:pt x="19114" y="10985"/>
                  </a:lnTo>
                  <a:lnTo>
                    <a:pt x="19615" y="1090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solidFill>
                    <a:srgbClr val="FFFFFF"/>
                  </a:solidFill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54" name="Freeform 15"/>
            <p:cNvSpPr>
              <a:spLocks noChangeAspect="1"/>
            </p:cNvSpPr>
            <p:nvPr/>
          </p:nvSpPr>
          <p:spPr bwMode="auto">
            <a:xfrm>
              <a:off x="9810533" y="5213128"/>
              <a:ext cx="2213337" cy="1897495"/>
            </a:xfrm>
            <a:custGeom>
              <a:avLst/>
              <a:gdLst>
                <a:gd name="T0" fmla="*/ 16418 w 20000"/>
                <a:gd name="T1" fmla="*/ 15163 h 20000"/>
                <a:gd name="T2" fmla="*/ 14644 w 20000"/>
                <a:gd name="T3" fmla="*/ 15608 h 20000"/>
                <a:gd name="T4" fmla="*/ 14158 w 20000"/>
                <a:gd name="T5" fmla="*/ 16235 h 20000"/>
                <a:gd name="T6" fmla="*/ 13571 w 20000"/>
                <a:gd name="T7" fmla="*/ 16928 h 20000"/>
                <a:gd name="T8" fmla="*/ 13232 w 20000"/>
                <a:gd name="T9" fmla="*/ 18170 h 20000"/>
                <a:gd name="T10" fmla="*/ 13571 w 20000"/>
                <a:gd name="T11" fmla="*/ 19137 h 20000"/>
                <a:gd name="T12" fmla="*/ 13232 w 20000"/>
                <a:gd name="T13" fmla="*/ 19987 h 20000"/>
                <a:gd name="T14" fmla="*/ 12644 w 20000"/>
                <a:gd name="T15" fmla="*/ 19359 h 20000"/>
                <a:gd name="T16" fmla="*/ 11571 w 20000"/>
                <a:gd name="T17" fmla="*/ 18902 h 20000"/>
                <a:gd name="T18" fmla="*/ 10395 w 20000"/>
                <a:gd name="T19" fmla="*/ 18562 h 20000"/>
                <a:gd name="T20" fmla="*/ 9593 w 20000"/>
                <a:gd name="T21" fmla="*/ 17882 h 20000"/>
                <a:gd name="T22" fmla="*/ 8520 w 20000"/>
                <a:gd name="T23" fmla="*/ 17948 h 20000"/>
                <a:gd name="T24" fmla="*/ 7345 w 20000"/>
                <a:gd name="T25" fmla="*/ 17660 h 20000"/>
                <a:gd name="T26" fmla="*/ 6610 w 20000"/>
                <a:gd name="T27" fmla="*/ 16170 h 20000"/>
                <a:gd name="T28" fmla="*/ 4158 w 20000"/>
                <a:gd name="T29" fmla="*/ 15830 h 20000"/>
                <a:gd name="T30" fmla="*/ 3808 w 20000"/>
                <a:gd name="T31" fmla="*/ 13346 h 20000"/>
                <a:gd name="T32" fmla="*/ 3175 w 20000"/>
                <a:gd name="T33" fmla="*/ 10954 h 20000"/>
                <a:gd name="T34" fmla="*/ 3175 w 20000"/>
                <a:gd name="T35" fmla="*/ 9987 h 20000"/>
                <a:gd name="T36" fmla="*/ 2588 w 20000"/>
                <a:gd name="T37" fmla="*/ 8915 h 20000"/>
                <a:gd name="T38" fmla="*/ 1853 w 20000"/>
                <a:gd name="T39" fmla="*/ 7503 h 20000"/>
                <a:gd name="T40" fmla="*/ 927 w 20000"/>
                <a:gd name="T41" fmla="*/ 5582 h 20000"/>
                <a:gd name="T42" fmla="*/ 192 w 20000"/>
                <a:gd name="T43" fmla="*/ 3464 h 20000"/>
                <a:gd name="T44" fmla="*/ 1119 w 20000"/>
                <a:gd name="T45" fmla="*/ 1935 h 20000"/>
                <a:gd name="T46" fmla="*/ 3718 w 20000"/>
                <a:gd name="T47" fmla="*/ 2275 h 20000"/>
                <a:gd name="T48" fmla="*/ 5243 w 20000"/>
                <a:gd name="T49" fmla="*/ 1150 h 20000"/>
                <a:gd name="T50" fmla="*/ 7299 w 20000"/>
                <a:gd name="T51" fmla="*/ 340 h 20000"/>
                <a:gd name="T52" fmla="*/ 8418 w 20000"/>
                <a:gd name="T53" fmla="*/ 928 h 20000"/>
                <a:gd name="T54" fmla="*/ 10249 w 20000"/>
                <a:gd name="T55" fmla="*/ 1150 h 20000"/>
                <a:gd name="T56" fmla="*/ 11571 w 20000"/>
                <a:gd name="T57" fmla="*/ 928 h 20000"/>
                <a:gd name="T58" fmla="*/ 12689 w 20000"/>
                <a:gd name="T59" fmla="*/ 810 h 20000"/>
                <a:gd name="T60" fmla="*/ 13424 w 20000"/>
                <a:gd name="T61" fmla="*/ 2784 h 20000"/>
                <a:gd name="T62" fmla="*/ 14497 w 20000"/>
                <a:gd name="T63" fmla="*/ 4431 h 20000"/>
                <a:gd name="T64" fmla="*/ 15593 w 20000"/>
                <a:gd name="T65" fmla="*/ 4039 h 20000"/>
                <a:gd name="T66" fmla="*/ 16418 w 20000"/>
                <a:gd name="T67" fmla="*/ 4092 h 20000"/>
                <a:gd name="T68" fmla="*/ 16181 w 20000"/>
                <a:gd name="T69" fmla="*/ 6144 h 20000"/>
                <a:gd name="T70" fmla="*/ 17356 w 20000"/>
                <a:gd name="T71" fmla="*/ 7451 h 20000"/>
                <a:gd name="T72" fmla="*/ 18723 w 20000"/>
                <a:gd name="T73" fmla="*/ 8405 h 20000"/>
                <a:gd name="T74" fmla="*/ 19989 w 20000"/>
                <a:gd name="T75" fmla="*/ 9987 h 20000"/>
                <a:gd name="T76" fmla="*/ 19356 w 20000"/>
                <a:gd name="T77" fmla="*/ 11765 h 20000"/>
                <a:gd name="T78" fmla="*/ 19356 w 20000"/>
                <a:gd name="T79" fmla="*/ 13294 h 20000"/>
                <a:gd name="T80" fmla="*/ 18090 w 20000"/>
                <a:gd name="T81" fmla="*/ 13908 h 20000"/>
                <a:gd name="T82" fmla="*/ 17548 w 20000"/>
                <a:gd name="T83" fmla="*/ 13516 h 20000"/>
                <a:gd name="T84" fmla="*/ 17299 w 20000"/>
                <a:gd name="T85" fmla="*/ 148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000" h="20000">
                  <a:moveTo>
                    <a:pt x="17254" y="15556"/>
                  </a:moveTo>
                  <a:lnTo>
                    <a:pt x="16621" y="15503"/>
                  </a:lnTo>
                  <a:lnTo>
                    <a:pt x="16418" y="15163"/>
                  </a:lnTo>
                  <a:lnTo>
                    <a:pt x="16079" y="15163"/>
                  </a:lnTo>
                  <a:lnTo>
                    <a:pt x="15785" y="15608"/>
                  </a:lnTo>
                  <a:lnTo>
                    <a:pt x="14644" y="15608"/>
                  </a:lnTo>
                  <a:lnTo>
                    <a:pt x="14497" y="15830"/>
                  </a:lnTo>
                  <a:lnTo>
                    <a:pt x="14305" y="16000"/>
                  </a:lnTo>
                  <a:lnTo>
                    <a:pt x="14158" y="16235"/>
                  </a:lnTo>
                  <a:lnTo>
                    <a:pt x="13966" y="16235"/>
                  </a:lnTo>
                  <a:lnTo>
                    <a:pt x="13819" y="16458"/>
                  </a:lnTo>
                  <a:lnTo>
                    <a:pt x="13571" y="16928"/>
                  </a:lnTo>
                  <a:lnTo>
                    <a:pt x="13616" y="17320"/>
                  </a:lnTo>
                  <a:lnTo>
                    <a:pt x="13424" y="17608"/>
                  </a:lnTo>
                  <a:lnTo>
                    <a:pt x="13232" y="18170"/>
                  </a:lnTo>
                  <a:lnTo>
                    <a:pt x="13379" y="18458"/>
                  </a:lnTo>
                  <a:lnTo>
                    <a:pt x="13379" y="18797"/>
                  </a:lnTo>
                  <a:lnTo>
                    <a:pt x="13571" y="19137"/>
                  </a:lnTo>
                  <a:lnTo>
                    <a:pt x="13571" y="19477"/>
                  </a:lnTo>
                  <a:lnTo>
                    <a:pt x="13424" y="19752"/>
                  </a:lnTo>
                  <a:lnTo>
                    <a:pt x="13232" y="19987"/>
                  </a:lnTo>
                  <a:lnTo>
                    <a:pt x="13040" y="19987"/>
                  </a:lnTo>
                  <a:lnTo>
                    <a:pt x="12746" y="19647"/>
                  </a:lnTo>
                  <a:lnTo>
                    <a:pt x="12644" y="19359"/>
                  </a:lnTo>
                  <a:lnTo>
                    <a:pt x="12305" y="19359"/>
                  </a:lnTo>
                  <a:lnTo>
                    <a:pt x="12011" y="19137"/>
                  </a:lnTo>
                  <a:lnTo>
                    <a:pt x="11571" y="18902"/>
                  </a:lnTo>
                  <a:lnTo>
                    <a:pt x="11322" y="18797"/>
                  </a:lnTo>
                  <a:lnTo>
                    <a:pt x="10734" y="18797"/>
                  </a:lnTo>
                  <a:lnTo>
                    <a:pt x="10395" y="18562"/>
                  </a:lnTo>
                  <a:lnTo>
                    <a:pt x="10249" y="18222"/>
                  </a:lnTo>
                  <a:lnTo>
                    <a:pt x="9887" y="18222"/>
                  </a:lnTo>
                  <a:lnTo>
                    <a:pt x="9593" y="17882"/>
                  </a:lnTo>
                  <a:lnTo>
                    <a:pt x="8814" y="17948"/>
                  </a:lnTo>
                  <a:lnTo>
                    <a:pt x="8667" y="18288"/>
                  </a:lnTo>
                  <a:lnTo>
                    <a:pt x="8520" y="17948"/>
                  </a:lnTo>
                  <a:lnTo>
                    <a:pt x="8271" y="17948"/>
                  </a:lnTo>
                  <a:lnTo>
                    <a:pt x="8124" y="17660"/>
                  </a:lnTo>
                  <a:lnTo>
                    <a:pt x="7345" y="17660"/>
                  </a:lnTo>
                  <a:lnTo>
                    <a:pt x="7096" y="17320"/>
                  </a:lnTo>
                  <a:lnTo>
                    <a:pt x="6859" y="16680"/>
                  </a:lnTo>
                  <a:lnTo>
                    <a:pt x="6610" y="16170"/>
                  </a:lnTo>
                  <a:lnTo>
                    <a:pt x="6079" y="16170"/>
                  </a:lnTo>
                  <a:lnTo>
                    <a:pt x="5876" y="15895"/>
                  </a:lnTo>
                  <a:lnTo>
                    <a:pt x="4158" y="15830"/>
                  </a:lnTo>
                  <a:lnTo>
                    <a:pt x="4158" y="14706"/>
                  </a:lnTo>
                  <a:lnTo>
                    <a:pt x="4056" y="13974"/>
                  </a:lnTo>
                  <a:lnTo>
                    <a:pt x="3808" y="13346"/>
                  </a:lnTo>
                  <a:lnTo>
                    <a:pt x="3469" y="12614"/>
                  </a:lnTo>
                  <a:lnTo>
                    <a:pt x="3277" y="12209"/>
                  </a:lnTo>
                  <a:lnTo>
                    <a:pt x="3175" y="10954"/>
                  </a:lnTo>
                  <a:lnTo>
                    <a:pt x="3469" y="10732"/>
                  </a:lnTo>
                  <a:lnTo>
                    <a:pt x="3469" y="10105"/>
                  </a:lnTo>
                  <a:lnTo>
                    <a:pt x="3175" y="9987"/>
                  </a:lnTo>
                  <a:lnTo>
                    <a:pt x="3175" y="9477"/>
                  </a:lnTo>
                  <a:lnTo>
                    <a:pt x="3028" y="9373"/>
                  </a:lnTo>
                  <a:lnTo>
                    <a:pt x="2588" y="8915"/>
                  </a:lnTo>
                  <a:lnTo>
                    <a:pt x="1853" y="8353"/>
                  </a:lnTo>
                  <a:lnTo>
                    <a:pt x="1706" y="8013"/>
                  </a:lnTo>
                  <a:lnTo>
                    <a:pt x="1853" y="7503"/>
                  </a:lnTo>
                  <a:lnTo>
                    <a:pt x="1853" y="7111"/>
                  </a:lnTo>
                  <a:lnTo>
                    <a:pt x="1220" y="6183"/>
                  </a:lnTo>
                  <a:lnTo>
                    <a:pt x="927" y="5582"/>
                  </a:lnTo>
                  <a:lnTo>
                    <a:pt x="633" y="4719"/>
                  </a:lnTo>
                  <a:lnTo>
                    <a:pt x="339" y="4092"/>
                  </a:lnTo>
                  <a:lnTo>
                    <a:pt x="192" y="3464"/>
                  </a:lnTo>
                  <a:lnTo>
                    <a:pt x="0" y="2954"/>
                  </a:lnTo>
                  <a:lnTo>
                    <a:pt x="384" y="2444"/>
                  </a:lnTo>
                  <a:lnTo>
                    <a:pt x="1119" y="1935"/>
                  </a:lnTo>
                  <a:lnTo>
                    <a:pt x="1898" y="1882"/>
                  </a:lnTo>
                  <a:lnTo>
                    <a:pt x="2147" y="2222"/>
                  </a:lnTo>
                  <a:lnTo>
                    <a:pt x="3718" y="2275"/>
                  </a:lnTo>
                  <a:lnTo>
                    <a:pt x="4249" y="1882"/>
                  </a:lnTo>
                  <a:lnTo>
                    <a:pt x="5141" y="1765"/>
                  </a:lnTo>
                  <a:lnTo>
                    <a:pt x="5243" y="1150"/>
                  </a:lnTo>
                  <a:lnTo>
                    <a:pt x="5390" y="418"/>
                  </a:lnTo>
                  <a:lnTo>
                    <a:pt x="6124" y="340"/>
                  </a:lnTo>
                  <a:lnTo>
                    <a:pt x="7299" y="340"/>
                  </a:lnTo>
                  <a:lnTo>
                    <a:pt x="7593" y="588"/>
                  </a:lnTo>
                  <a:lnTo>
                    <a:pt x="8124" y="588"/>
                  </a:lnTo>
                  <a:lnTo>
                    <a:pt x="8418" y="928"/>
                  </a:lnTo>
                  <a:lnTo>
                    <a:pt x="9062" y="928"/>
                  </a:lnTo>
                  <a:lnTo>
                    <a:pt x="9401" y="1242"/>
                  </a:lnTo>
                  <a:lnTo>
                    <a:pt x="10249" y="1150"/>
                  </a:lnTo>
                  <a:lnTo>
                    <a:pt x="10441" y="680"/>
                  </a:lnTo>
                  <a:lnTo>
                    <a:pt x="10927" y="680"/>
                  </a:lnTo>
                  <a:lnTo>
                    <a:pt x="11571" y="928"/>
                  </a:lnTo>
                  <a:lnTo>
                    <a:pt x="11808" y="170"/>
                  </a:lnTo>
                  <a:lnTo>
                    <a:pt x="12542" y="0"/>
                  </a:lnTo>
                  <a:lnTo>
                    <a:pt x="12689" y="810"/>
                  </a:lnTo>
                  <a:lnTo>
                    <a:pt x="13130" y="1765"/>
                  </a:lnTo>
                  <a:lnTo>
                    <a:pt x="13424" y="2105"/>
                  </a:lnTo>
                  <a:lnTo>
                    <a:pt x="13424" y="2784"/>
                  </a:lnTo>
                  <a:lnTo>
                    <a:pt x="13819" y="3190"/>
                  </a:lnTo>
                  <a:lnTo>
                    <a:pt x="13966" y="3922"/>
                  </a:lnTo>
                  <a:lnTo>
                    <a:pt x="14497" y="4431"/>
                  </a:lnTo>
                  <a:lnTo>
                    <a:pt x="14938" y="4431"/>
                  </a:lnTo>
                  <a:lnTo>
                    <a:pt x="15198" y="4039"/>
                  </a:lnTo>
                  <a:lnTo>
                    <a:pt x="15593" y="4039"/>
                  </a:lnTo>
                  <a:lnTo>
                    <a:pt x="16181" y="3974"/>
                  </a:lnTo>
                  <a:lnTo>
                    <a:pt x="16475" y="3974"/>
                  </a:lnTo>
                  <a:lnTo>
                    <a:pt x="16418" y="4092"/>
                  </a:lnTo>
                  <a:lnTo>
                    <a:pt x="16621" y="4601"/>
                  </a:lnTo>
                  <a:lnTo>
                    <a:pt x="16565" y="5621"/>
                  </a:lnTo>
                  <a:lnTo>
                    <a:pt x="16181" y="6144"/>
                  </a:lnTo>
                  <a:lnTo>
                    <a:pt x="16181" y="6876"/>
                  </a:lnTo>
                  <a:lnTo>
                    <a:pt x="16475" y="6993"/>
                  </a:lnTo>
                  <a:lnTo>
                    <a:pt x="17356" y="7451"/>
                  </a:lnTo>
                  <a:lnTo>
                    <a:pt x="18384" y="7451"/>
                  </a:lnTo>
                  <a:lnTo>
                    <a:pt x="18328" y="8405"/>
                  </a:lnTo>
                  <a:lnTo>
                    <a:pt x="18723" y="8405"/>
                  </a:lnTo>
                  <a:lnTo>
                    <a:pt x="18723" y="9307"/>
                  </a:lnTo>
                  <a:lnTo>
                    <a:pt x="19571" y="9307"/>
                  </a:lnTo>
                  <a:lnTo>
                    <a:pt x="19989" y="9987"/>
                  </a:lnTo>
                  <a:lnTo>
                    <a:pt x="19797" y="10954"/>
                  </a:lnTo>
                  <a:lnTo>
                    <a:pt x="19944" y="11124"/>
                  </a:lnTo>
                  <a:lnTo>
                    <a:pt x="19356" y="11765"/>
                  </a:lnTo>
                  <a:lnTo>
                    <a:pt x="19751" y="12209"/>
                  </a:lnTo>
                  <a:lnTo>
                    <a:pt x="19751" y="12954"/>
                  </a:lnTo>
                  <a:lnTo>
                    <a:pt x="19356" y="13294"/>
                  </a:lnTo>
                  <a:lnTo>
                    <a:pt x="18723" y="13346"/>
                  </a:lnTo>
                  <a:lnTo>
                    <a:pt x="18384" y="13739"/>
                  </a:lnTo>
                  <a:lnTo>
                    <a:pt x="18090" y="13908"/>
                  </a:lnTo>
                  <a:lnTo>
                    <a:pt x="17989" y="13294"/>
                  </a:lnTo>
                  <a:lnTo>
                    <a:pt x="17548" y="13294"/>
                  </a:lnTo>
                  <a:lnTo>
                    <a:pt x="17548" y="13516"/>
                  </a:lnTo>
                  <a:lnTo>
                    <a:pt x="17153" y="13516"/>
                  </a:lnTo>
                  <a:lnTo>
                    <a:pt x="17153" y="14588"/>
                  </a:lnTo>
                  <a:lnTo>
                    <a:pt x="17299" y="14824"/>
                  </a:lnTo>
                  <a:lnTo>
                    <a:pt x="17254" y="1555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>
                  <a:effectLst/>
                  <a:latin typeface="Times New Roman"/>
                  <a:ea typeface="Times New Roman"/>
                  <a:cs typeface="Times New Roman"/>
                </a:rPr>
                <a:t>      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55" name="Freeform 16"/>
            <p:cNvSpPr>
              <a:spLocks noChangeAspect="1"/>
            </p:cNvSpPr>
            <p:nvPr/>
          </p:nvSpPr>
          <p:spPr bwMode="auto">
            <a:xfrm>
              <a:off x="10105727" y="9837627"/>
              <a:ext cx="2938000" cy="1834246"/>
            </a:xfrm>
            <a:custGeom>
              <a:avLst/>
              <a:gdLst>
                <a:gd name="T0" fmla="*/ 5475 w 20000"/>
                <a:gd name="T1" fmla="*/ 2392 h 20000"/>
                <a:gd name="T2" fmla="*/ 5253 w 20000"/>
                <a:gd name="T3" fmla="*/ 2986 h 20000"/>
                <a:gd name="T4" fmla="*/ 3695 w 20000"/>
                <a:gd name="T5" fmla="*/ 4676 h 20000"/>
                <a:gd name="T6" fmla="*/ 2844 w 20000"/>
                <a:gd name="T7" fmla="*/ 4973 h 20000"/>
                <a:gd name="T8" fmla="*/ 1030 w 20000"/>
                <a:gd name="T9" fmla="*/ 6568 h 20000"/>
                <a:gd name="T10" fmla="*/ 298 w 20000"/>
                <a:gd name="T11" fmla="*/ 9027 h 20000"/>
                <a:gd name="T12" fmla="*/ 1362 w 20000"/>
                <a:gd name="T13" fmla="*/ 8554 h 20000"/>
                <a:gd name="T14" fmla="*/ 3661 w 20000"/>
                <a:gd name="T15" fmla="*/ 10973 h 20000"/>
                <a:gd name="T16" fmla="*/ 4836 w 20000"/>
                <a:gd name="T17" fmla="*/ 11500 h 20000"/>
                <a:gd name="T18" fmla="*/ 5168 w 20000"/>
                <a:gd name="T19" fmla="*/ 13662 h 20000"/>
                <a:gd name="T20" fmla="*/ 5390 w 20000"/>
                <a:gd name="T21" fmla="*/ 16892 h 20000"/>
                <a:gd name="T22" fmla="*/ 4470 w 20000"/>
                <a:gd name="T23" fmla="*/ 17014 h 20000"/>
                <a:gd name="T24" fmla="*/ 5509 w 20000"/>
                <a:gd name="T25" fmla="*/ 18703 h 20000"/>
                <a:gd name="T26" fmla="*/ 6547 w 20000"/>
                <a:gd name="T27" fmla="*/ 19757 h 20000"/>
                <a:gd name="T28" fmla="*/ 8276 w 20000"/>
                <a:gd name="T29" fmla="*/ 18595 h 20000"/>
                <a:gd name="T30" fmla="*/ 9306 w 20000"/>
                <a:gd name="T31" fmla="*/ 16351 h 20000"/>
                <a:gd name="T32" fmla="*/ 11682 w 20000"/>
                <a:gd name="T33" fmla="*/ 14595 h 20000"/>
                <a:gd name="T34" fmla="*/ 12524 w 20000"/>
                <a:gd name="T35" fmla="*/ 14595 h 20000"/>
                <a:gd name="T36" fmla="*/ 14227 w 20000"/>
                <a:gd name="T37" fmla="*/ 12784 h 20000"/>
                <a:gd name="T38" fmla="*/ 14891 w 20000"/>
                <a:gd name="T39" fmla="*/ 10716 h 20000"/>
                <a:gd name="T40" fmla="*/ 16109 w 20000"/>
                <a:gd name="T41" fmla="*/ 12311 h 20000"/>
                <a:gd name="T42" fmla="*/ 17335 w 20000"/>
                <a:gd name="T43" fmla="*/ 11500 h 20000"/>
                <a:gd name="T44" fmla="*/ 18076 w 20000"/>
                <a:gd name="T45" fmla="*/ 11784 h 20000"/>
                <a:gd name="T46" fmla="*/ 19251 w 20000"/>
                <a:gd name="T47" fmla="*/ 11149 h 20000"/>
                <a:gd name="T48" fmla="*/ 19251 w 20000"/>
                <a:gd name="T49" fmla="*/ 8784 h 20000"/>
                <a:gd name="T50" fmla="*/ 19991 w 20000"/>
                <a:gd name="T51" fmla="*/ 6743 h 20000"/>
                <a:gd name="T52" fmla="*/ 18076 w 20000"/>
                <a:gd name="T53" fmla="*/ 6446 h 20000"/>
                <a:gd name="T54" fmla="*/ 16518 w 20000"/>
                <a:gd name="T55" fmla="*/ 6851 h 20000"/>
                <a:gd name="T56" fmla="*/ 15113 w 20000"/>
                <a:gd name="T57" fmla="*/ 9432 h 20000"/>
                <a:gd name="T58" fmla="*/ 13529 w 20000"/>
                <a:gd name="T59" fmla="*/ 6568 h 20000"/>
                <a:gd name="T60" fmla="*/ 12048 w 20000"/>
                <a:gd name="T61" fmla="*/ 3743 h 20000"/>
                <a:gd name="T62" fmla="*/ 11350 w 20000"/>
                <a:gd name="T63" fmla="*/ 878 h 20000"/>
                <a:gd name="T64" fmla="*/ 10609 w 20000"/>
                <a:gd name="T65" fmla="*/ 1405 h 20000"/>
                <a:gd name="T66" fmla="*/ 11307 w 20000"/>
                <a:gd name="T67" fmla="*/ 2986 h 20000"/>
                <a:gd name="T68" fmla="*/ 12380 w 20000"/>
                <a:gd name="T69" fmla="*/ 5432 h 20000"/>
                <a:gd name="T70" fmla="*/ 13861 w 20000"/>
                <a:gd name="T71" fmla="*/ 8257 h 20000"/>
                <a:gd name="T72" fmla="*/ 13495 w 20000"/>
                <a:gd name="T73" fmla="*/ 9203 h 20000"/>
                <a:gd name="T74" fmla="*/ 12124 w 20000"/>
                <a:gd name="T75" fmla="*/ 6851 h 20000"/>
                <a:gd name="T76" fmla="*/ 11460 w 20000"/>
                <a:gd name="T77" fmla="*/ 5432 h 20000"/>
                <a:gd name="T78" fmla="*/ 10864 w 20000"/>
                <a:gd name="T79" fmla="*/ 3919 h 20000"/>
                <a:gd name="T80" fmla="*/ 9647 w 20000"/>
                <a:gd name="T81" fmla="*/ 2568 h 20000"/>
                <a:gd name="T82" fmla="*/ 9025 w 20000"/>
                <a:gd name="T83" fmla="*/ 932 h 20000"/>
                <a:gd name="T84" fmla="*/ 8242 w 20000"/>
                <a:gd name="T85" fmla="*/ 1338 h 20000"/>
                <a:gd name="T86" fmla="*/ 7467 w 20000"/>
                <a:gd name="T87" fmla="*/ 986 h 20000"/>
                <a:gd name="T88" fmla="*/ 6028 w 20000"/>
                <a:gd name="T89" fmla="*/ 98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00" h="20000">
                  <a:moveTo>
                    <a:pt x="5057" y="446"/>
                  </a:moveTo>
                  <a:lnTo>
                    <a:pt x="5057" y="2108"/>
                  </a:lnTo>
                  <a:lnTo>
                    <a:pt x="5475" y="2392"/>
                  </a:lnTo>
                  <a:lnTo>
                    <a:pt x="5730" y="2865"/>
                  </a:lnTo>
                  <a:lnTo>
                    <a:pt x="5730" y="3446"/>
                  </a:lnTo>
                  <a:lnTo>
                    <a:pt x="5253" y="2986"/>
                  </a:lnTo>
                  <a:lnTo>
                    <a:pt x="4777" y="3514"/>
                  </a:lnTo>
                  <a:lnTo>
                    <a:pt x="4172" y="3973"/>
                  </a:lnTo>
                  <a:lnTo>
                    <a:pt x="3695" y="4676"/>
                  </a:lnTo>
                  <a:lnTo>
                    <a:pt x="3363" y="4216"/>
                  </a:lnTo>
                  <a:lnTo>
                    <a:pt x="3065" y="4378"/>
                  </a:lnTo>
                  <a:lnTo>
                    <a:pt x="2844" y="4973"/>
                  </a:lnTo>
                  <a:lnTo>
                    <a:pt x="1890" y="5689"/>
                  </a:lnTo>
                  <a:lnTo>
                    <a:pt x="1558" y="6743"/>
                  </a:lnTo>
                  <a:lnTo>
                    <a:pt x="1030" y="6568"/>
                  </a:lnTo>
                  <a:lnTo>
                    <a:pt x="0" y="7730"/>
                  </a:lnTo>
                  <a:lnTo>
                    <a:pt x="0" y="8730"/>
                  </a:lnTo>
                  <a:lnTo>
                    <a:pt x="298" y="9027"/>
                  </a:lnTo>
                  <a:lnTo>
                    <a:pt x="809" y="9257"/>
                  </a:lnTo>
                  <a:lnTo>
                    <a:pt x="809" y="9027"/>
                  </a:lnTo>
                  <a:lnTo>
                    <a:pt x="1362" y="8554"/>
                  </a:lnTo>
                  <a:lnTo>
                    <a:pt x="1779" y="8554"/>
                  </a:lnTo>
                  <a:lnTo>
                    <a:pt x="3329" y="10973"/>
                  </a:lnTo>
                  <a:lnTo>
                    <a:pt x="3661" y="10973"/>
                  </a:lnTo>
                  <a:lnTo>
                    <a:pt x="3883" y="10622"/>
                  </a:lnTo>
                  <a:lnTo>
                    <a:pt x="4615" y="10622"/>
                  </a:lnTo>
                  <a:lnTo>
                    <a:pt x="4836" y="11500"/>
                  </a:lnTo>
                  <a:lnTo>
                    <a:pt x="4802" y="12784"/>
                  </a:lnTo>
                  <a:lnTo>
                    <a:pt x="5057" y="12959"/>
                  </a:lnTo>
                  <a:lnTo>
                    <a:pt x="5168" y="13662"/>
                  </a:lnTo>
                  <a:lnTo>
                    <a:pt x="5390" y="14297"/>
                  </a:lnTo>
                  <a:lnTo>
                    <a:pt x="5023" y="15595"/>
                  </a:lnTo>
                  <a:lnTo>
                    <a:pt x="5390" y="16892"/>
                  </a:lnTo>
                  <a:lnTo>
                    <a:pt x="5168" y="17541"/>
                  </a:lnTo>
                  <a:lnTo>
                    <a:pt x="4836" y="17014"/>
                  </a:lnTo>
                  <a:lnTo>
                    <a:pt x="4470" y="17014"/>
                  </a:lnTo>
                  <a:lnTo>
                    <a:pt x="4470" y="18068"/>
                  </a:lnTo>
                  <a:lnTo>
                    <a:pt x="5168" y="18595"/>
                  </a:lnTo>
                  <a:lnTo>
                    <a:pt x="5509" y="18703"/>
                  </a:lnTo>
                  <a:lnTo>
                    <a:pt x="5730" y="19473"/>
                  </a:lnTo>
                  <a:lnTo>
                    <a:pt x="6139" y="19986"/>
                  </a:lnTo>
                  <a:lnTo>
                    <a:pt x="6547" y="19757"/>
                  </a:lnTo>
                  <a:lnTo>
                    <a:pt x="7756" y="19757"/>
                  </a:lnTo>
                  <a:lnTo>
                    <a:pt x="7756" y="19473"/>
                  </a:lnTo>
                  <a:lnTo>
                    <a:pt x="8276" y="18595"/>
                  </a:lnTo>
                  <a:lnTo>
                    <a:pt x="9136" y="17541"/>
                  </a:lnTo>
                  <a:lnTo>
                    <a:pt x="9195" y="16892"/>
                  </a:lnTo>
                  <a:lnTo>
                    <a:pt x="9306" y="16351"/>
                  </a:lnTo>
                  <a:lnTo>
                    <a:pt x="10421" y="15243"/>
                  </a:lnTo>
                  <a:lnTo>
                    <a:pt x="11239" y="14716"/>
                  </a:lnTo>
                  <a:lnTo>
                    <a:pt x="11682" y="14595"/>
                  </a:lnTo>
                  <a:lnTo>
                    <a:pt x="11826" y="14189"/>
                  </a:lnTo>
                  <a:lnTo>
                    <a:pt x="12380" y="14189"/>
                  </a:lnTo>
                  <a:lnTo>
                    <a:pt x="12524" y="14595"/>
                  </a:lnTo>
                  <a:lnTo>
                    <a:pt x="13112" y="13662"/>
                  </a:lnTo>
                  <a:lnTo>
                    <a:pt x="13606" y="12784"/>
                  </a:lnTo>
                  <a:lnTo>
                    <a:pt x="14227" y="12784"/>
                  </a:lnTo>
                  <a:lnTo>
                    <a:pt x="14227" y="11378"/>
                  </a:lnTo>
                  <a:lnTo>
                    <a:pt x="14636" y="11149"/>
                  </a:lnTo>
                  <a:lnTo>
                    <a:pt x="14891" y="10716"/>
                  </a:lnTo>
                  <a:lnTo>
                    <a:pt x="15377" y="10716"/>
                  </a:lnTo>
                  <a:lnTo>
                    <a:pt x="15930" y="11203"/>
                  </a:lnTo>
                  <a:lnTo>
                    <a:pt x="16109" y="12311"/>
                  </a:lnTo>
                  <a:lnTo>
                    <a:pt x="16773" y="12257"/>
                  </a:lnTo>
                  <a:lnTo>
                    <a:pt x="16773" y="11784"/>
                  </a:lnTo>
                  <a:lnTo>
                    <a:pt x="17335" y="11500"/>
                  </a:lnTo>
                  <a:lnTo>
                    <a:pt x="17667" y="10432"/>
                  </a:lnTo>
                  <a:lnTo>
                    <a:pt x="17667" y="11500"/>
                  </a:lnTo>
                  <a:lnTo>
                    <a:pt x="18076" y="11784"/>
                  </a:lnTo>
                  <a:lnTo>
                    <a:pt x="18519" y="11378"/>
                  </a:lnTo>
                  <a:lnTo>
                    <a:pt x="18697" y="11149"/>
                  </a:lnTo>
                  <a:lnTo>
                    <a:pt x="19251" y="11149"/>
                  </a:lnTo>
                  <a:lnTo>
                    <a:pt x="19183" y="10189"/>
                  </a:lnTo>
                  <a:lnTo>
                    <a:pt x="18919" y="9432"/>
                  </a:lnTo>
                  <a:lnTo>
                    <a:pt x="19251" y="8784"/>
                  </a:lnTo>
                  <a:lnTo>
                    <a:pt x="19251" y="7500"/>
                  </a:lnTo>
                  <a:lnTo>
                    <a:pt x="19991" y="7500"/>
                  </a:lnTo>
                  <a:lnTo>
                    <a:pt x="19991" y="6743"/>
                  </a:lnTo>
                  <a:lnTo>
                    <a:pt x="19106" y="6743"/>
                  </a:lnTo>
                  <a:lnTo>
                    <a:pt x="18919" y="6446"/>
                  </a:lnTo>
                  <a:lnTo>
                    <a:pt x="18076" y="6446"/>
                  </a:lnTo>
                  <a:lnTo>
                    <a:pt x="17412" y="6851"/>
                  </a:lnTo>
                  <a:lnTo>
                    <a:pt x="16662" y="7500"/>
                  </a:lnTo>
                  <a:lnTo>
                    <a:pt x="16518" y="6851"/>
                  </a:lnTo>
                  <a:lnTo>
                    <a:pt x="16109" y="6851"/>
                  </a:lnTo>
                  <a:lnTo>
                    <a:pt x="15155" y="8959"/>
                  </a:lnTo>
                  <a:lnTo>
                    <a:pt x="15113" y="9432"/>
                  </a:lnTo>
                  <a:lnTo>
                    <a:pt x="14449" y="8959"/>
                  </a:lnTo>
                  <a:lnTo>
                    <a:pt x="14049" y="7905"/>
                  </a:lnTo>
                  <a:lnTo>
                    <a:pt x="13529" y="6568"/>
                  </a:lnTo>
                  <a:lnTo>
                    <a:pt x="13197" y="5905"/>
                  </a:lnTo>
                  <a:lnTo>
                    <a:pt x="12967" y="5378"/>
                  </a:lnTo>
                  <a:lnTo>
                    <a:pt x="12048" y="3743"/>
                  </a:lnTo>
                  <a:lnTo>
                    <a:pt x="11792" y="2743"/>
                  </a:lnTo>
                  <a:lnTo>
                    <a:pt x="11460" y="1514"/>
                  </a:lnTo>
                  <a:lnTo>
                    <a:pt x="11350" y="878"/>
                  </a:lnTo>
                  <a:lnTo>
                    <a:pt x="11017" y="405"/>
                  </a:lnTo>
                  <a:lnTo>
                    <a:pt x="10609" y="757"/>
                  </a:lnTo>
                  <a:lnTo>
                    <a:pt x="10609" y="1405"/>
                  </a:lnTo>
                  <a:lnTo>
                    <a:pt x="11017" y="1635"/>
                  </a:lnTo>
                  <a:lnTo>
                    <a:pt x="11128" y="2338"/>
                  </a:lnTo>
                  <a:lnTo>
                    <a:pt x="11307" y="2986"/>
                  </a:lnTo>
                  <a:lnTo>
                    <a:pt x="11716" y="3514"/>
                  </a:lnTo>
                  <a:lnTo>
                    <a:pt x="11903" y="4378"/>
                  </a:lnTo>
                  <a:lnTo>
                    <a:pt x="12380" y="5432"/>
                  </a:lnTo>
                  <a:lnTo>
                    <a:pt x="12967" y="6392"/>
                  </a:lnTo>
                  <a:lnTo>
                    <a:pt x="13453" y="7324"/>
                  </a:lnTo>
                  <a:lnTo>
                    <a:pt x="13861" y="8257"/>
                  </a:lnTo>
                  <a:lnTo>
                    <a:pt x="14117" y="9432"/>
                  </a:lnTo>
                  <a:lnTo>
                    <a:pt x="13895" y="9959"/>
                  </a:lnTo>
                  <a:lnTo>
                    <a:pt x="13495" y="9203"/>
                  </a:lnTo>
                  <a:lnTo>
                    <a:pt x="12857" y="8851"/>
                  </a:lnTo>
                  <a:lnTo>
                    <a:pt x="12524" y="8432"/>
                  </a:lnTo>
                  <a:lnTo>
                    <a:pt x="12124" y="6851"/>
                  </a:lnTo>
                  <a:lnTo>
                    <a:pt x="12124" y="6135"/>
                  </a:lnTo>
                  <a:lnTo>
                    <a:pt x="11792" y="5784"/>
                  </a:lnTo>
                  <a:lnTo>
                    <a:pt x="11460" y="5432"/>
                  </a:lnTo>
                  <a:lnTo>
                    <a:pt x="11017" y="5027"/>
                  </a:lnTo>
                  <a:lnTo>
                    <a:pt x="10864" y="3865"/>
                  </a:lnTo>
                  <a:lnTo>
                    <a:pt x="10864" y="3919"/>
                  </a:lnTo>
                  <a:lnTo>
                    <a:pt x="10421" y="4324"/>
                  </a:lnTo>
                  <a:lnTo>
                    <a:pt x="10421" y="2986"/>
                  </a:lnTo>
                  <a:lnTo>
                    <a:pt x="9647" y="2568"/>
                  </a:lnTo>
                  <a:lnTo>
                    <a:pt x="9468" y="2568"/>
                  </a:lnTo>
                  <a:lnTo>
                    <a:pt x="9136" y="2568"/>
                  </a:lnTo>
                  <a:lnTo>
                    <a:pt x="9025" y="932"/>
                  </a:lnTo>
                  <a:lnTo>
                    <a:pt x="8463" y="932"/>
                  </a:lnTo>
                  <a:lnTo>
                    <a:pt x="8387" y="1689"/>
                  </a:lnTo>
                  <a:lnTo>
                    <a:pt x="8242" y="1338"/>
                  </a:lnTo>
                  <a:lnTo>
                    <a:pt x="8020" y="1757"/>
                  </a:lnTo>
                  <a:lnTo>
                    <a:pt x="7544" y="1811"/>
                  </a:lnTo>
                  <a:lnTo>
                    <a:pt x="7467" y="986"/>
                  </a:lnTo>
                  <a:lnTo>
                    <a:pt x="6948" y="703"/>
                  </a:lnTo>
                  <a:lnTo>
                    <a:pt x="6505" y="878"/>
                  </a:lnTo>
                  <a:lnTo>
                    <a:pt x="6028" y="986"/>
                  </a:lnTo>
                  <a:lnTo>
                    <a:pt x="5917" y="0"/>
                  </a:lnTo>
                  <a:lnTo>
                    <a:pt x="5057" y="446"/>
                  </a:lnTo>
                  <a:close/>
                </a:path>
              </a:pathLst>
            </a:custGeom>
            <a:noFill/>
            <a:ln w="127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ru-RU" sz="1100">
                <a:effectLst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56" name="Freeform 17"/>
            <p:cNvSpPr>
              <a:spLocks noChangeAspect="1"/>
            </p:cNvSpPr>
            <p:nvPr/>
          </p:nvSpPr>
          <p:spPr bwMode="auto">
            <a:xfrm>
              <a:off x="5290847" y="3660668"/>
              <a:ext cx="1796902" cy="1973395"/>
            </a:xfrm>
            <a:custGeom>
              <a:avLst/>
              <a:gdLst>
                <a:gd name="T0" fmla="*/ 16231 w 20000"/>
                <a:gd name="T1" fmla="*/ 9019 h 20000"/>
                <a:gd name="T2" fmla="*/ 15452 w 20000"/>
                <a:gd name="T3" fmla="*/ 11698 h 20000"/>
                <a:gd name="T4" fmla="*/ 15633 w 20000"/>
                <a:gd name="T5" fmla="*/ 12075 h 20000"/>
                <a:gd name="T6" fmla="*/ 15814 w 20000"/>
                <a:gd name="T7" fmla="*/ 12516 h 20000"/>
                <a:gd name="T8" fmla="*/ 15939 w 20000"/>
                <a:gd name="T9" fmla="*/ 12893 h 20000"/>
                <a:gd name="T10" fmla="*/ 15452 w 20000"/>
                <a:gd name="T11" fmla="*/ 14101 h 20000"/>
                <a:gd name="T12" fmla="*/ 14242 w 20000"/>
                <a:gd name="T13" fmla="*/ 14855 h 20000"/>
                <a:gd name="T14" fmla="*/ 13046 w 20000"/>
                <a:gd name="T15" fmla="*/ 15296 h 20000"/>
                <a:gd name="T16" fmla="*/ 12017 w 20000"/>
                <a:gd name="T17" fmla="*/ 15673 h 20000"/>
                <a:gd name="T18" fmla="*/ 10264 w 20000"/>
                <a:gd name="T19" fmla="*/ 17484 h 20000"/>
                <a:gd name="T20" fmla="*/ 9054 w 20000"/>
                <a:gd name="T21" fmla="*/ 18088 h 20000"/>
                <a:gd name="T22" fmla="*/ 7065 w 20000"/>
                <a:gd name="T23" fmla="*/ 18138 h 20000"/>
                <a:gd name="T24" fmla="*/ 5661 w 20000"/>
                <a:gd name="T25" fmla="*/ 17535 h 20000"/>
                <a:gd name="T26" fmla="*/ 4284 w 20000"/>
                <a:gd name="T27" fmla="*/ 18352 h 20000"/>
                <a:gd name="T28" fmla="*/ 2601 w 20000"/>
                <a:gd name="T29" fmla="*/ 18792 h 20000"/>
                <a:gd name="T30" fmla="*/ 1878 w 20000"/>
                <a:gd name="T31" fmla="*/ 19006 h 20000"/>
                <a:gd name="T32" fmla="*/ 1266 w 20000"/>
                <a:gd name="T33" fmla="*/ 19987 h 20000"/>
                <a:gd name="T34" fmla="*/ 0 w 20000"/>
                <a:gd name="T35" fmla="*/ 17811 h 20000"/>
                <a:gd name="T36" fmla="*/ 306 w 20000"/>
                <a:gd name="T37" fmla="*/ 16868 h 20000"/>
                <a:gd name="T38" fmla="*/ 487 w 20000"/>
                <a:gd name="T39" fmla="*/ 15572 h 20000"/>
                <a:gd name="T40" fmla="*/ 181 w 20000"/>
                <a:gd name="T41" fmla="*/ 14101 h 20000"/>
                <a:gd name="T42" fmla="*/ 723 w 20000"/>
                <a:gd name="T43" fmla="*/ 14642 h 20000"/>
                <a:gd name="T44" fmla="*/ 1516 w 20000"/>
                <a:gd name="T45" fmla="*/ 14151 h 20000"/>
                <a:gd name="T46" fmla="*/ 2350 w 20000"/>
                <a:gd name="T47" fmla="*/ 13384 h 20000"/>
                <a:gd name="T48" fmla="*/ 3797 w 20000"/>
                <a:gd name="T49" fmla="*/ 12843 h 20000"/>
                <a:gd name="T50" fmla="*/ 5243 w 20000"/>
                <a:gd name="T51" fmla="*/ 13610 h 20000"/>
                <a:gd name="T52" fmla="*/ 5480 w 20000"/>
                <a:gd name="T53" fmla="*/ 12566 h 20000"/>
                <a:gd name="T54" fmla="*/ 5800 w 20000"/>
                <a:gd name="T55" fmla="*/ 11648 h 20000"/>
                <a:gd name="T56" fmla="*/ 7065 w 20000"/>
                <a:gd name="T57" fmla="*/ 11195 h 20000"/>
                <a:gd name="T58" fmla="*/ 6523 w 20000"/>
                <a:gd name="T59" fmla="*/ 10264 h 20000"/>
                <a:gd name="T60" fmla="*/ 7427 w 20000"/>
                <a:gd name="T61" fmla="*/ 9132 h 20000"/>
                <a:gd name="T62" fmla="*/ 6759 w 20000"/>
                <a:gd name="T63" fmla="*/ 8579 h 20000"/>
                <a:gd name="T64" fmla="*/ 7427 w 20000"/>
                <a:gd name="T65" fmla="*/ 7660 h 20000"/>
                <a:gd name="T66" fmla="*/ 5118 w 20000"/>
                <a:gd name="T67" fmla="*/ 6516 h 20000"/>
                <a:gd name="T68" fmla="*/ 4284 w 20000"/>
                <a:gd name="T69" fmla="*/ 6189 h 20000"/>
                <a:gd name="T70" fmla="*/ 4645 w 20000"/>
                <a:gd name="T71" fmla="*/ 5082 h 20000"/>
                <a:gd name="T72" fmla="*/ 4757 w 20000"/>
                <a:gd name="T73" fmla="*/ 2742 h 20000"/>
                <a:gd name="T74" fmla="*/ 4520 w 20000"/>
                <a:gd name="T75" fmla="*/ 1975 h 20000"/>
                <a:gd name="T76" fmla="*/ 6287 w 20000"/>
                <a:gd name="T77" fmla="*/ 1145 h 20000"/>
                <a:gd name="T78" fmla="*/ 7371 w 20000"/>
                <a:gd name="T79" fmla="*/ 277 h 20000"/>
                <a:gd name="T80" fmla="*/ 11001 w 20000"/>
                <a:gd name="T81" fmla="*/ 1057 h 20000"/>
                <a:gd name="T82" fmla="*/ 13338 w 20000"/>
                <a:gd name="T83" fmla="*/ 1434 h 20000"/>
                <a:gd name="T84" fmla="*/ 16356 w 20000"/>
                <a:gd name="T85" fmla="*/ 2465 h 20000"/>
                <a:gd name="T86" fmla="*/ 17761 w 20000"/>
                <a:gd name="T87" fmla="*/ 4264 h 20000"/>
                <a:gd name="T88" fmla="*/ 19026 w 20000"/>
                <a:gd name="T89" fmla="*/ 3887 h 20000"/>
                <a:gd name="T90" fmla="*/ 19861 w 20000"/>
                <a:gd name="T91" fmla="*/ 568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000" h="20000">
                  <a:moveTo>
                    <a:pt x="18957" y="5786"/>
                  </a:moveTo>
                  <a:lnTo>
                    <a:pt x="16231" y="9019"/>
                  </a:lnTo>
                  <a:lnTo>
                    <a:pt x="15452" y="11535"/>
                  </a:lnTo>
                  <a:lnTo>
                    <a:pt x="15452" y="11698"/>
                  </a:lnTo>
                  <a:lnTo>
                    <a:pt x="15508" y="11862"/>
                  </a:lnTo>
                  <a:lnTo>
                    <a:pt x="15633" y="12075"/>
                  </a:lnTo>
                  <a:lnTo>
                    <a:pt x="15688" y="12239"/>
                  </a:lnTo>
                  <a:lnTo>
                    <a:pt x="15814" y="12516"/>
                  </a:lnTo>
                  <a:lnTo>
                    <a:pt x="15869" y="12679"/>
                  </a:lnTo>
                  <a:lnTo>
                    <a:pt x="15939" y="12893"/>
                  </a:lnTo>
                  <a:lnTo>
                    <a:pt x="15939" y="13006"/>
                  </a:lnTo>
                  <a:lnTo>
                    <a:pt x="15452" y="14101"/>
                  </a:lnTo>
                  <a:lnTo>
                    <a:pt x="15035" y="14918"/>
                  </a:lnTo>
                  <a:lnTo>
                    <a:pt x="14242" y="14855"/>
                  </a:lnTo>
                  <a:lnTo>
                    <a:pt x="13408" y="14805"/>
                  </a:lnTo>
                  <a:lnTo>
                    <a:pt x="13046" y="15296"/>
                  </a:lnTo>
                  <a:lnTo>
                    <a:pt x="12503" y="15296"/>
                  </a:lnTo>
                  <a:lnTo>
                    <a:pt x="12017" y="15673"/>
                  </a:lnTo>
                  <a:lnTo>
                    <a:pt x="11182" y="16453"/>
                  </a:lnTo>
                  <a:lnTo>
                    <a:pt x="10264" y="17484"/>
                  </a:lnTo>
                  <a:lnTo>
                    <a:pt x="9903" y="17761"/>
                  </a:lnTo>
                  <a:lnTo>
                    <a:pt x="9054" y="18088"/>
                  </a:lnTo>
                  <a:lnTo>
                    <a:pt x="7914" y="18629"/>
                  </a:lnTo>
                  <a:lnTo>
                    <a:pt x="7065" y="18138"/>
                  </a:lnTo>
                  <a:lnTo>
                    <a:pt x="6704" y="17484"/>
                  </a:lnTo>
                  <a:lnTo>
                    <a:pt x="5661" y="17535"/>
                  </a:lnTo>
                  <a:lnTo>
                    <a:pt x="5021" y="18352"/>
                  </a:lnTo>
                  <a:lnTo>
                    <a:pt x="4284" y="18352"/>
                  </a:lnTo>
                  <a:lnTo>
                    <a:pt x="3435" y="18792"/>
                  </a:lnTo>
                  <a:lnTo>
                    <a:pt x="2601" y="18792"/>
                  </a:lnTo>
                  <a:lnTo>
                    <a:pt x="2239" y="19006"/>
                  </a:lnTo>
                  <a:lnTo>
                    <a:pt x="1878" y="19006"/>
                  </a:lnTo>
                  <a:lnTo>
                    <a:pt x="1335" y="19987"/>
                  </a:lnTo>
                  <a:lnTo>
                    <a:pt x="1266" y="19987"/>
                  </a:lnTo>
                  <a:lnTo>
                    <a:pt x="181" y="19283"/>
                  </a:lnTo>
                  <a:lnTo>
                    <a:pt x="0" y="17811"/>
                  </a:lnTo>
                  <a:lnTo>
                    <a:pt x="306" y="17811"/>
                  </a:lnTo>
                  <a:lnTo>
                    <a:pt x="306" y="16868"/>
                  </a:lnTo>
                  <a:lnTo>
                    <a:pt x="542" y="16403"/>
                  </a:lnTo>
                  <a:lnTo>
                    <a:pt x="487" y="15572"/>
                  </a:lnTo>
                  <a:lnTo>
                    <a:pt x="125" y="14805"/>
                  </a:lnTo>
                  <a:lnTo>
                    <a:pt x="181" y="14101"/>
                  </a:lnTo>
                  <a:lnTo>
                    <a:pt x="723" y="14151"/>
                  </a:lnTo>
                  <a:lnTo>
                    <a:pt x="723" y="14642"/>
                  </a:lnTo>
                  <a:lnTo>
                    <a:pt x="1572" y="14642"/>
                  </a:lnTo>
                  <a:lnTo>
                    <a:pt x="1516" y="14151"/>
                  </a:lnTo>
                  <a:lnTo>
                    <a:pt x="2170" y="14201"/>
                  </a:lnTo>
                  <a:lnTo>
                    <a:pt x="2350" y="13384"/>
                  </a:lnTo>
                  <a:lnTo>
                    <a:pt x="3074" y="12843"/>
                  </a:lnTo>
                  <a:lnTo>
                    <a:pt x="3797" y="12843"/>
                  </a:lnTo>
                  <a:lnTo>
                    <a:pt x="4395" y="13170"/>
                  </a:lnTo>
                  <a:lnTo>
                    <a:pt x="5243" y="13610"/>
                  </a:lnTo>
                  <a:lnTo>
                    <a:pt x="5661" y="13610"/>
                  </a:lnTo>
                  <a:lnTo>
                    <a:pt x="5480" y="12566"/>
                  </a:lnTo>
                  <a:lnTo>
                    <a:pt x="5925" y="12403"/>
                  </a:lnTo>
                  <a:lnTo>
                    <a:pt x="5800" y="11648"/>
                  </a:lnTo>
                  <a:lnTo>
                    <a:pt x="6704" y="11811"/>
                  </a:lnTo>
                  <a:lnTo>
                    <a:pt x="7065" y="11195"/>
                  </a:lnTo>
                  <a:lnTo>
                    <a:pt x="6523" y="10918"/>
                  </a:lnTo>
                  <a:lnTo>
                    <a:pt x="6523" y="10264"/>
                  </a:lnTo>
                  <a:lnTo>
                    <a:pt x="7121" y="9887"/>
                  </a:lnTo>
                  <a:lnTo>
                    <a:pt x="7427" y="9132"/>
                  </a:lnTo>
                  <a:lnTo>
                    <a:pt x="6829" y="9233"/>
                  </a:lnTo>
                  <a:lnTo>
                    <a:pt x="6759" y="8579"/>
                  </a:lnTo>
                  <a:lnTo>
                    <a:pt x="7663" y="8365"/>
                  </a:lnTo>
                  <a:lnTo>
                    <a:pt x="7427" y="7660"/>
                  </a:lnTo>
                  <a:lnTo>
                    <a:pt x="5661" y="6516"/>
                  </a:lnTo>
                  <a:lnTo>
                    <a:pt x="5118" y="6516"/>
                  </a:lnTo>
                  <a:lnTo>
                    <a:pt x="4576" y="6843"/>
                  </a:lnTo>
                  <a:lnTo>
                    <a:pt x="4284" y="6189"/>
                  </a:lnTo>
                  <a:lnTo>
                    <a:pt x="4214" y="5459"/>
                  </a:lnTo>
                  <a:lnTo>
                    <a:pt x="4645" y="5082"/>
                  </a:lnTo>
                  <a:lnTo>
                    <a:pt x="4576" y="3610"/>
                  </a:lnTo>
                  <a:lnTo>
                    <a:pt x="4757" y="2742"/>
                  </a:lnTo>
                  <a:lnTo>
                    <a:pt x="4214" y="2629"/>
                  </a:lnTo>
                  <a:lnTo>
                    <a:pt x="4520" y="1975"/>
                  </a:lnTo>
                  <a:lnTo>
                    <a:pt x="5202" y="1484"/>
                  </a:lnTo>
                  <a:lnTo>
                    <a:pt x="6287" y="1145"/>
                  </a:lnTo>
                  <a:lnTo>
                    <a:pt x="6523" y="0"/>
                  </a:lnTo>
                  <a:lnTo>
                    <a:pt x="7371" y="277"/>
                  </a:lnTo>
                  <a:lnTo>
                    <a:pt x="9179" y="277"/>
                  </a:lnTo>
                  <a:lnTo>
                    <a:pt x="11001" y="1057"/>
                  </a:lnTo>
                  <a:lnTo>
                    <a:pt x="12017" y="1648"/>
                  </a:lnTo>
                  <a:lnTo>
                    <a:pt x="13338" y="1434"/>
                  </a:lnTo>
                  <a:lnTo>
                    <a:pt x="14673" y="2365"/>
                  </a:lnTo>
                  <a:lnTo>
                    <a:pt x="16356" y="2465"/>
                  </a:lnTo>
                  <a:lnTo>
                    <a:pt x="16662" y="3283"/>
                  </a:lnTo>
                  <a:lnTo>
                    <a:pt x="17761" y="4264"/>
                  </a:lnTo>
                  <a:lnTo>
                    <a:pt x="19026" y="3937"/>
                  </a:lnTo>
                  <a:lnTo>
                    <a:pt x="19026" y="3887"/>
                  </a:lnTo>
                  <a:lnTo>
                    <a:pt x="19986" y="4704"/>
                  </a:lnTo>
                  <a:lnTo>
                    <a:pt x="19861" y="5686"/>
                  </a:lnTo>
                  <a:lnTo>
                    <a:pt x="18957" y="5786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12700">
              <a:solidFill>
                <a:schemeClr val="tx1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57" name="Freeform 18"/>
            <p:cNvSpPr>
              <a:spLocks noChangeAspect="1"/>
            </p:cNvSpPr>
            <p:nvPr/>
          </p:nvSpPr>
          <p:spPr bwMode="auto">
            <a:xfrm>
              <a:off x="6648360" y="5897298"/>
              <a:ext cx="1780507" cy="1900658"/>
            </a:xfrm>
            <a:custGeom>
              <a:avLst/>
              <a:gdLst>
                <a:gd name="T0" fmla="*/ 19676 w 20000"/>
                <a:gd name="T1" fmla="*/ 7132 h 20000"/>
                <a:gd name="T2" fmla="*/ 16566 w 20000"/>
                <a:gd name="T3" fmla="*/ 6284 h 20000"/>
                <a:gd name="T4" fmla="*/ 16017 w 20000"/>
                <a:gd name="T5" fmla="*/ 2373 h 20000"/>
                <a:gd name="T6" fmla="*/ 13498 w 20000"/>
                <a:gd name="T7" fmla="*/ 3611 h 20000"/>
                <a:gd name="T8" fmla="*/ 12653 w 20000"/>
                <a:gd name="T9" fmla="*/ 678 h 20000"/>
                <a:gd name="T10" fmla="*/ 12287 w 20000"/>
                <a:gd name="T11" fmla="*/ 0 h 20000"/>
                <a:gd name="T12" fmla="*/ 11189 w 20000"/>
                <a:gd name="T13" fmla="*/ 339 h 20000"/>
                <a:gd name="T14" fmla="*/ 11063 w 20000"/>
                <a:gd name="T15" fmla="*/ 391 h 20000"/>
                <a:gd name="T16" fmla="*/ 10584 w 20000"/>
                <a:gd name="T17" fmla="*/ 795 h 20000"/>
                <a:gd name="T18" fmla="*/ 10331 w 20000"/>
                <a:gd name="T19" fmla="*/ 847 h 20000"/>
                <a:gd name="T20" fmla="*/ 10148 w 20000"/>
                <a:gd name="T21" fmla="*/ 847 h 20000"/>
                <a:gd name="T22" fmla="*/ 9726 w 20000"/>
                <a:gd name="T23" fmla="*/ 795 h 20000"/>
                <a:gd name="T24" fmla="*/ 9360 w 20000"/>
                <a:gd name="T25" fmla="*/ 730 h 20000"/>
                <a:gd name="T26" fmla="*/ 9036 w 20000"/>
                <a:gd name="T27" fmla="*/ 678 h 20000"/>
                <a:gd name="T28" fmla="*/ 8614 w 20000"/>
                <a:gd name="T29" fmla="*/ 678 h 20000"/>
                <a:gd name="T30" fmla="*/ 8304 w 20000"/>
                <a:gd name="T31" fmla="*/ 730 h 20000"/>
                <a:gd name="T32" fmla="*/ 7882 w 20000"/>
                <a:gd name="T33" fmla="*/ 795 h 20000"/>
                <a:gd name="T34" fmla="*/ 7516 w 20000"/>
                <a:gd name="T35" fmla="*/ 847 h 20000"/>
                <a:gd name="T36" fmla="*/ 7150 w 20000"/>
                <a:gd name="T37" fmla="*/ 847 h 20000"/>
                <a:gd name="T38" fmla="*/ 4405 w 20000"/>
                <a:gd name="T39" fmla="*/ 1121 h 20000"/>
                <a:gd name="T40" fmla="*/ 3983 w 20000"/>
                <a:gd name="T41" fmla="*/ 1799 h 20000"/>
                <a:gd name="T42" fmla="*/ 3293 w 20000"/>
                <a:gd name="T43" fmla="*/ 3272 h 20000"/>
                <a:gd name="T44" fmla="*/ 3800 w 20000"/>
                <a:gd name="T45" fmla="*/ 4172 h 20000"/>
                <a:gd name="T46" fmla="*/ 4039 w 20000"/>
                <a:gd name="T47" fmla="*/ 7236 h 20000"/>
                <a:gd name="T48" fmla="*/ 3983 w 20000"/>
                <a:gd name="T49" fmla="*/ 8031 h 20000"/>
                <a:gd name="T50" fmla="*/ 2885 w 20000"/>
                <a:gd name="T51" fmla="*/ 8031 h 20000"/>
                <a:gd name="T52" fmla="*/ 1647 w 20000"/>
                <a:gd name="T53" fmla="*/ 7810 h 20000"/>
                <a:gd name="T54" fmla="*/ 493 w 20000"/>
                <a:gd name="T55" fmla="*/ 8592 h 20000"/>
                <a:gd name="T56" fmla="*/ 253 w 20000"/>
                <a:gd name="T57" fmla="*/ 10469 h 20000"/>
                <a:gd name="T58" fmla="*/ 493 w 20000"/>
                <a:gd name="T59" fmla="*/ 12451 h 20000"/>
                <a:gd name="T60" fmla="*/ 310 w 20000"/>
                <a:gd name="T61" fmla="*/ 13012 h 20000"/>
                <a:gd name="T62" fmla="*/ 493 w 20000"/>
                <a:gd name="T63" fmla="*/ 13807 h 20000"/>
                <a:gd name="T64" fmla="*/ 1168 w 20000"/>
                <a:gd name="T65" fmla="*/ 15280 h 20000"/>
                <a:gd name="T66" fmla="*/ 3012 w 20000"/>
                <a:gd name="T67" fmla="*/ 15906 h 20000"/>
                <a:gd name="T68" fmla="*/ 4222 w 20000"/>
                <a:gd name="T69" fmla="*/ 16923 h 20000"/>
                <a:gd name="T70" fmla="*/ 6235 w 20000"/>
                <a:gd name="T71" fmla="*/ 17940 h 20000"/>
                <a:gd name="T72" fmla="*/ 7643 w 20000"/>
                <a:gd name="T73" fmla="*/ 19518 h 20000"/>
                <a:gd name="T74" fmla="*/ 8121 w 20000"/>
                <a:gd name="T75" fmla="*/ 19009 h 20000"/>
                <a:gd name="T76" fmla="*/ 9768 w 20000"/>
                <a:gd name="T77" fmla="*/ 18840 h 20000"/>
                <a:gd name="T78" fmla="*/ 11612 w 20000"/>
                <a:gd name="T79" fmla="*/ 19465 h 20000"/>
                <a:gd name="T80" fmla="*/ 12160 w 20000"/>
                <a:gd name="T81" fmla="*/ 18840 h 20000"/>
                <a:gd name="T82" fmla="*/ 13681 w 20000"/>
                <a:gd name="T83" fmla="*/ 19570 h 20000"/>
                <a:gd name="T84" fmla="*/ 16327 w 20000"/>
                <a:gd name="T85" fmla="*/ 19179 h 20000"/>
                <a:gd name="T86" fmla="*/ 17298 w 20000"/>
                <a:gd name="T87" fmla="*/ 18449 h 20000"/>
                <a:gd name="T88" fmla="*/ 18395 w 20000"/>
                <a:gd name="T89" fmla="*/ 17771 h 20000"/>
                <a:gd name="T90" fmla="*/ 18269 w 20000"/>
                <a:gd name="T91" fmla="*/ 17093 h 20000"/>
                <a:gd name="T92" fmla="*/ 18635 w 20000"/>
                <a:gd name="T93" fmla="*/ 16128 h 20000"/>
                <a:gd name="T94" fmla="*/ 19859 w 20000"/>
                <a:gd name="T95" fmla="*/ 16415 h 20000"/>
                <a:gd name="T96" fmla="*/ 19859 w 20000"/>
                <a:gd name="T97" fmla="*/ 15684 h 20000"/>
                <a:gd name="T98" fmla="*/ 19859 w 20000"/>
                <a:gd name="T99" fmla="*/ 15684 h 20000"/>
                <a:gd name="T100" fmla="*/ 19986 w 20000"/>
                <a:gd name="T101" fmla="*/ 14368 h 20000"/>
                <a:gd name="T102" fmla="*/ 19550 w 20000"/>
                <a:gd name="T103" fmla="*/ 13572 h 20000"/>
                <a:gd name="T104" fmla="*/ 19367 w 20000"/>
                <a:gd name="T105" fmla="*/ 13181 h 20000"/>
                <a:gd name="T106" fmla="*/ 18452 w 20000"/>
                <a:gd name="T107" fmla="*/ 12164 h 20000"/>
                <a:gd name="T108" fmla="*/ 18156 w 20000"/>
                <a:gd name="T109" fmla="*/ 11030 h 20000"/>
                <a:gd name="T110" fmla="*/ 17481 w 20000"/>
                <a:gd name="T111" fmla="*/ 10756 h 20000"/>
                <a:gd name="T112" fmla="*/ 18086 w 20000"/>
                <a:gd name="T113" fmla="*/ 893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000" h="20000">
                  <a:moveTo>
                    <a:pt x="18156" y="8253"/>
                  </a:moveTo>
                  <a:lnTo>
                    <a:pt x="19676" y="7132"/>
                  </a:lnTo>
                  <a:lnTo>
                    <a:pt x="17115" y="6336"/>
                  </a:lnTo>
                  <a:lnTo>
                    <a:pt x="16566" y="6284"/>
                  </a:lnTo>
                  <a:lnTo>
                    <a:pt x="16805" y="4120"/>
                  </a:lnTo>
                  <a:lnTo>
                    <a:pt x="16017" y="2373"/>
                  </a:lnTo>
                  <a:lnTo>
                    <a:pt x="15327" y="2986"/>
                  </a:lnTo>
                  <a:lnTo>
                    <a:pt x="13498" y="3611"/>
                  </a:lnTo>
                  <a:lnTo>
                    <a:pt x="12526" y="2542"/>
                  </a:lnTo>
                  <a:lnTo>
                    <a:pt x="12653" y="678"/>
                  </a:lnTo>
                  <a:lnTo>
                    <a:pt x="12470" y="391"/>
                  </a:lnTo>
                  <a:lnTo>
                    <a:pt x="12287" y="0"/>
                  </a:lnTo>
                  <a:lnTo>
                    <a:pt x="11316" y="339"/>
                  </a:lnTo>
                  <a:lnTo>
                    <a:pt x="11189" y="339"/>
                  </a:lnTo>
                  <a:lnTo>
                    <a:pt x="11063" y="339"/>
                  </a:lnTo>
                  <a:lnTo>
                    <a:pt x="11063" y="391"/>
                  </a:lnTo>
                  <a:lnTo>
                    <a:pt x="10950" y="561"/>
                  </a:lnTo>
                  <a:lnTo>
                    <a:pt x="10584" y="795"/>
                  </a:lnTo>
                  <a:lnTo>
                    <a:pt x="10457" y="847"/>
                  </a:lnTo>
                  <a:lnTo>
                    <a:pt x="10331" y="847"/>
                  </a:lnTo>
                  <a:lnTo>
                    <a:pt x="10218" y="795"/>
                  </a:lnTo>
                  <a:lnTo>
                    <a:pt x="10148" y="847"/>
                  </a:lnTo>
                  <a:lnTo>
                    <a:pt x="9909" y="847"/>
                  </a:lnTo>
                  <a:lnTo>
                    <a:pt x="9726" y="795"/>
                  </a:lnTo>
                  <a:lnTo>
                    <a:pt x="9543" y="795"/>
                  </a:lnTo>
                  <a:lnTo>
                    <a:pt x="9360" y="730"/>
                  </a:lnTo>
                  <a:lnTo>
                    <a:pt x="9303" y="730"/>
                  </a:lnTo>
                  <a:lnTo>
                    <a:pt x="9036" y="678"/>
                  </a:lnTo>
                  <a:lnTo>
                    <a:pt x="8853" y="678"/>
                  </a:lnTo>
                  <a:lnTo>
                    <a:pt x="8614" y="678"/>
                  </a:lnTo>
                  <a:lnTo>
                    <a:pt x="8487" y="730"/>
                  </a:lnTo>
                  <a:lnTo>
                    <a:pt x="8304" y="730"/>
                  </a:lnTo>
                  <a:lnTo>
                    <a:pt x="8121" y="795"/>
                  </a:lnTo>
                  <a:lnTo>
                    <a:pt x="7882" y="795"/>
                  </a:lnTo>
                  <a:lnTo>
                    <a:pt x="7699" y="795"/>
                  </a:lnTo>
                  <a:lnTo>
                    <a:pt x="7516" y="847"/>
                  </a:lnTo>
                  <a:lnTo>
                    <a:pt x="7333" y="847"/>
                  </a:lnTo>
                  <a:lnTo>
                    <a:pt x="7150" y="847"/>
                  </a:lnTo>
                  <a:lnTo>
                    <a:pt x="5742" y="1186"/>
                  </a:lnTo>
                  <a:lnTo>
                    <a:pt x="4405" y="1121"/>
                  </a:lnTo>
                  <a:lnTo>
                    <a:pt x="4405" y="1578"/>
                  </a:lnTo>
                  <a:lnTo>
                    <a:pt x="3983" y="1799"/>
                  </a:lnTo>
                  <a:lnTo>
                    <a:pt x="3673" y="2595"/>
                  </a:lnTo>
                  <a:lnTo>
                    <a:pt x="3293" y="3272"/>
                  </a:lnTo>
                  <a:lnTo>
                    <a:pt x="3293" y="3950"/>
                  </a:lnTo>
                  <a:lnTo>
                    <a:pt x="3800" y="4172"/>
                  </a:lnTo>
                  <a:lnTo>
                    <a:pt x="3800" y="6897"/>
                  </a:lnTo>
                  <a:lnTo>
                    <a:pt x="4039" y="7236"/>
                  </a:lnTo>
                  <a:lnTo>
                    <a:pt x="3983" y="7640"/>
                  </a:lnTo>
                  <a:lnTo>
                    <a:pt x="3983" y="8031"/>
                  </a:lnTo>
                  <a:lnTo>
                    <a:pt x="3434" y="8370"/>
                  </a:lnTo>
                  <a:lnTo>
                    <a:pt x="2885" y="8031"/>
                  </a:lnTo>
                  <a:lnTo>
                    <a:pt x="2505" y="7744"/>
                  </a:lnTo>
                  <a:lnTo>
                    <a:pt x="1647" y="7810"/>
                  </a:lnTo>
                  <a:lnTo>
                    <a:pt x="1042" y="8592"/>
                  </a:lnTo>
                  <a:lnTo>
                    <a:pt x="493" y="8592"/>
                  </a:lnTo>
                  <a:lnTo>
                    <a:pt x="183" y="9048"/>
                  </a:lnTo>
                  <a:lnTo>
                    <a:pt x="253" y="10469"/>
                  </a:lnTo>
                  <a:lnTo>
                    <a:pt x="493" y="10469"/>
                  </a:lnTo>
                  <a:lnTo>
                    <a:pt x="493" y="12451"/>
                  </a:lnTo>
                  <a:lnTo>
                    <a:pt x="310" y="12451"/>
                  </a:lnTo>
                  <a:lnTo>
                    <a:pt x="310" y="13012"/>
                  </a:lnTo>
                  <a:lnTo>
                    <a:pt x="0" y="13742"/>
                  </a:lnTo>
                  <a:lnTo>
                    <a:pt x="493" y="13807"/>
                  </a:lnTo>
                  <a:lnTo>
                    <a:pt x="493" y="15059"/>
                  </a:lnTo>
                  <a:lnTo>
                    <a:pt x="1168" y="15280"/>
                  </a:lnTo>
                  <a:lnTo>
                    <a:pt x="2379" y="15958"/>
                  </a:lnTo>
                  <a:lnTo>
                    <a:pt x="3012" y="15906"/>
                  </a:lnTo>
                  <a:lnTo>
                    <a:pt x="3617" y="16349"/>
                  </a:lnTo>
                  <a:lnTo>
                    <a:pt x="4222" y="16923"/>
                  </a:lnTo>
                  <a:lnTo>
                    <a:pt x="5137" y="17484"/>
                  </a:lnTo>
                  <a:lnTo>
                    <a:pt x="6235" y="17940"/>
                  </a:lnTo>
                  <a:lnTo>
                    <a:pt x="7023" y="18553"/>
                  </a:lnTo>
                  <a:lnTo>
                    <a:pt x="7643" y="19518"/>
                  </a:lnTo>
                  <a:lnTo>
                    <a:pt x="8191" y="19987"/>
                  </a:lnTo>
                  <a:lnTo>
                    <a:pt x="8121" y="19009"/>
                  </a:lnTo>
                  <a:lnTo>
                    <a:pt x="8937" y="18957"/>
                  </a:lnTo>
                  <a:lnTo>
                    <a:pt x="9768" y="18840"/>
                  </a:lnTo>
                  <a:lnTo>
                    <a:pt x="10823" y="19061"/>
                  </a:lnTo>
                  <a:lnTo>
                    <a:pt x="11612" y="19465"/>
                  </a:lnTo>
                  <a:lnTo>
                    <a:pt x="11738" y="19348"/>
                  </a:lnTo>
                  <a:lnTo>
                    <a:pt x="12160" y="18840"/>
                  </a:lnTo>
                  <a:lnTo>
                    <a:pt x="13568" y="18957"/>
                  </a:lnTo>
                  <a:lnTo>
                    <a:pt x="13681" y="19570"/>
                  </a:lnTo>
                  <a:lnTo>
                    <a:pt x="15271" y="19570"/>
                  </a:lnTo>
                  <a:lnTo>
                    <a:pt x="16327" y="19179"/>
                  </a:lnTo>
                  <a:lnTo>
                    <a:pt x="17115" y="19687"/>
                  </a:lnTo>
                  <a:lnTo>
                    <a:pt x="17298" y="18449"/>
                  </a:lnTo>
                  <a:lnTo>
                    <a:pt x="18269" y="18449"/>
                  </a:lnTo>
                  <a:lnTo>
                    <a:pt x="18395" y="17771"/>
                  </a:lnTo>
                  <a:lnTo>
                    <a:pt x="18086" y="17366"/>
                  </a:lnTo>
                  <a:lnTo>
                    <a:pt x="18269" y="17093"/>
                  </a:lnTo>
                  <a:lnTo>
                    <a:pt x="18269" y="16467"/>
                  </a:lnTo>
                  <a:lnTo>
                    <a:pt x="18635" y="16128"/>
                  </a:lnTo>
                  <a:lnTo>
                    <a:pt x="19071" y="16415"/>
                  </a:lnTo>
                  <a:lnTo>
                    <a:pt x="19859" y="16415"/>
                  </a:lnTo>
                  <a:lnTo>
                    <a:pt x="19859" y="16128"/>
                  </a:lnTo>
                  <a:lnTo>
                    <a:pt x="19859" y="15684"/>
                  </a:lnTo>
                  <a:lnTo>
                    <a:pt x="19916" y="15619"/>
                  </a:lnTo>
                  <a:lnTo>
                    <a:pt x="19859" y="15684"/>
                  </a:lnTo>
                  <a:lnTo>
                    <a:pt x="19916" y="14889"/>
                  </a:lnTo>
                  <a:lnTo>
                    <a:pt x="19986" y="14368"/>
                  </a:lnTo>
                  <a:lnTo>
                    <a:pt x="19859" y="13807"/>
                  </a:lnTo>
                  <a:lnTo>
                    <a:pt x="19550" y="13572"/>
                  </a:lnTo>
                  <a:lnTo>
                    <a:pt x="19437" y="13233"/>
                  </a:lnTo>
                  <a:lnTo>
                    <a:pt x="19367" y="13181"/>
                  </a:lnTo>
                  <a:lnTo>
                    <a:pt x="18888" y="12334"/>
                  </a:lnTo>
                  <a:lnTo>
                    <a:pt x="18452" y="12164"/>
                  </a:lnTo>
                  <a:lnTo>
                    <a:pt x="18156" y="12047"/>
                  </a:lnTo>
                  <a:lnTo>
                    <a:pt x="18156" y="11030"/>
                  </a:lnTo>
                  <a:lnTo>
                    <a:pt x="17847" y="11030"/>
                  </a:lnTo>
                  <a:lnTo>
                    <a:pt x="17481" y="10756"/>
                  </a:lnTo>
                  <a:lnTo>
                    <a:pt x="17424" y="9100"/>
                  </a:lnTo>
                  <a:lnTo>
                    <a:pt x="18086" y="8931"/>
                  </a:lnTo>
                  <a:lnTo>
                    <a:pt x="18156" y="8253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58" name="Freeform 19"/>
            <p:cNvSpPr>
              <a:spLocks noChangeAspect="1"/>
            </p:cNvSpPr>
            <p:nvPr/>
          </p:nvSpPr>
          <p:spPr bwMode="auto">
            <a:xfrm>
              <a:off x="10235606" y="3293819"/>
              <a:ext cx="1941179" cy="2330757"/>
            </a:xfrm>
            <a:custGeom>
              <a:avLst/>
              <a:gdLst>
                <a:gd name="T0" fmla="*/ 17408 w 20000"/>
                <a:gd name="T1" fmla="*/ 18468 h 20000"/>
                <a:gd name="T2" fmla="*/ 14945 w 20000"/>
                <a:gd name="T3" fmla="*/ 19670 h 20000"/>
                <a:gd name="T4" fmla="*/ 13823 w 20000"/>
                <a:gd name="T5" fmla="*/ 19617 h 20000"/>
                <a:gd name="T6" fmla="*/ 12934 w 20000"/>
                <a:gd name="T7" fmla="*/ 19670 h 20000"/>
                <a:gd name="T8" fmla="*/ 12134 w 20000"/>
                <a:gd name="T9" fmla="*/ 19989 h 20000"/>
                <a:gd name="T10" fmla="*/ 11360 w 20000"/>
                <a:gd name="T11" fmla="*/ 18979 h 20000"/>
                <a:gd name="T12" fmla="*/ 10909 w 20000"/>
                <a:gd name="T13" fmla="*/ 18096 h 20000"/>
                <a:gd name="T14" fmla="*/ 10071 w 20000"/>
                <a:gd name="T15" fmla="*/ 17043 h 20000"/>
                <a:gd name="T16" fmla="*/ 9065 w 20000"/>
                <a:gd name="T17" fmla="*/ 16521 h 20000"/>
                <a:gd name="T18" fmla="*/ 8395 w 20000"/>
                <a:gd name="T19" fmla="*/ 17043 h 20000"/>
                <a:gd name="T20" fmla="*/ 7505 w 20000"/>
                <a:gd name="T21" fmla="*/ 16936 h 20000"/>
                <a:gd name="T22" fmla="*/ 6319 w 20000"/>
                <a:gd name="T23" fmla="*/ 17394 h 20000"/>
                <a:gd name="T24" fmla="*/ 5197 w 20000"/>
                <a:gd name="T25" fmla="*/ 17138 h 20000"/>
                <a:gd name="T26" fmla="*/ 4255 w 20000"/>
                <a:gd name="T27" fmla="*/ 16904 h 20000"/>
                <a:gd name="T28" fmla="*/ 1689 w 20000"/>
                <a:gd name="T29" fmla="*/ 16723 h 20000"/>
                <a:gd name="T30" fmla="*/ 2244 w 20000"/>
                <a:gd name="T31" fmla="*/ 15553 h 20000"/>
                <a:gd name="T32" fmla="*/ 438 w 20000"/>
                <a:gd name="T33" fmla="*/ 14681 h 20000"/>
                <a:gd name="T34" fmla="*/ 722 w 20000"/>
                <a:gd name="T35" fmla="*/ 13532 h 20000"/>
                <a:gd name="T36" fmla="*/ 2695 w 20000"/>
                <a:gd name="T37" fmla="*/ 13298 h 20000"/>
                <a:gd name="T38" fmla="*/ 1573 w 20000"/>
                <a:gd name="T39" fmla="*/ 11766 h 20000"/>
                <a:gd name="T40" fmla="*/ 1457 w 20000"/>
                <a:gd name="T41" fmla="*/ 10436 h 20000"/>
                <a:gd name="T42" fmla="*/ 2295 w 20000"/>
                <a:gd name="T43" fmla="*/ 8713 h 20000"/>
                <a:gd name="T44" fmla="*/ 1857 w 20000"/>
                <a:gd name="T45" fmla="*/ 7798 h 20000"/>
                <a:gd name="T46" fmla="*/ 2579 w 20000"/>
                <a:gd name="T47" fmla="*/ 6415 h 20000"/>
                <a:gd name="T48" fmla="*/ 2295 w 20000"/>
                <a:gd name="T49" fmla="*/ 5074 h 20000"/>
                <a:gd name="T50" fmla="*/ 3636 w 20000"/>
                <a:gd name="T51" fmla="*/ 4298 h 20000"/>
                <a:gd name="T52" fmla="*/ 3198 w 20000"/>
                <a:gd name="T53" fmla="*/ 3266 h 20000"/>
                <a:gd name="T54" fmla="*/ 4307 w 20000"/>
                <a:gd name="T55" fmla="*/ 2670 h 20000"/>
                <a:gd name="T56" fmla="*/ 3198 w 20000"/>
                <a:gd name="T57" fmla="*/ 1840 h 20000"/>
                <a:gd name="T58" fmla="*/ 4255 w 20000"/>
                <a:gd name="T59" fmla="*/ 319 h 20000"/>
                <a:gd name="T60" fmla="*/ 6151 w 20000"/>
                <a:gd name="T61" fmla="*/ 43 h 20000"/>
                <a:gd name="T62" fmla="*/ 8343 w 20000"/>
                <a:gd name="T63" fmla="*/ 3266 h 20000"/>
                <a:gd name="T64" fmla="*/ 10522 w 20000"/>
                <a:gd name="T65" fmla="*/ 5904 h 20000"/>
                <a:gd name="T66" fmla="*/ 8511 w 20000"/>
                <a:gd name="T67" fmla="*/ 6223 h 20000"/>
                <a:gd name="T68" fmla="*/ 9968 w 20000"/>
                <a:gd name="T69" fmla="*/ 8681 h 20000"/>
                <a:gd name="T70" fmla="*/ 11966 w 20000"/>
                <a:gd name="T71" fmla="*/ 10064 h 20000"/>
                <a:gd name="T72" fmla="*/ 13772 w 20000"/>
                <a:gd name="T73" fmla="*/ 10436 h 20000"/>
                <a:gd name="T74" fmla="*/ 14945 w 20000"/>
                <a:gd name="T75" fmla="*/ 10064 h 20000"/>
                <a:gd name="T76" fmla="*/ 15835 w 20000"/>
                <a:gd name="T77" fmla="*/ 11447 h 20000"/>
                <a:gd name="T78" fmla="*/ 16905 w 20000"/>
                <a:gd name="T79" fmla="*/ 11809 h 20000"/>
                <a:gd name="T80" fmla="*/ 17176 w 20000"/>
                <a:gd name="T81" fmla="*/ 12979 h 20000"/>
                <a:gd name="T82" fmla="*/ 17679 w 20000"/>
                <a:gd name="T83" fmla="*/ 15468 h 20000"/>
                <a:gd name="T84" fmla="*/ 19987 w 20000"/>
                <a:gd name="T85" fmla="*/ 1759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000" h="20000">
                  <a:moveTo>
                    <a:pt x="17924" y="18426"/>
                  </a:moveTo>
                  <a:lnTo>
                    <a:pt x="17408" y="18468"/>
                  </a:lnTo>
                  <a:lnTo>
                    <a:pt x="16338" y="18979"/>
                  </a:lnTo>
                  <a:lnTo>
                    <a:pt x="14945" y="19670"/>
                  </a:lnTo>
                  <a:lnTo>
                    <a:pt x="14326" y="19617"/>
                  </a:lnTo>
                  <a:lnTo>
                    <a:pt x="13823" y="19617"/>
                  </a:lnTo>
                  <a:lnTo>
                    <a:pt x="13385" y="19670"/>
                  </a:lnTo>
                  <a:lnTo>
                    <a:pt x="12934" y="19670"/>
                  </a:lnTo>
                  <a:lnTo>
                    <a:pt x="12637" y="19989"/>
                  </a:lnTo>
                  <a:lnTo>
                    <a:pt x="12134" y="19989"/>
                  </a:lnTo>
                  <a:lnTo>
                    <a:pt x="11528" y="19574"/>
                  </a:lnTo>
                  <a:lnTo>
                    <a:pt x="11360" y="18979"/>
                  </a:lnTo>
                  <a:lnTo>
                    <a:pt x="10909" y="18649"/>
                  </a:lnTo>
                  <a:lnTo>
                    <a:pt x="10909" y="18096"/>
                  </a:lnTo>
                  <a:lnTo>
                    <a:pt x="10355" y="17532"/>
                  </a:lnTo>
                  <a:lnTo>
                    <a:pt x="10071" y="17043"/>
                  </a:lnTo>
                  <a:lnTo>
                    <a:pt x="9903" y="16383"/>
                  </a:lnTo>
                  <a:lnTo>
                    <a:pt x="9065" y="16521"/>
                  </a:lnTo>
                  <a:lnTo>
                    <a:pt x="8794" y="17138"/>
                  </a:lnTo>
                  <a:lnTo>
                    <a:pt x="8395" y="17043"/>
                  </a:lnTo>
                  <a:lnTo>
                    <a:pt x="8059" y="16936"/>
                  </a:lnTo>
                  <a:lnTo>
                    <a:pt x="7505" y="16936"/>
                  </a:lnTo>
                  <a:lnTo>
                    <a:pt x="7286" y="17362"/>
                  </a:lnTo>
                  <a:lnTo>
                    <a:pt x="6319" y="17394"/>
                  </a:lnTo>
                  <a:lnTo>
                    <a:pt x="5932" y="17138"/>
                  </a:lnTo>
                  <a:lnTo>
                    <a:pt x="5197" y="17138"/>
                  </a:lnTo>
                  <a:lnTo>
                    <a:pt x="4861" y="16904"/>
                  </a:lnTo>
                  <a:lnTo>
                    <a:pt x="4255" y="16904"/>
                  </a:lnTo>
                  <a:lnTo>
                    <a:pt x="4023" y="16660"/>
                  </a:lnTo>
                  <a:lnTo>
                    <a:pt x="1689" y="16723"/>
                  </a:lnTo>
                  <a:lnTo>
                    <a:pt x="2025" y="16064"/>
                  </a:lnTo>
                  <a:lnTo>
                    <a:pt x="2244" y="15553"/>
                  </a:lnTo>
                  <a:lnTo>
                    <a:pt x="1186" y="15330"/>
                  </a:lnTo>
                  <a:lnTo>
                    <a:pt x="438" y="14681"/>
                  </a:lnTo>
                  <a:lnTo>
                    <a:pt x="0" y="13989"/>
                  </a:lnTo>
                  <a:lnTo>
                    <a:pt x="722" y="13532"/>
                  </a:lnTo>
                  <a:lnTo>
                    <a:pt x="1857" y="13298"/>
                  </a:lnTo>
                  <a:lnTo>
                    <a:pt x="2695" y="13298"/>
                  </a:lnTo>
                  <a:lnTo>
                    <a:pt x="2695" y="12000"/>
                  </a:lnTo>
                  <a:lnTo>
                    <a:pt x="1573" y="11766"/>
                  </a:lnTo>
                  <a:lnTo>
                    <a:pt x="1186" y="11074"/>
                  </a:lnTo>
                  <a:lnTo>
                    <a:pt x="1457" y="10436"/>
                  </a:lnTo>
                  <a:lnTo>
                    <a:pt x="1625" y="9191"/>
                  </a:lnTo>
                  <a:lnTo>
                    <a:pt x="2295" y="8713"/>
                  </a:lnTo>
                  <a:lnTo>
                    <a:pt x="1857" y="8500"/>
                  </a:lnTo>
                  <a:lnTo>
                    <a:pt x="1857" y="7798"/>
                  </a:lnTo>
                  <a:lnTo>
                    <a:pt x="2579" y="7702"/>
                  </a:lnTo>
                  <a:lnTo>
                    <a:pt x="2579" y="6415"/>
                  </a:lnTo>
                  <a:lnTo>
                    <a:pt x="2076" y="6319"/>
                  </a:lnTo>
                  <a:lnTo>
                    <a:pt x="2295" y="5074"/>
                  </a:lnTo>
                  <a:lnTo>
                    <a:pt x="2747" y="4436"/>
                  </a:lnTo>
                  <a:lnTo>
                    <a:pt x="3636" y="4298"/>
                  </a:lnTo>
                  <a:lnTo>
                    <a:pt x="3636" y="3745"/>
                  </a:lnTo>
                  <a:lnTo>
                    <a:pt x="3198" y="3266"/>
                  </a:lnTo>
                  <a:lnTo>
                    <a:pt x="4307" y="3266"/>
                  </a:lnTo>
                  <a:lnTo>
                    <a:pt x="4307" y="2670"/>
                  </a:lnTo>
                  <a:lnTo>
                    <a:pt x="3585" y="2670"/>
                  </a:lnTo>
                  <a:lnTo>
                    <a:pt x="3198" y="1840"/>
                  </a:lnTo>
                  <a:lnTo>
                    <a:pt x="3585" y="1053"/>
                  </a:lnTo>
                  <a:lnTo>
                    <a:pt x="4255" y="319"/>
                  </a:lnTo>
                  <a:lnTo>
                    <a:pt x="4526" y="0"/>
                  </a:lnTo>
                  <a:lnTo>
                    <a:pt x="6151" y="43"/>
                  </a:lnTo>
                  <a:lnTo>
                    <a:pt x="8059" y="1660"/>
                  </a:lnTo>
                  <a:lnTo>
                    <a:pt x="8343" y="3266"/>
                  </a:lnTo>
                  <a:lnTo>
                    <a:pt x="10135" y="4713"/>
                  </a:lnTo>
                  <a:lnTo>
                    <a:pt x="10522" y="5904"/>
                  </a:lnTo>
                  <a:lnTo>
                    <a:pt x="9181" y="5862"/>
                  </a:lnTo>
                  <a:lnTo>
                    <a:pt x="8511" y="6223"/>
                  </a:lnTo>
                  <a:lnTo>
                    <a:pt x="9233" y="7053"/>
                  </a:lnTo>
                  <a:lnTo>
                    <a:pt x="9968" y="8681"/>
                  </a:lnTo>
                  <a:lnTo>
                    <a:pt x="10471" y="10021"/>
                  </a:lnTo>
                  <a:lnTo>
                    <a:pt x="11966" y="10064"/>
                  </a:lnTo>
                  <a:lnTo>
                    <a:pt x="12753" y="10660"/>
                  </a:lnTo>
                  <a:lnTo>
                    <a:pt x="13772" y="10436"/>
                  </a:lnTo>
                  <a:lnTo>
                    <a:pt x="13888" y="10064"/>
                  </a:lnTo>
                  <a:lnTo>
                    <a:pt x="14945" y="10064"/>
                  </a:lnTo>
                  <a:lnTo>
                    <a:pt x="15397" y="10798"/>
                  </a:lnTo>
                  <a:lnTo>
                    <a:pt x="15835" y="11447"/>
                  </a:lnTo>
                  <a:lnTo>
                    <a:pt x="16454" y="12000"/>
                  </a:lnTo>
                  <a:lnTo>
                    <a:pt x="16905" y="11809"/>
                  </a:lnTo>
                  <a:lnTo>
                    <a:pt x="16905" y="12277"/>
                  </a:lnTo>
                  <a:lnTo>
                    <a:pt x="17176" y="12979"/>
                  </a:lnTo>
                  <a:lnTo>
                    <a:pt x="17743" y="13894"/>
                  </a:lnTo>
                  <a:lnTo>
                    <a:pt x="17679" y="15468"/>
                  </a:lnTo>
                  <a:lnTo>
                    <a:pt x="18130" y="16755"/>
                  </a:lnTo>
                  <a:lnTo>
                    <a:pt x="19987" y="17596"/>
                  </a:lnTo>
                  <a:lnTo>
                    <a:pt x="17924" y="18426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2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  <a:p>
              <a:pPr fontAlgn="base">
                <a:spcAft>
                  <a:spcPts val="0"/>
                </a:spcAft>
              </a:pPr>
              <a:r>
                <a:rPr lang="uk-UA" sz="1100">
                  <a:effectLst/>
                  <a:latin typeface="Times New Roman"/>
                  <a:ea typeface="Times New Roman"/>
                </a:rPr>
                <a:t> </a:t>
              </a:r>
              <a:endParaRPr lang="ru-RU" sz="1200">
                <a:effectLst/>
                <a:latin typeface="Times New Roman"/>
                <a:ea typeface="Times New Roman"/>
              </a:endParaRPr>
            </a:p>
            <a:p>
              <a:pPr fontAlgn="base">
                <a:spcAft>
                  <a:spcPts val="0"/>
                </a:spcAft>
              </a:pPr>
              <a:r>
                <a:rPr lang="uk-UA" sz="1100">
                  <a:solidFill>
                    <a:srgbClr val="FABF8F"/>
                  </a:solidFill>
                  <a:effectLst/>
                  <a:latin typeface="Times New Roman"/>
                  <a:ea typeface="Times New Roman"/>
                </a:rPr>
                <a:t>  </a:t>
              </a:r>
              <a:endParaRPr lang="ru-RU" sz="1200">
                <a:effectLst/>
                <a:latin typeface="Times New Roman"/>
                <a:ea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59" name="Freeform 20"/>
            <p:cNvSpPr>
              <a:spLocks noChangeAspect="1"/>
            </p:cNvSpPr>
            <p:nvPr/>
          </p:nvSpPr>
          <p:spPr bwMode="auto">
            <a:xfrm>
              <a:off x="4553067" y="3546818"/>
              <a:ext cx="1429652" cy="1786808"/>
            </a:xfrm>
            <a:custGeom>
              <a:avLst/>
              <a:gdLst>
                <a:gd name="T0" fmla="*/ 1312 w 20000"/>
                <a:gd name="T1" fmla="*/ 13412 h 20000"/>
                <a:gd name="T2" fmla="*/ 2677 w 20000"/>
                <a:gd name="T3" fmla="*/ 12856 h 20000"/>
                <a:gd name="T4" fmla="*/ 1312 w 20000"/>
                <a:gd name="T5" fmla="*/ 11536 h 20000"/>
                <a:gd name="T6" fmla="*/ 1697 w 20000"/>
                <a:gd name="T7" fmla="*/ 9423 h 20000"/>
                <a:gd name="T8" fmla="*/ 157 w 20000"/>
                <a:gd name="T9" fmla="*/ 6282 h 20000"/>
                <a:gd name="T10" fmla="*/ 0 w 20000"/>
                <a:gd name="T11" fmla="*/ 4350 h 20000"/>
                <a:gd name="T12" fmla="*/ 2380 w 20000"/>
                <a:gd name="T13" fmla="*/ 3808 h 20000"/>
                <a:gd name="T14" fmla="*/ 6002 w 20000"/>
                <a:gd name="T15" fmla="*/ 2669 h 20000"/>
                <a:gd name="T16" fmla="*/ 6684 w 20000"/>
                <a:gd name="T17" fmla="*/ 361 h 20000"/>
                <a:gd name="T18" fmla="*/ 10726 w 20000"/>
                <a:gd name="T19" fmla="*/ 792 h 20000"/>
                <a:gd name="T20" fmla="*/ 14978 w 20000"/>
                <a:gd name="T21" fmla="*/ 0 h 20000"/>
                <a:gd name="T22" fmla="*/ 17568 w 20000"/>
                <a:gd name="T23" fmla="*/ 1890 h 20000"/>
                <a:gd name="T24" fmla="*/ 17638 w 20000"/>
                <a:gd name="T25" fmla="*/ 2710 h 20000"/>
                <a:gd name="T26" fmla="*/ 16098 w 20000"/>
                <a:gd name="T27" fmla="*/ 3266 h 20000"/>
                <a:gd name="T28" fmla="*/ 16325 w 20000"/>
                <a:gd name="T29" fmla="*/ 4295 h 20000"/>
                <a:gd name="T30" fmla="*/ 16185 w 20000"/>
                <a:gd name="T31" fmla="*/ 6880 h 20000"/>
                <a:gd name="T32" fmla="*/ 15731 w 20000"/>
                <a:gd name="T33" fmla="*/ 8103 h 20000"/>
                <a:gd name="T34" fmla="*/ 16780 w 20000"/>
                <a:gd name="T35" fmla="*/ 8464 h 20000"/>
                <a:gd name="T36" fmla="*/ 19685 w 20000"/>
                <a:gd name="T37" fmla="*/ 9729 h 20000"/>
                <a:gd name="T38" fmla="*/ 18845 w 20000"/>
                <a:gd name="T39" fmla="*/ 10744 h 20000"/>
                <a:gd name="T40" fmla="*/ 19685 w 20000"/>
                <a:gd name="T41" fmla="*/ 11355 h 20000"/>
                <a:gd name="T42" fmla="*/ 18548 w 20000"/>
                <a:gd name="T43" fmla="*/ 12606 h 20000"/>
                <a:gd name="T44" fmla="*/ 19230 w 20000"/>
                <a:gd name="T45" fmla="*/ 13634 h 20000"/>
                <a:gd name="T46" fmla="*/ 17638 w 20000"/>
                <a:gd name="T47" fmla="*/ 14135 h 20000"/>
                <a:gd name="T48" fmla="*/ 17235 w 20000"/>
                <a:gd name="T49" fmla="*/ 15149 h 20000"/>
                <a:gd name="T50" fmla="*/ 16938 w 20000"/>
                <a:gd name="T51" fmla="*/ 16303 h 20000"/>
                <a:gd name="T52" fmla="*/ 15118 w 20000"/>
                <a:gd name="T53" fmla="*/ 15455 h 20000"/>
                <a:gd name="T54" fmla="*/ 13298 w 20000"/>
                <a:gd name="T55" fmla="*/ 16053 h 20000"/>
                <a:gd name="T56" fmla="*/ 12248 w 20000"/>
                <a:gd name="T57" fmla="*/ 16901 h 20000"/>
                <a:gd name="T58" fmla="*/ 11251 w 20000"/>
                <a:gd name="T59" fmla="*/ 17443 h 20000"/>
                <a:gd name="T60" fmla="*/ 10569 w 20000"/>
                <a:gd name="T61" fmla="*/ 16845 h 20000"/>
                <a:gd name="T62" fmla="*/ 10954 w 20000"/>
                <a:gd name="T63" fmla="*/ 18471 h 20000"/>
                <a:gd name="T64" fmla="*/ 10796 w 20000"/>
                <a:gd name="T65" fmla="*/ 19903 h 20000"/>
                <a:gd name="T66" fmla="*/ 9361 w 20000"/>
                <a:gd name="T67" fmla="*/ 19069 h 20000"/>
                <a:gd name="T68" fmla="*/ 7139 w 20000"/>
                <a:gd name="T69" fmla="*/ 18846 h 20000"/>
                <a:gd name="T70" fmla="*/ 5022 w 20000"/>
                <a:gd name="T71" fmla="*/ 17860 h 20000"/>
                <a:gd name="T72" fmla="*/ 4199 w 20000"/>
                <a:gd name="T73" fmla="*/ 16664 h 20000"/>
                <a:gd name="T74" fmla="*/ 2520 w 20000"/>
                <a:gd name="T75" fmla="*/ 1509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00" h="20000">
                  <a:moveTo>
                    <a:pt x="1365" y="14913"/>
                  </a:moveTo>
                  <a:lnTo>
                    <a:pt x="1312" y="13412"/>
                  </a:lnTo>
                  <a:lnTo>
                    <a:pt x="1312" y="12606"/>
                  </a:lnTo>
                  <a:lnTo>
                    <a:pt x="2677" y="12856"/>
                  </a:lnTo>
                  <a:lnTo>
                    <a:pt x="2975" y="12064"/>
                  </a:lnTo>
                  <a:lnTo>
                    <a:pt x="1312" y="11536"/>
                  </a:lnTo>
                  <a:lnTo>
                    <a:pt x="1312" y="10271"/>
                  </a:lnTo>
                  <a:lnTo>
                    <a:pt x="1697" y="9423"/>
                  </a:lnTo>
                  <a:lnTo>
                    <a:pt x="560" y="8103"/>
                  </a:lnTo>
                  <a:lnTo>
                    <a:pt x="157" y="6282"/>
                  </a:lnTo>
                  <a:lnTo>
                    <a:pt x="1085" y="4656"/>
                  </a:lnTo>
                  <a:lnTo>
                    <a:pt x="0" y="4350"/>
                  </a:lnTo>
                  <a:lnTo>
                    <a:pt x="157" y="2669"/>
                  </a:lnTo>
                  <a:lnTo>
                    <a:pt x="2380" y="3808"/>
                  </a:lnTo>
                  <a:lnTo>
                    <a:pt x="4199" y="3808"/>
                  </a:lnTo>
                  <a:lnTo>
                    <a:pt x="6002" y="2669"/>
                  </a:lnTo>
                  <a:lnTo>
                    <a:pt x="6002" y="903"/>
                  </a:lnTo>
                  <a:lnTo>
                    <a:pt x="6684" y="361"/>
                  </a:lnTo>
                  <a:lnTo>
                    <a:pt x="7979" y="792"/>
                  </a:lnTo>
                  <a:lnTo>
                    <a:pt x="10726" y="792"/>
                  </a:lnTo>
                  <a:lnTo>
                    <a:pt x="13158" y="361"/>
                  </a:lnTo>
                  <a:lnTo>
                    <a:pt x="14978" y="0"/>
                  </a:lnTo>
                  <a:lnTo>
                    <a:pt x="16885" y="1154"/>
                  </a:lnTo>
                  <a:lnTo>
                    <a:pt x="17568" y="1890"/>
                  </a:lnTo>
                  <a:lnTo>
                    <a:pt x="18250" y="2488"/>
                  </a:lnTo>
                  <a:lnTo>
                    <a:pt x="17638" y="2710"/>
                  </a:lnTo>
                  <a:lnTo>
                    <a:pt x="17410" y="3266"/>
                  </a:lnTo>
                  <a:lnTo>
                    <a:pt x="16098" y="3266"/>
                  </a:lnTo>
                  <a:lnTo>
                    <a:pt x="15643" y="4114"/>
                  </a:lnTo>
                  <a:lnTo>
                    <a:pt x="16325" y="4295"/>
                  </a:lnTo>
                  <a:lnTo>
                    <a:pt x="16098" y="5254"/>
                  </a:lnTo>
                  <a:lnTo>
                    <a:pt x="16185" y="6880"/>
                  </a:lnTo>
                  <a:lnTo>
                    <a:pt x="15643" y="7297"/>
                  </a:lnTo>
                  <a:lnTo>
                    <a:pt x="15731" y="8103"/>
                  </a:lnTo>
                  <a:lnTo>
                    <a:pt x="16098" y="8826"/>
                  </a:lnTo>
                  <a:lnTo>
                    <a:pt x="16780" y="8464"/>
                  </a:lnTo>
                  <a:lnTo>
                    <a:pt x="17463" y="8464"/>
                  </a:lnTo>
                  <a:lnTo>
                    <a:pt x="19685" y="9729"/>
                  </a:lnTo>
                  <a:lnTo>
                    <a:pt x="19983" y="10507"/>
                  </a:lnTo>
                  <a:lnTo>
                    <a:pt x="18845" y="10744"/>
                  </a:lnTo>
                  <a:lnTo>
                    <a:pt x="18933" y="11466"/>
                  </a:lnTo>
                  <a:lnTo>
                    <a:pt x="19685" y="11355"/>
                  </a:lnTo>
                  <a:lnTo>
                    <a:pt x="19300" y="12189"/>
                  </a:lnTo>
                  <a:lnTo>
                    <a:pt x="18548" y="12606"/>
                  </a:lnTo>
                  <a:lnTo>
                    <a:pt x="18548" y="13329"/>
                  </a:lnTo>
                  <a:lnTo>
                    <a:pt x="19230" y="13634"/>
                  </a:lnTo>
                  <a:lnTo>
                    <a:pt x="18845" y="14315"/>
                  </a:lnTo>
                  <a:lnTo>
                    <a:pt x="17638" y="14135"/>
                  </a:lnTo>
                  <a:lnTo>
                    <a:pt x="17865" y="14969"/>
                  </a:lnTo>
                  <a:lnTo>
                    <a:pt x="17235" y="15149"/>
                  </a:lnTo>
                  <a:lnTo>
                    <a:pt x="17463" y="16303"/>
                  </a:lnTo>
                  <a:lnTo>
                    <a:pt x="16938" y="16303"/>
                  </a:lnTo>
                  <a:lnTo>
                    <a:pt x="15871" y="15817"/>
                  </a:lnTo>
                  <a:lnTo>
                    <a:pt x="15118" y="15455"/>
                  </a:lnTo>
                  <a:lnTo>
                    <a:pt x="14208" y="15455"/>
                  </a:lnTo>
                  <a:lnTo>
                    <a:pt x="13298" y="16053"/>
                  </a:lnTo>
                  <a:lnTo>
                    <a:pt x="13071" y="16956"/>
                  </a:lnTo>
                  <a:lnTo>
                    <a:pt x="12248" y="16901"/>
                  </a:lnTo>
                  <a:lnTo>
                    <a:pt x="12318" y="17443"/>
                  </a:lnTo>
                  <a:lnTo>
                    <a:pt x="11251" y="17443"/>
                  </a:lnTo>
                  <a:lnTo>
                    <a:pt x="11251" y="16901"/>
                  </a:lnTo>
                  <a:lnTo>
                    <a:pt x="10569" y="16845"/>
                  </a:lnTo>
                  <a:lnTo>
                    <a:pt x="10499" y="17623"/>
                  </a:lnTo>
                  <a:lnTo>
                    <a:pt x="10954" y="18471"/>
                  </a:lnTo>
                  <a:lnTo>
                    <a:pt x="11024" y="19388"/>
                  </a:lnTo>
                  <a:lnTo>
                    <a:pt x="10796" y="19903"/>
                  </a:lnTo>
                  <a:lnTo>
                    <a:pt x="10044" y="19986"/>
                  </a:lnTo>
                  <a:lnTo>
                    <a:pt x="9361" y="19069"/>
                  </a:lnTo>
                  <a:lnTo>
                    <a:pt x="7524" y="19069"/>
                  </a:lnTo>
                  <a:lnTo>
                    <a:pt x="7139" y="18846"/>
                  </a:lnTo>
                  <a:lnTo>
                    <a:pt x="6229" y="18846"/>
                  </a:lnTo>
                  <a:lnTo>
                    <a:pt x="5022" y="17860"/>
                  </a:lnTo>
                  <a:lnTo>
                    <a:pt x="5022" y="16720"/>
                  </a:lnTo>
                  <a:lnTo>
                    <a:pt x="4199" y="16664"/>
                  </a:lnTo>
                  <a:lnTo>
                    <a:pt x="3202" y="15761"/>
                  </a:lnTo>
                  <a:lnTo>
                    <a:pt x="2520" y="15094"/>
                  </a:lnTo>
                  <a:lnTo>
                    <a:pt x="1365" y="14913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12700">
              <a:solidFill>
                <a:schemeClr val="tx1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60" name="Freeform 21"/>
            <p:cNvSpPr>
              <a:spLocks noChangeAspect="1"/>
            </p:cNvSpPr>
            <p:nvPr/>
          </p:nvSpPr>
          <p:spPr bwMode="auto">
            <a:xfrm>
              <a:off x="4953108" y="5384226"/>
              <a:ext cx="1052565" cy="1812108"/>
            </a:xfrm>
            <a:custGeom>
              <a:avLst/>
              <a:gdLst>
                <a:gd name="T0" fmla="*/ 9106 w 20000"/>
                <a:gd name="T1" fmla="*/ 3441 h 20000"/>
                <a:gd name="T2" fmla="*/ 8701 w 20000"/>
                <a:gd name="T3" fmla="*/ 4592 h 20000"/>
                <a:gd name="T4" fmla="*/ 5077 w 20000"/>
                <a:gd name="T5" fmla="*/ 5127 h 20000"/>
                <a:gd name="T6" fmla="*/ 2169 w 20000"/>
                <a:gd name="T7" fmla="*/ 7498 h 20000"/>
                <a:gd name="T8" fmla="*/ 0 w 20000"/>
                <a:gd name="T9" fmla="*/ 8444 h 20000"/>
                <a:gd name="T10" fmla="*/ 1025 w 20000"/>
                <a:gd name="T11" fmla="*/ 9870 h 20000"/>
                <a:gd name="T12" fmla="*/ 1335 w 20000"/>
                <a:gd name="T13" fmla="*/ 11432 h 20000"/>
                <a:gd name="T14" fmla="*/ 1240 w 20000"/>
                <a:gd name="T15" fmla="*/ 12077 h 20000"/>
                <a:gd name="T16" fmla="*/ 1740 w 20000"/>
                <a:gd name="T17" fmla="*/ 12968 h 20000"/>
                <a:gd name="T18" fmla="*/ 1240 w 20000"/>
                <a:gd name="T19" fmla="*/ 14106 h 20000"/>
                <a:gd name="T20" fmla="*/ 2980 w 20000"/>
                <a:gd name="T21" fmla="*/ 15161 h 20000"/>
                <a:gd name="T22" fmla="*/ 6007 w 20000"/>
                <a:gd name="T23" fmla="*/ 16957 h 20000"/>
                <a:gd name="T24" fmla="*/ 8272 w 20000"/>
                <a:gd name="T25" fmla="*/ 16724 h 20000"/>
                <a:gd name="T26" fmla="*/ 9416 w 20000"/>
                <a:gd name="T27" fmla="*/ 17738 h 20000"/>
                <a:gd name="T28" fmla="*/ 10870 w 20000"/>
                <a:gd name="T29" fmla="*/ 18684 h 20000"/>
                <a:gd name="T30" fmla="*/ 12110 w 20000"/>
                <a:gd name="T31" fmla="*/ 19397 h 20000"/>
                <a:gd name="T32" fmla="*/ 13754 w 20000"/>
                <a:gd name="T33" fmla="*/ 19808 h 20000"/>
                <a:gd name="T34" fmla="*/ 17902 w 20000"/>
                <a:gd name="T35" fmla="*/ 19986 h 20000"/>
                <a:gd name="T36" fmla="*/ 19762 w 20000"/>
                <a:gd name="T37" fmla="*/ 19520 h 20000"/>
                <a:gd name="T38" fmla="*/ 17902 w 20000"/>
                <a:gd name="T39" fmla="*/ 18561 h 20000"/>
                <a:gd name="T40" fmla="*/ 18117 w 20000"/>
                <a:gd name="T41" fmla="*/ 17738 h 20000"/>
                <a:gd name="T42" fmla="*/ 17282 w 20000"/>
                <a:gd name="T43" fmla="*/ 16724 h 20000"/>
                <a:gd name="T44" fmla="*/ 17902 w 20000"/>
                <a:gd name="T45" fmla="*/ 14695 h 20000"/>
                <a:gd name="T46" fmla="*/ 18117 w 20000"/>
                <a:gd name="T47" fmla="*/ 12145 h 20000"/>
                <a:gd name="T48" fmla="*/ 17902 w 20000"/>
                <a:gd name="T49" fmla="*/ 10651 h 20000"/>
                <a:gd name="T50" fmla="*/ 18117 w 20000"/>
                <a:gd name="T51" fmla="*/ 8801 h 20000"/>
                <a:gd name="T52" fmla="*/ 19452 w 20000"/>
                <a:gd name="T53" fmla="*/ 7320 h 20000"/>
                <a:gd name="T54" fmla="*/ 18522 w 20000"/>
                <a:gd name="T55" fmla="*/ 6484 h 20000"/>
                <a:gd name="T56" fmla="*/ 18927 w 20000"/>
                <a:gd name="T57" fmla="*/ 4688 h 20000"/>
                <a:gd name="T58" fmla="*/ 19142 w 20000"/>
                <a:gd name="T59" fmla="*/ 3742 h 20000"/>
                <a:gd name="T60" fmla="*/ 19976 w 20000"/>
                <a:gd name="T61" fmla="*/ 1247 h 20000"/>
                <a:gd name="T62" fmla="*/ 17902 w 20000"/>
                <a:gd name="T63" fmla="*/ 0 h 20000"/>
                <a:gd name="T64" fmla="*/ 15018 w 20000"/>
                <a:gd name="T65" fmla="*/ 946 h 20000"/>
                <a:gd name="T66" fmla="*/ 12300 w 20000"/>
                <a:gd name="T67" fmla="*/ 1426 h 20000"/>
                <a:gd name="T68" fmla="*/ 10250 w 20000"/>
                <a:gd name="T69" fmla="*/ 1659 h 20000"/>
                <a:gd name="T70" fmla="*/ 8701 w 20000"/>
                <a:gd name="T71" fmla="*/ 272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000" h="20000">
                  <a:moveTo>
                    <a:pt x="8701" y="2728"/>
                  </a:moveTo>
                  <a:lnTo>
                    <a:pt x="9106" y="3441"/>
                  </a:lnTo>
                  <a:lnTo>
                    <a:pt x="9106" y="4058"/>
                  </a:lnTo>
                  <a:lnTo>
                    <a:pt x="8701" y="4592"/>
                  </a:lnTo>
                  <a:lnTo>
                    <a:pt x="6007" y="4647"/>
                  </a:lnTo>
                  <a:lnTo>
                    <a:pt x="5077" y="5127"/>
                  </a:lnTo>
                  <a:lnTo>
                    <a:pt x="4458" y="6073"/>
                  </a:lnTo>
                  <a:lnTo>
                    <a:pt x="2169" y="7498"/>
                  </a:lnTo>
                  <a:lnTo>
                    <a:pt x="620" y="8143"/>
                  </a:lnTo>
                  <a:lnTo>
                    <a:pt x="0" y="8444"/>
                  </a:lnTo>
                  <a:lnTo>
                    <a:pt x="0" y="8924"/>
                  </a:lnTo>
                  <a:lnTo>
                    <a:pt x="1025" y="9870"/>
                  </a:lnTo>
                  <a:lnTo>
                    <a:pt x="1240" y="11364"/>
                  </a:lnTo>
                  <a:lnTo>
                    <a:pt x="1335" y="11432"/>
                  </a:lnTo>
                  <a:lnTo>
                    <a:pt x="1335" y="11899"/>
                  </a:lnTo>
                  <a:lnTo>
                    <a:pt x="1240" y="12077"/>
                  </a:lnTo>
                  <a:lnTo>
                    <a:pt x="1120" y="12968"/>
                  </a:lnTo>
                  <a:lnTo>
                    <a:pt x="1740" y="12968"/>
                  </a:lnTo>
                  <a:lnTo>
                    <a:pt x="2169" y="13448"/>
                  </a:lnTo>
                  <a:lnTo>
                    <a:pt x="1240" y="14106"/>
                  </a:lnTo>
                  <a:lnTo>
                    <a:pt x="2050" y="14873"/>
                  </a:lnTo>
                  <a:lnTo>
                    <a:pt x="2980" y="15161"/>
                  </a:lnTo>
                  <a:lnTo>
                    <a:pt x="4362" y="16367"/>
                  </a:lnTo>
                  <a:lnTo>
                    <a:pt x="6007" y="16957"/>
                  </a:lnTo>
                  <a:lnTo>
                    <a:pt x="6841" y="16669"/>
                  </a:lnTo>
                  <a:lnTo>
                    <a:pt x="8272" y="16724"/>
                  </a:lnTo>
                  <a:lnTo>
                    <a:pt x="9106" y="17135"/>
                  </a:lnTo>
                  <a:lnTo>
                    <a:pt x="9416" y="17738"/>
                  </a:lnTo>
                  <a:lnTo>
                    <a:pt x="9511" y="18739"/>
                  </a:lnTo>
                  <a:lnTo>
                    <a:pt x="10870" y="18684"/>
                  </a:lnTo>
                  <a:lnTo>
                    <a:pt x="11490" y="19040"/>
                  </a:lnTo>
                  <a:lnTo>
                    <a:pt x="12110" y="19397"/>
                  </a:lnTo>
                  <a:lnTo>
                    <a:pt x="13135" y="19397"/>
                  </a:lnTo>
                  <a:lnTo>
                    <a:pt x="13754" y="19808"/>
                  </a:lnTo>
                  <a:lnTo>
                    <a:pt x="17378" y="19808"/>
                  </a:lnTo>
                  <a:lnTo>
                    <a:pt x="17902" y="19986"/>
                  </a:lnTo>
                  <a:lnTo>
                    <a:pt x="19857" y="19986"/>
                  </a:lnTo>
                  <a:lnTo>
                    <a:pt x="19762" y="19520"/>
                  </a:lnTo>
                  <a:lnTo>
                    <a:pt x="18522" y="19164"/>
                  </a:lnTo>
                  <a:lnTo>
                    <a:pt x="17902" y="18561"/>
                  </a:lnTo>
                  <a:lnTo>
                    <a:pt x="17902" y="18095"/>
                  </a:lnTo>
                  <a:lnTo>
                    <a:pt x="18117" y="17738"/>
                  </a:lnTo>
                  <a:lnTo>
                    <a:pt x="18117" y="16724"/>
                  </a:lnTo>
                  <a:lnTo>
                    <a:pt x="17282" y="16724"/>
                  </a:lnTo>
                  <a:lnTo>
                    <a:pt x="17282" y="14983"/>
                  </a:lnTo>
                  <a:lnTo>
                    <a:pt x="17902" y="14695"/>
                  </a:lnTo>
                  <a:lnTo>
                    <a:pt x="17902" y="12502"/>
                  </a:lnTo>
                  <a:lnTo>
                    <a:pt x="18117" y="12145"/>
                  </a:lnTo>
                  <a:lnTo>
                    <a:pt x="18117" y="10829"/>
                  </a:lnTo>
                  <a:lnTo>
                    <a:pt x="17902" y="10651"/>
                  </a:lnTo>
                  <a:lnTo>
                    <a:pt x="17592" y="8979"/>
                  </a:lnTo>
                  <a:lnTo>
                    <a:pt x="18117" y="8801"/>
                  </a:lnTo>
                  <a:lnTo>
                    <a:pt x="19452" y="7910"/>
                  </a:lnTo>
                  <a:lnTo>
                    <a:pt x="19452" y="7320"/>
                  </a:lnTo>
                  <a:lnTo>
                    <a:pt x="18927" y="7252"/>
                  </a:lnTo>
                  <a:lnTo>
                    <a:pt x="18522" y="6484"/>
                  </a:lnTo>
                  <a:lnTo>
                    <a:pt x="18522" y="5003"/>
                  </a:lnTo>
                  <a:lnTo>
                    <a:pt x="18927" y="4688"/>
                  </a:lnTo>
                  <a:lnTo>
                    <a:pt x="18927" y="4414"/>
                  </a:lnTo>
                  <a:lnTo>
                    <a:pt x="19142" y="3742"/>
                  </a:lnTo>
                  <a:lnTo>
                    <a:pt x="19857" y="3441"/>
                  </a:lnTo>
                  <a:lnTo>
                    <a:pt x="19976" y="1247"/>
                  </a:lnTo>
                  <a:lnTo>
                    <a:pt x="18522" y="713"/>
                  </a:lnTo>
                  <a:lnTo>
                    <a:pt x="17902" y="0"/>
                  </a:lnTo>
                  <a:lnTo>
                    <a:pt x="16114" y="55"/>
                  </a:lnTo>
                  <a:lnTo>
                    <a:pt x="15018" y="946"/>
                  </a:lnTo>
                  <a:lnTo>
                    <a:pt x="13635" y="946"/>
                  </a:lnTo>
                  <a:lnTo>
                    <a:pt x="12300" y="1426"/>
                  </a:lnTo>
                  <a:lnTo>
                    <a:pt x="10870" y="1426"/>
                  </a:lnTo>
                  <a:lnTo>
                    <a:pt x="10250" y="1659"/>
                  </a:lnTo>
                  <a:lnTo>
                    <a:pt x="9631" y="1659"/>
                  </a:lnTo>
                  <a:lnTo>
                    <a:pt x="8701" y="2728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12700">
              <a:solidFill>
                <a:schemeClr val="tx1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61" name="Freeform 22"/>
            <p:cNvSpPr>
              <a:spLocks noChangeAspect="1"/>
            </p:cNvSpPr>
            <p:nvPr/>
          </p:nvSpPr>
          <p:spPr bwMode="auto">
            <a:xfrm>
              <a:off x="12835867" y="6481996"/>
              <a:ext cx="1642788" cy="2463582"/>
            </a:xfrm>
            <a:custGeom>
              <a:avLst/>
              <a:gdLst>
                <a:gd name="T0" fmla="*/ 7979 w 20000"/>
                <a:gd name="T1" fmla="*/ 302 h 20000"/>
                <a:gd name="T2" fmla="*/ 7188 w 20000"/>
                <a:gd name="T3" fmla="*/ 0 h 20000"/>
                <a:gd name="T4" fmla="*/ 7447 w 20000"/>
                <a:gd name="T5" fmla="*/ 734 h 20000"/>
                <a:gd name="T6" fmla="*/ 6277 w 20000"/>
                <a:gd name="T7" fmla="*/ 1176 h 20000"/>
                <a:gd name="T8" fmla="*/ 5486 w 20000"/>
                <a:gd name="T9" fmla="*/ 2695 h 20000"/>
                <a:gd name="T10" fmla="*/ 4012 w 20000"/>
                <a:gd name="T11" fmla="*/ 3620 h 20000"/>
                <a:gd name="T12" fmla="*/ 3100 w 20000"/>
                <a:gd name="T13" fmla="*/ 4103 h 20000"/>
                <a:gd name="T14" fmla="*/ 2432 w 20000"/>
                <a:gd name="T15" fmla="*/ 3922 h 20000"/>
                <a:gd name="T16" fmla="*/ 790 w 20000"/>
                <a:gd name="T17" fmla="*/ 4233 h 20000"/>
                <a:gd name="T18" fmla="*/ 532 w 20000"/>
                <a:gd name="T19" fmla="*/ 5752 h 20000"/>
                <a:gd name="T20" fmla="*/ 1246 w 20000"/>
                <a:gd name="T21" fmla="*/ 6536 h 20000"/>
                <a:gd name="T22" fmla="*/ 2234 w 20000"/>
                <a:gd name="T23" fmla="*/ 5973 h 20000"/>
                <a:gd name="T24" fmla="*/ 1839 w 20000"/>
                <a:gd name="T25" fmla="*/ 7029 h 20000"/>
                <a:gd name="T26" fmla="*/ 2629 w 20000"/>
                <a:gd name="T27" fmla="*/ 8286 h 20000"/>
                <a:gd name="T28" fmla="*/ 2371 w 20000"/>
                <a:gd name="T29" fmla="*/ 10377 h 20000"/>
                <a:gd name="T30" fmla="*/ 1520 w 20000"/>
                <a:gd name="T31" fmla="*/ 10206 h 20000"/>
                <a:gd name="T32" fmla="*/ 334 w 20000"/>
                <a:gd name="T33" fmla="*/ 10427 h 20000"/>
                <a:gd name="T34" fmla="*/ 0 w 20000"/>
                <a:gd name="T35" fmla="*/ 11875 h 20000"/>
                <a:gd name="T36" fmla="*/ 1520 w 20000"/>
                <a:gd name="T37" fmla="*/ 13132 h 20000"/>
                <a:gd name="T38" fmla="*/ 3359 w 20000"/>
                <a:gd name="T39" fmla="*/ 14570 h 20000"/>
                <a:gd name="T40" fmla="*/ 5881 w 20000"/>
                <a:gd name="T41" fmla="*/ 15063 h 20000"/>
                <a:gd name="T42" fmla="*/ 5486 w 20000"/>
                <a:gd name="T43" fmla="*/ 16058 h 20000"/>
                <a:gd name="T44" fmla="*/ 4802 w 20000"/>
                <a:gd name="T45" fmla="*/ 16581 h 20000"/>
                <a:gd name="T46" fmla="*/ 3556 w 20000"/>
                <a:gd name="T47" fmla="*/ 16541 h 20000"/>
                <a:gd name="T48" fmla="*/ 4802 w 20000"/>
                <a:gd name="T49" fmla="*/ 18632 h 20000"/>
                <a:gd name="T50" fmla="*/ 6079 w 20000"/>
                <a:gd name="T51" fmla="*/ 18974 h 20000"/>
                <a:gd name="T52" fmla="*/ 4954 w 20000"/>
                <a:gd name="T53" fmla="*/ 19990 h 20000"/>
                <a:gd name="T54" fmla="*/ 5881 w 20000"/>
                <a:gd name="T55" fmla="*/ 19819 h 20000"/>
                <a:gd name="T56" fmla="*/ 8040 w 20000"/>
                <a:gd name="T57" fmla="*/ 19990 h 20000"/>
                <a:gd name="T58" fmla="*/ 9620 w 20000"/>
                <a:gd name="T59" fmla="*/ 18069 h 20000"/>
                <a:gd name="T60" fmla="*/ 12675 w 20000"/>
                <a:gd name="T61" fmla="*/ 17717 h 20000"/>
                <a:gd name="T62" fmla="*/ 14119 w 20000"/>
                <a:gd name="T63" fmla="*/ 18331 h 20000"/>
                <a:gd name="T64" fmla="*/ 15167 w 20000"/>
                <a:gd name="T65" fmla="*/ 13484 h 20000"/>
                <a:gd name="T66" fmla="*/ 19195 w 20000"/>
                <a:gd name="T67" fmla="*/ 12217 h 20000"/>
                <a:gd name="T68" fmla="*/ 19726 w 20000"/>
                <a:gd name="T69" fmla="*/ 10075 h 20000"/>
                <a:gd name="T70" fmla="*/ 19985 w 20000"/>
                <a:gd name="T71" fmla="*/ 9512 h 20000"/>
                <a:gd name="T72" fmla="*/ 18283 w 20000"/>
                <a:gd name="T73" fmla="*/ 9251 h 20000"/>
                <a:gd name="T74" fmla="*/ 17675 w 20000"/>
                <a:gd name="T75" fmla="*/ 8286 h 20000"/>
                <a:gd name="T76" fmla="*/ 16945 w 20000"/>
                <a:gd name="T77" fmla="*/ 8286 h 20000"/>
                <a:gd name="T78" fmla="*/ 15304 w 20000"/>
                <a:gd name="T79" fmla="*/ 7552 h 20000"/>
                <a:gd name="T80" fmla="*/ 15699 w 20000"/>
                <a:gd name="T81" fmla="*/ 6727 h 20000"/>
                <a:gd name="T82" fmla="*/ 13982 w 20000"/>
                <a:gd name="T83" fmla="*/ 6365 h 20000"/>
                <a:gd name="T84" fmla="*/ 13587 w 20000"/>
                <a:gd name="T85" fmla="*/ 4967 h 20000"/>
                <a:gd name="T86" fmla="*/ 13267 w 20000"/>
                <a:gd name="T87" fmla="*/ 3228 h 20000"/>
                <a:gd name="T88" fmla="*/ 12401 w 20000"/>
                <a:gd name="T89" fmla="*/ 2474 h 20000"/>
                <a:gd name="T90" fmla="*/ 11094 w 20000"/>
                <a:gd name="T91" fmla="*/ 2665 h 20000"/>
                <a:gd name="T92" fmla="*/ 11292 w 20000"/>
                <a:gd name="T93" fmla="*/ 995 h 20000"/>
                <a:gd name="T94" fmla="*/ 9422 w 20000"/>
                <a:gd name="T95" fmla="*/ 17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000" h="20000">
                  <a:moveTo>
                    <a:pt x="9422" y="171"/>
                  </a:moveTo>
                  <a:lnTo>
                    <a:pt x="7979" y="302"/>
                  </a:lnTo>
                  <a:lnTo>
                    <a:pt x="7979" y="0"/>
                  </a:lnTo>
                  <a:lnTo>
                    <a:pt x="7188" y="0"/>
                  </a:lnTo>
                  <a:lnTo>
                    <a:pt x="6854" y="392"/>
                  </a:lnTo>
                  <a:lnTo>
                    <a:pt x="7447" y="734"/>
                  </a:lnTo>
                  <a:lnTo>
                    <a:pt x="7447" y="1086"/>
                  </a:lnTo>
                  <a:lnTo>
                    <a:pt x="6277" y="1176"/>
                  </a:lnTo>
                  <a:lnTo>
                    <a:pt x="5881" y="1780"/>
                  </a:lnTo>
                  <a:lnTo>
                    <a:pt x="5486" y="2695"/>
                  </a:lnTo>
                  <a:lnTo>
                    <a:pt x="4559" y="3268"/>
                  </a:lnTo>
                  <a:lnTo>
                    <a:pt x="4012" y="3620"/>
                  </a:lnTo>
                  <a:lnTo>
                    <a:pt x="3161" y="3620"/>
                  </a:lnTo>
                  <a:lnTo>
                    <a:pt x="3100" y="4103"/>
                  </a:lnTo>
                  <a:lnTo>
                    <a:pt x="2629" y="4103"/>
                  </a:lnTo>
                  <a:lnTo>
                    <a:pt x="2432" y="3922"/>
                  </a:lnTo>
                  <a:lnTo>
                    <a:pt x="1717" y="3922"/>
                  </a:lnTo>
                  <a:lnTo>
                    <a:pt x="790" y="4233"/>
                  </a:lnTo>
                  <a:lnTo>
                    <a:pt x="532" y="4233"/>
                  </a:lnTo>
                  <a:lnTo>
                    <a:pt x="532" y="5752"/>
                  </a:lnTo>
                  <a:lnTo>
                    <a:pt x="988" y="5752"/>
                  </a:lnTo>
                  <a:lnTo>
                    <a:pt x="1246" y="6536"/>
                  </a:lnTo>
                  <a:lnTo>
                    <a:pt x="1444" y="5973"/>
                  </a:lnTo>
                  <a:lnTo>
                    <a:pt x="2234" y="5973"/>
                  </a:lnTo>
                  <a:lnTo>
                    <a:pt x="2112" y="6405"/>
                  </a:lnTo>
                  <a:lnTo>
                    <a:pt x="1839" y="7029"/>
                  </a:lnTo>
                  <a:lnTo>
                    <a:pt x="1839" y="7984"/>
                  </a:lnTo>
                  <a:lnTo>
                    <a:pt x="2629" y="8286"/>
                  </a:lnTo>
                  <a:lnTo>
                    <a:pt x="2629" y="9723"/>
                  </a:lnTo>
                  <a:lnTo>
                    <a:pt x="2371" y="10377"/>
                  </a:lnTo>
                  <a:lnTo>
                    <a:pt x="1717" y="10377"/>
                  </a:lnTo>
                  <a:lnTo>
                    <a:pt x="1520" y="10206"/>
                  </a:lnTo>
                  <a:lnTo>
                    <a:pt x="593" y="10166"/>
                  </a:lnTo>
                  <a:lnTo>
                    <a:pt x="334" y="10427"/>
                  </a:lnTo>
                  <a:lnTo>
                    <a:pt x="334" y="11393"/>
                  </a:lnTo>
                  <a:lnTo>
                    <a:pt x="0" y="11875"/>
                  </a:lnTo>
                  <a:lnTo>
                    <a:pt x="0" y="12398"/>
                  </a:lnTo>
                  <a:lnTo>
                    <a:pt x="1520" y="13132"/>
                  </a:lnTo>
                  <a:lnTo>
                    <a:pt x="2310" y="14570"/>
                  </a:lnTo>
                  <a:lnTo>
                    <a:pt x="3359" y="14570"/>
                  </a:lnTo>
                  <a:lnTo>
                    <a:pt x="4559" y="14932"/>
                  </a:lnTo>
                  <a:lnTo>
                    <a:pt x="5881" y="15063"/>
                  </a:lnTo>
                  <a:lnTo>
                    <a:pt x="5805" y="16149"/>
                  </a:lnTo>
                  <a:lnTo>
                    <a:pt x="5486" y="16058"/>
                  </a:lnTo>
                  <a:lnTo>
                    <a:pt x="4757" y="16058"/>
                  </a:lnTo>
                  <a:lnTo>
                    <a:pt x="4802" y="16581"/>
                  </a:lnTo>
                  <a:lnTo>
                    <a:pt x="4301" y="16541"/>
                  </a:lnTo>
                  <a:lnTo>
                    <a:pt x="3556" y="16541"/>
                  </a:lnTo>
                  <a:lnTo>
                    <a:pt x="3617" y="17939"/>
                  </a:lnTo>
                  <a:lnTo>
                    <a:pt x="4802" y="18632"/>
                  </a:lnTo>
                  <a:lnTo>
                    <a:pt x="6003" y="18632"/>
                  </a:lnTo>
                  <a:lnTo>
                    <a:pt x="6079" y="18974"/>
                  </a:lnTo>
                  <a:lnTo>
                    <a:pt x="4802" y="19296"/>
                  </a:lnTo>
                  <a:lnTo>
                    <a:pt x="4954" y="19990"/>
                  </a:lnTo>
                  <a:lnTo>
                    <a:pt x="5881" y="19899"/>
                  </a:lnTo>
                  <a:lnTo>
                    <a:pt x="5881" y="19819"/>
                  </a:lnTo>
                  <a:lnTo>
                    <a:pt x="7325" y="19819"/>
                  </a:lnTo>
                  <a:lnTo>
                    <a:pt x="8040" y="19990"/>
                  </a:lnTo>
                  <a:lnTo>
                    <a:pt x="8632" y="18803"/>
                  </a:lnTo>
                  <a:lnTo>
                    <a:pt x="9620" y="18069"/>
                  </a:lnTo>
                  <a:lnTo>
                    <a:pt x="11353" y="18110"/>
                  </a:lnTo>
                  <a:lnTo>
                    <a:pt x="12675" y="17717"/>
                  </a:lnTo>
                  <a:lnTo>
                    <a:pt x="13526" y="18069"/>
                  </a:lnTo>
                  <a:lnTo>
                    <a:pt x="14119" y="18331"/>
                  </a:lnTo>
                  <a:lnTo>
                    <a:pt x="14970" y="17496"/>
                  </a:lnTo>
                  <a:lnTo>
                    <a:pt x="15167" y="13484"/>
                  </a:lnTo>
                  <a:lnTo>
                    <a:pt x="15957" y="13002"/>
                  </a:lnTo>
                  <a:lnTo>
                    <a:pt x="19195" y="12217"/>
                  </a:lnTo>
                  <a:lnTo>
                    <a:pt x="19331" y="10769"/>
                  </a:lnTo>
                  <a:lnTo>
                    <a:pt x="19726" y="10075"/>
                  </a:lnTo>
                  <a:lnTo>
                    <a:pt x="19924" y="10246"/>
                  </a:lnTo>
                  <a:lnTo>
                    <a:pt x="19985" y="9512"/>
                  </a:lnTo>
                  <a:lnTo>
                    <a:pt x="18936" y="9512"/>
                  </a:lnTo>
                  <a:lnTo>
                    <a:pt x="18283" y="9251"/>
                  </a:lnTo>
                  <a:lnTo>
                    <a:pt x="18283" y="8678"/>
                  </a:lnTo>
                  <a:lnTo>
                    <a:pt x="17675" y="8286"/>
                  </a:lnTo>
                  <a:lnTo>
                    <a:pt x="17477" y="8597"/>
                  </a:lnTo>
                  <a:lnTo>
                    <a:pt x="16945" y="8286"/>
                  </a:lnTo>
                  <a:lnTo>
                    <a:pt x="16353" y="7893"/>
                  </a:lnTo>
                  <a:lnTo>
                    <a:pt x="15304" y="7552"/>
                  </a:lnTo>
                  <a:lnTo>
                    <a:pt x="15699" y="7381"/>
                  </a:lnTo>
                  <a:lnTo>
                    <a:pt x="15699" y="6727"/>
                  </a:lnTo>
                  <a:lnTo>
                    <a:pt x="15046" y="6536"/>
                  </a:lnTo>
                  <a:lnTo>
                    <a:pt x="13982" y="6365"/>
                  </a:lnTo>
                  <a:lnTo>
                    <a:pt x="13526" y="5882"/>
                  </a:lnTo>
                  <a:lnTo>
                    <a:pt x="13587" y="4967"/>
                  </a:lnTo>
                  <a:lnTo>
                    <a:pt x="13267" y="4625"/>
                  </a:lnTo>
                  <a:lnTo>
                    <a:pt x="13267" y="3228"/>
                  </a:lnTo>
                  <a:lnTo>
                    <a:pt x="12933" y="2735"/>
                  </a:lnTo>
                  <a:lnTo>
                    <a:pt x="12401" y="2474"/>
                  </a:lnTo>
                  <a:lnTo>
                    <a:pt x="11793" y="2735"/>
                  </a:lnTo>
                  <a:lnTo>
                    <a:pt x="11094" y="2665"/>
                  </a:lnTo>
                  <a:lnTo>
                    <a:pt x="11793" y="1830"/>
                  </a:lnTo>
                  <a:lnTo>
                    <a:pt x="11292" y="995"/>
                  </a:lnTo>
                  <a:lnTo>
                    <a:pt x="10547" y="955"/>
                  </a:lnTo>
                  <a:lnTo>
                    <a:pt x="9422" y="171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accent4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62" name="Freeform 24"/>
            <p:cNvSpPr>
              <a:spLocks noChangeAspect="1"/>
            </p:cNvSpPr>
            <p:nvPr/>
          </p:nvSpPr>
          <p:spPr bwMode="auto">
            <a:xfrm>
              <a:off x="6648360" y="4014867"/>
              <a:ext cx="1652985" cy="2232720"/>
            </a:xfrm>
            <a:custGeom>
              <a:avLst/>
              <a:gdLst>
                <a:gd name="T0" fmla="*/ 17149 w 20000"/>
                <a:gd name="T1" fmla="*/ 18977 h 20000"/>
                <a:gd name="T2" fmla="*/ 14482 w 20000"/>
                <a:gd name="T3" fmla="*/ 19989 h 20000"/>
                <a:gd name="T4" fmla="*/ 13567 w 20000"/>
                <a:gd name="T5" fmla="*/ 17486 h 20000"/>
                <a:gd name="T6" fmla="*/ 13232 w 20000"/>
                <a:gd name="T7" fmla="*/ 16908 h 20000"/>
                <a:gd name="T8" fmla="*/ 13171 w 20000"/>
                <a:gd name="T9" fmla="*/ 16908 h 20000"/>
                <a:gd name="T10" fmla="*/ 12912 w 20000"/>
                <a:gd name="T11" fmla="*/ 17008 h 20000"/>
                <a:gd name="T12" fmla="*/ 12637 w 20000"/>
                <a:gd name="T13" fmla="*/ 17052 h 20000"/>
                <a:gd name="T14" fmla="*/ 12378 w 20000"/>
                <a:gd name="T15" fmla="*/ 17197 h 20000"/>
                <a:gd name="T16" fmla="*/ 12241 w 20000"/>
                <a:gd name="T17" fmla="*/ 17197 h 20000"/>
                <a:gd name="T18" fmla="*/ 11723 w 20000"/>
                <a:gd name="T19" fmla="*/ 17341 h 20000"/>
                <a:gd name="T20" fmla="*/ 11524 w 20000"/>
                <a:gd name="T21" fmla="*/ 17531 h 20000"/>
                <a:gd name="T22" fmla="*/ 11250 w 20000"/>
                <a:gd name="T23" fmla="*/ 17586 h 20000"/>
                <a:gd name="T24" fmla="*/ 10854 w 20000"/>
                <a:gd name="T25" fmla="*/ 17586 h 20000"/>
                <a:gd name="T26" fmla="*/ 10442 w 20000"/>
                <a:gd name="T27" fmla="*/ 17531 h 20000"/>
                <a:gd name="T28" fmla="*/ 10046 w 20000"/>
                <a:gd name="T29" fmla="*/ 17486 h 20000"/>
                <a:gd name="T30" fmla="*/ 9649 w 20000"/>
                <a:gd name="T31" fmla="*/ 17486 h 20000"/>
                <a:gd name="T32" fmla="*/ 8857 w 20000"/>
                <a:gd name="T33" fmla="*/ 17531 h 20000"/>
                <a:gd name="T34" fmla="*/ 8598 w 20000"/>
                <a:gd name="T35" fmla="*/ 17586 h 20000"/>
                <a:gd name="T36" fmla="*/ 8201 w 20000"/>
                <a:gd name="T37" fmla="*/ 17586 h 20000"/>
                <a:gd name="T38" fmla="*/ 6159 w 20000"/>
                <a:gd name="T39" fmla="*/ 17920 h 20000"/>
                <a:gd name="T40" fmla="*/ 2530 w 20000"/>
                <a:gd name="T41" fmla="*/ 16863 h 20000"/>
                <a:gd name="T42" fmla="*/ 3918 w 20000"/>
                <a:gd name="T43" fmla="*/ 14627 h 20000"/>
                <a:gd name="T44" fmla="*/ 2530 w 20000"/>
                <a:gd name="T45" fmla="*/ 13715 h 20000"/>
                <a:gd name="T46" fmla="*/ 1250 w 20000"/>
                <a:gd name="T47" fmla="*/ 12659 h 20000"/>
                <a:gd name="T48" fmla="*/ 1326 w 20000"/>
                <a:gd name="T49" fmla="*/ 10667 h 20000"/>
                <a:gd name="T50" fmla="*/ 457 w 20000"/>
                <a:gd name="T51" fmla="*/ 9177 h 20000"/>
                <a:gd name="T52" fmla="*/ 335 w 20000"/>
                <a:gd name="T53" fmla="*/ 7108 h 20000"/>
                <a:gd name="T54" fmla="*/ 1189 w 20000"/>
                <a:gd name="T55" fmla="*/ 4739 h 20000"/>
                <a:gd name="T56" fmla="*/ 4314 w 20000"/>
                <a:gd name="T57" fmla="*/ 1924 h 20000"/>
                <a:gd name="T58" fmla="*/ 5030 w 20000"/>
                <a:gd name="T59" fmla="*/ 1835 h 20000"/>
                <a:gd name="T60" fmla="*/ 5366 w 20000"/>
                <a:gd name="T61" fmla="*/ 1835 h 20000"/>
                <a:gd name="T62" fmla="*/ 5564 w 20000"/>
                <a:gd name="T63" fmla="*/ 1835 h 20000"/>
                <a:gd name="T64" fmla="*/ 7866 w 20000"/>
                <a:gd name="T65" fmla="*/ 1201 h 20000"/>
                <a:gd name="T66" fmla="*/ 10000 w 20000"/>
                <a:gd name="T67" fmla="*/ 578 h 20000"/>
                <a:gd name="T68" fmla="*/ 12835 w 20000"/>
                <a:gd name="T69" fmla="*/ 968 h 20000"/>
                <a:gd name="T70" fmla="*/ 17256 w 20000"/>
                <a:gd name="T71" fmla="*/ 0 h 20000"/>
                <a:gd name="T72" fmla="*/ 17546 w 20000"/>
                <a:gd name="T73" fmla="*/ 3771 h 20000"/>
                <a:gd name="T74" fmla="*/ 16662 w 20000"/>
                <a:gd name="T75" fmla="*/ 4883 h 20000"/>
                <a:gd name="T76" fmla="*/ 18460 w 20000"/>
                <a:gd name="T77" fmla="*/ 5795 h 20000"/>
                <a:gd name="T78" fmla="*/ 18201 w 20000"/>
                <a:gd name="T79" fmla="*/ 6129 h 20000"/>
                <a:gd name="T80" fmla="*/ 18003 w 20000"/>
                <a:gd name="T81" fmla="*/ 6418 h 20000"/>
                <a:gd name="T82" fmla="*/ 17805 w 20000"/>
                <a:gd name="T83" fmla="*/ 6752 h 20000"/>
                <a:gd name="T84" fmla="*/ 17942 w 20000"/>
                <a:gd name="T85" fmla="*/ 7920 h 20000"/>
                <a:gd name="T86" fmla="*/ 17805 w 20000"/>
                <a:gd name="T87" fmla="*/ 9321 h 20000"/>
                <a:gd name="T88" fmla="*/ 17744 w 20000"/>
                <a:gd name="T89" fmla="*/ 11691 h 20000"/>
                <a:gd name="T90" fmla="*/ 19527 w 20000"/>
                <a:gd name="T91" fmla="*/ 12659 h 20000"/>
                <a:gd name="T92" fmla="*/ 19985 w 20000"/>
                <a:gd name="T93" fmla="*/ 14872 h 20000"/>
                <a:gd name="T94" fmla="*/ 19924 w 20000"/>
                <a:gd name="T95" fmla="*/ 15784 h 20000"/>
                <a:gd name="T96" fmla="*/ 17607 w 20000"/>
                <a:gd name="T97" fmla="*/ 1796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000" h="20000">
                  <a:moveTo>
                    <a:pt x="17256" y="18832"/>
                  </a:moveTo>
                  <a:lnTo>
                    <a:pt x="17149" y="18977"/>
                  </a:lnTo>
                  <a:lnTo>
                    <a:pt x="16463" y="19455"/>
                  </a:lnTo>
                  <a:lnTo>
                    <a:pt x="14482" y="19989"/>
                  </a:lnTo>
                  <a:lnTo>
                    <a:pt x="13491" y="19021"/>
                  </a:lnTo>
                  <a:lnTo>
                    <a:pt x="13567" y="17486"/>
                  </a:lnTo>
                  <a:lnTo>
                    <a:pt x="13369" y="17197"/>
                  </a:lnTo>
                  <a:lnTo>
                    <a:pt x="13232" y="16908"/>
                  </a:lnTo>
                  <a:lnTo>
                    <a:pt x="13308" y="16863"/>
                  </a:lnTo>
                  <a:lnTo>
                    <a:pt x="13171" y="16908"/>
                  </a:lnTo>
                  <a:lnTo>
                    <a:pt x="13034" y="16908"/>
                  </a:lnTo>
                  <a:lnTo>
                    <a:pt x="12912" y="17008"/>
                  </a:lnTo>
                  <a:lnTo>
                    <a:pt x="12774" y="17008"/>
                  </a:lnTo>
                  <a:lnTo>
                    <a:pt x="12637" y="17052"/>
                  </a:lnTo>
                  <a:lnTo>
                    <a:pt x="12439" y="17152"/>
                  </a:lnTo>
                  <a:lnTo>
                    <a:pt x="12378" y="17197"/>
                  </a:lnTo>
                  <a:lnTo>
                    <a:pt x="12317" y="17197"/>
                  </a:lnTo>
                  <a:lnTo>
                    <a:pt x="12241" y="17197"/>
                  </a:lnTo>
                  <a:lnTo>
                    <a:pt x="11921" y="17241"/>
                  </a:lnTo>
                  <a:lnTo>
                    <a:pt x="11723" y="17341"/>
                  </a:lnTo>
                  <a:lnTo>
                    <a:pt x="11585" y="17486"/>
                  </a:lnTo>
                  <a:lnTo>
                    <a:pt x="11524" y="17531"/>
                  </a:lnTo>
                  <a:lnTo>
                    <a:pt x="11387" y="17586"/>
                  </a:lnTo>
                  <a:lnTo>
                    <a:pt x="11250" y="17586"/>
                  </a:lnTo>
                  <a:lnTo>
                    <a:pt x="10991" y="17586"/>
                  </a:lnTo>
                  <a:lnTo>
                    <a:pt x="10854" y="17586"/>
                  </a:lnTo>
                  <a:lnTo>
                    <a:pt x="10655" y="17531"/>
                  </a:lnTo>
                  <a:lnTo>
                    <a:pt x="10442" y="17531"/>
                  </a:lnTo>
                  <a:lnTo>
                    <a:pt x="10335" y="17486"/>
                  </a:lnTo>
                  <a:lnTo>
                    <a:pt x="10046" y="17486"/>
                  </a:lnTo>
                  <a:lnTo>
                    <a:pt x="9848" y="17486"/>
                  </a:lnTo>
                  <a:lnTo>
                    <a:pt x="9649" y="17486"/>
                  </a:lnTo>
                  <a:lnTo>
                    <a:pt x="9451" y="17486"/>
                  </a:lnTo>
                  <a:lnTo>
                    <a:pt x="8857" y="17531"/>
                  </a:lnTo>
                  <a:lnTo>
                    <a:pt x="8857" y="17586"/>
                  </a:lnTo>
                  <a:lnTo>
                    <a:pt x="8598" y="17586"/>
                  </a:lnTo>
                  <a:lnTo>
                    <a:pt x="8399" y="17586"/>
                  </a:lnTo>
                  <a:lnTo>
                    <a:pt x="8201" y="17586"/>
                  </a:lnTo>
                  <a:lnTo>
                    <a:pt x="8003" y="17586"/>
                  </a:lnTo>
                  <a:lnTo>
                    <a:pt x="6159" y="17920"/>
                  </a:lnTo>
                  <a:lnTo>
                    <a:pt x="3780" y="17820"/>
                  </a:lnTo>
                  <a:lnTo>
                    <a:pt x="2530" y="16863"/>
                  </a:lnTo>
                  <a:lnTo>
                    <a:pt x="2439" y="15996"/>
                  </a:lnTo>
                  <a:lnTo>
                    <a:pt x="3918" y="14627"/>
                  </a:lnTo>
                  <a:lnTo>
                    <a:pt x="3323" y="13471"/>
                  </a:lnTo>
                  <a:lnTo>
                    <a:pt x="2530" y="13715"/>
                  </a:lnTo>
                  <a:lnTo>
                    <a:pt x="1845" y="13181"/>
                  </a:lnTo>
                  <a:lnTo>
                    <a:pt x="1250" y="12659"/>
                  </a:lnTo>
                  <a:lnTo>
                    <a:pt x="198" y="12080"/>
                  </a:lnTo>
                  <a:lnTo>
                    <a:pt x="1326" y="10667"/>
                  </a:lnTo>
                  <a:lnTo>
                    <a:pt x="0" y="10000"/>
                  </a:lnTo>
                  <a:lnTo>
                    <a:pt x="457" y="9177"/>
                  </a:lnTo>
                  <a:lnTo>
                    <a:pt x="991" y="8309"/>
                  </a:lnTo>
                  <a:lnTo>
                    <a:pt x="335" y="7108"/>
                  </a:lnTo>
                  <a:lnTo>
                    <a:pt x="854" y="5795"/>
                  </a:lnTo>
                  <a:lnTo>
                    <a:pt x="1189" y="4739"/>
                  </a:lnTo>
                  <a:lnTo>
                    <a:pt x="3125" y="3003"/>
                  </a:lnTo>
                  <a:lnTo>
                    <a:pt x="4314" y="1924"/>
                  </a:lnTo>
                  <a:lnTo>
                    <a:pt x="4832" y="1835"/>
                  </a:lnTo>
                  <a:lnTo>
                    <a:pt x="5030" y="1835"/>
                  </a:lnTo>
                  <a:lnTo>
                    <a:pt x="5168" y="1835"/>
                  </a:lnTo>
                  <a:lnTo>
                    <a:pt x="5366" y="1835"/>
                  </a:lnTo>
                  <a:lnTo>
                    <a:pt x="5488" y="1835"/>
                  </a:lnTo>
                  <a:lnTo>
                    <a:pt x="5564" y="1835"/>
                  </a:lnTo>
                  <a:lnTo>
                    <a:pt x="6814" y="912"/>
                  </a:lnTo>
                  <a:lnTo>
                    <a:pt x="7866" y="1201"/>
                  </a:lnTo>
                  <a:lnTo>
                    <a:pt x="8857" y="145"/>
                  </a:lnTo>
                  <a:lnTo>
                    <a:pt x="10000" y="578"/>
                  </a:lnTo>
                  <a:lnTo>
                    <a:pt x="10854" y="868"/>
                  </a:lnTo>
                  <a:lnTo>
                    <a:pt x="12835" y="968"/>
                  </a:lnTo>
                  <a:lnTo>
                    <a:pt x="14223" y="1835"/>
                  </a:lnTo>
                  <a:lnTo>
                    <a:pt x="17256" y="0"/>
                  </a:lnTo>
                  <a:lnTo>
                    <a:pt x="18338" y="2469"/>
                  </a:lnTo>
                  <a:lnTo>
                    <a:pt x="17546" y="3771"/>
                  </a:lnTo>
                  <a:lnTo>
                    <a:pt x="16601" y="4016"/>
                  </a:lnTo>
                  <a:lnTo>
                    <a:pt x="16662" y="4883"/>
                  </a:lnTo>
                  <a:lnTo>
                    <a:pt x="18537" y="5695"/>
                  </a:lnTo>
                  <a:lnTo>
                    <a:pt x="18460" y="5795"/>
                  </a:lnTo>
                  <a:lnTo>
                    <a:pt x="18338" y="5984"/>
                  </a:lnTo>
                  <a:lnTo>
                    <a:pt x="18201" y="6129"/>
                  </a:lnTo>
                  <a:lnTo>
                    <a:pt x="18140" y="6274"/>
                  </a:lnTo>
                  <a:lnTo>
                    <a:pt x="18003" y="6418"/>
                  </a:lnTo>
                  <a:lnTo>
                    <a:pt x="17866" y="6607"/>
                  </a:lnTo>
                  <a:lnTo>
                    <a:pt x="17805" y="6752"/>
                  </a:lnTo>
                  <a:lnTo>
                    <a:pt x="17744" y="6963"/>
                  </a:lnTo>
                  <a:lnTo>
                    <a:pt x="17942" y="7920"/>
                  </a:lnTo>
                  <a:lnTo>
                    <a:pt x="18460" y="9132"/>
                  </a:lnTo>
                  <a:lnTo>
                    <a:pt x="17805" y="9321"/>
                  </a:lnTo>
                  <a:lnTo>
                    <a:pt x="18003" y="10768"/>
                  </a:lnTo>
                  <a:lnTo>
                    <a:pt x="17744" y="11691"/>
                  </a:lnTo>
                  <a:lnTo>
                    <a:pt x="18933" y="11691"/>
                  </a:lnTo>
                  <a:lnTo>
                    <a:pt x="19527" y="12659"/>
                  </a:lnTo>
                  <a:lnTo>
                    <a:pt x="19924" y="14338"/>
                  </a:lnTo>
                  <a:lnTo>
                    <a:pt x="19985" y="14872"/>
                  </a:lnTo>
                  <a:lnTo>
                    <a:pt x="19985" y="15261"/>
                  </a:lnTo>
                  <a:lnTo>
                    <a:pt x="19924" y="15784"/>
                  </a:lnTo>
                  <a:lnTo>
                    <a:pt x="19848" y="16285"/>
                  </a:lnTo>
                  <a:lnTo>
                    <a:pt x="17607" y="17964"/>
                  </a:lnTo>
                  <a:lnTo>
                    <a:pt x="17256" y="18832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2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63" name="Freeform 25"/>
            <p:cNvSpPr>
              <a:spLocks noChangeAspect="1"/>
            </p:cNvSpPr>
            <p:nvPr/>
          </p:nvSpPr>
          <p:spPr bwMode="auto">
            <a:xfrm>
              <a:off x="9439044" y="8330933"/>
              <a:ext cx="2531402" cy="1593896"/>
            </a:xfrm>
            <a:custGeom>
              <a:avLst/>
              <a:gdLst>
                <a:gd name="T0" fmla="*/ 14078 w 20000"/>
                <a:gd name="T1" fmla="*/ 1882 h 20000"/>
                <a:gd name="T2" fmla="*/ 15057 w 20000"/>
                <a:gd name="T3" fmla="*/ 3981 h 20000"/>
                <a:gd name="T4" fmla="*/ 15957 w 20000"/>
                <a:gd name="T5" fmla="*/ 3577 h 20000"/>
                <a:gd name="T6" fmla="*/ 16253 w 20000"/>
                <a:gd name="T7" fmla="*/ 6952 h 20000"/>
                <a:gd name="T8" fmla="*/ 17983 w 20000"/>
                <a:gd name="T9" fmla="*/ 9984 h 20000"/>
                <a:gd name="T10" fmla="*/ 17084 w 20000"/>
                <a:gd name="T11" fmla="*/ 11260 h 20000"/>
                <a:gd name="T12" fmla="*/ 17726 w 20000"/>
                <a:gd name="T13" fmla="*/ 13577 h 20000"/>
                <a:gd name="T14" fmla="*/ 19011 w 20000"/>
                <a:gd name="T15" fmla="*/ 13841 h 20000"/>
                <a:gd name="T16" fmla="*/ 19862 w 20000"/>
                <a:gd name="T17" fmla="*/ 15459 h 20000"/>
                <a:gd name="T18" fmla="*/ 18626 w 20000"/>
                <a:gd name="T19" fmla="*/ 18087 h 20000"/>
                <a:gd name="T20" fmla="*/ 17677 w 20000"/>
                <a:gd name="T21" fmla="*/ 18087 h 20000"/>
                <a:gd name="T22" fmla="*/ 17034 w 20000"/>
                <a:gd name="T23" fmla="*/ 18087 h 20000"/>
                <a:gd name="T24" fmla="*/ 15996 w 20000"/>
                <a:gd name="T25" fmla="*/ 18818 h 20000"/>
                <a:gd name="T26" fmla="*/ 14632 w 20000"/>
                <a:gd name="T27" fmla="*/ 17201 h 20000"/>
                <a:gd name="T28" fmla="*/ 13950 w 20000"/>
                <a:gd name="T29" fmla="*/ 17278 h 20000"/>
                <a:gd name="T30" fmla="*/ 13643 w 20000"/>
                <a:gd name="T31" fmla="*/ 18911 h 20000"/>
                <a:gd name="T32" fmla="*/ 12575 w 20000"/>
                <a:gd name="T33" fmla="*/ 18507 h 20000"/>
                <a:gd name="T34" fmla="*/ 11023 w 20000"/>
                <a:gd name="T35" fmla="*/ 19984 h 20000"/>
                <a:gd name="T36" fmla="*/ 10163 w 20000"/>
                <a:gd name="T37" fmla="*/ 19720 h 20000"/>
                <a:gd name="T38" fmla="*/ 9698 w 20000"/>
                <a:gd name="T39" fmla="*/ 18087 h 20000"/>
                <a:gd name="T40" fmla="*/ 8581 w 20000"/>
                <a:gd name="T41" fmla="*/ 19720 h 20000"/>
                <a:gd name="T42" fmla="*/ 5872 w 20000"/>
                <a:gd name="T43" fmla="*/ 19580 h 20000"/>
                <a:gd name="T44" fmla="*/ 4459 w 20000"/>
                <a:gd name="T45" fmla="*/ 19114 h 20000"/>
                <a:gd name="T46" fmla="*/ 2580 w 20000"/>
                <a:gd name="T47" fmla="*/ 16672 h 20000"/>
                <a:gd name="T48" fmla="*/ 1325 w 20000"/>
                <a:gd name="T49" fmla="*/ 16532 h 20000"/>
                <a:gd name="T50" fmla="*/ 2481 w 20000"/>
                <a:gd name="T51" fmla="*/ 15257 h 20000"/>
                <a:gd name="T52" fmla="*/ 1157 w 20000"/>
                <a:gd name="T53" fmla="*/ 14712 h 20000"/>
                <a:gd name="T54" fmla="*/ 297 w 20000"/>
                <a:gd name="T55" fmla="*/ 14774 h 20000"/>
                <a:gd name="T56" fmla="*/ 860 w 20000"/>
                <a:gd name="T57" fmla="*/ 13701 h 20000"/>
                <a:gd name="T58" fmla="*/ 2739 w 20000"/>
                <a:gd name="T59" fmla="*/ 14246 h 20000"/>
                <a:gd name="T60" fmla="*/ 3994 w 20000"/>
                <a:gd name="T61" fmla="*/ 15117 h 20000"/>
                <a:gd name="T62" fmla="*/ 3945 w 20000"/>
                <a:gd name="T63" fmla="*/ 13375 h 20000"/>
                <a:gd name="T64" fmla="*/ 2798 w 20000"/>
                <a:gd name="T65" fmla="*/ 12426 h 20000"/>
                <a:gd name="T66" fmla="*/ 3134 w 20000"/>
                <a:gd name="T67" fmla="*/ 10855 h 20000"/>
                <a:gd name="T68" fmla="*/ 3648 w 20000"/>
                <a:gd name="T69" fmla="*/ 9720 h 20000"/>
                <a:gd name="T70" fmla="*/ 5022 w 20000"/>
                <a:gd name="T71" fmla="*/ 10124 h 20000"/>
                <a:gd name="T72" fmla="*/ 5872 w 20000"/>
                <a:gd name="T73" fmla="*/ 9844 h 20000"/>
                <a:gd name="T74" fmla="*/ 6901 w 20000"/>
                <a:gd name="T75" fmla="*/ 9440 h 20000"/>
                <a:gd name="T76" fmla="*/ 7553 w 20000"/>
                <a:gd name="T77" fmla="*/ 8771 h 20000"/>
                <a:gd name="T78" fmla="*/ 8067 w 20000"/>
                <a:gd name="T79" fmla="*/ 8025 h 20000"/>
                <a:gd name="T80" fmla="*/ 7731 w 20000"/>
                <a:gd name="T81" fmla="*/ 5194 h 20000"/>
                <a:gd name="T82" fmla="*/ 8245 w 20000"/>
                <a:gd name="T83" fmla="*/ 4386 h 20000"/>
                <a:gd name="T84" fmla="*/ 8710 w 20000"/>
                <a:gd name="T85" fmla="*/ 3779 h 20000"/>
                <a:gd name="T86" fmla="*/ 8067 w 20000"/>
                <a:gd name="T87" fmla="*/ 2768 h 20000"/>
                <a:gd name="T88" fmla="*/ 8196 w 20000"/>
                <a:gd name="T89" fmla="*/ 249 h 20000"/>
                <a:gd name="T90" fmla="*/ 9392 w 20000"/>
                <a:gd name="T91" fmla="*/ 607 h 20000"/>
                <a:gd name="T92" fmla="*/ 10598 w 20000"/>
                <a:gd name="T93" fmla="*/ 0 h 20000"/>
                <a:gd name="T94" fmla="*/ 10855 w 20000"/>
                <a:gd name="T95" fmla="*/ 1151 h 20000"/>
                <a:gd name="T96" fmla="*/ 12061 w 20000"/>
                <a:gd name="T97" fmla="*/ 94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000" h="20000">
                  <a:moveTo>
                    <a:pt x="12832" y="1213"/>
                  </a:moveTo>
                  <a:lnTo>
                    <a:pt x="13900" y="1415"/>
                  </a:lnTo>
                  <a:lnTo>
                    <a:pt x="14078" y="1882"/>
                  </a:lnTo>
                  <a:lnTo>
                    <a:pt x="14503" y="1960"/>
                  </a:lnTo>
                  <a:lnTo>
                    <a:pt x="14889" y="2224"/>
                  </a:lnTo>
                  <a:lnTo>
                    <a:pt x="15057" y="3981"/>
                  </a:lnTo>
                  <a:lnTo>
                    <a:pt x="15314" y="3981"/>
                  </a:lnTo>
                  <a:lnTo>
                    <a:pt x="15482" y="3639"/>
                  </a:lnTo>
                  <a:lnTo>
                    <a:pt x="15957" y="3577"/>
                  </a:lnTo>
                  <a:lnTo>
                    <a:pt x="15957" y="6283"/>
                  </a:lnTo>
                  <a:lnTo>
                    <a:pt x="16253" y="6283"/>
                  </a:lnTo>
                  <a:lnTo>
                    <a:pt x="16253" y="6952"/>
                  </a:lnTo>
                  <a:lnTo>
                    <a:pt x="17548" y="9176"/>
                  </a:lnTo>
                  <a:lnTo>
                    <a:pt x="17983" y="9176"/>
                  </a:lnTo>
                  <a:lnTo>
                    <a:pt x="17983" y="9984"/>
                  </a:lnTo>
                  <a:lnTo>
                    <a:pt x="17469" y="9984"/>
                  </a:lnTo>
                  <a:lnTo>
                    <a:pt x="17084" y="10591"/>
                  </a:lnTo>
                  <a:lnTo>
                    <a:pt x="17084" y="11260"/>
                  </a:lnTo>
                  <a:lnTo>
                    <a:pt x="17548" y="11804"/>
                  </a:lnTo>
                  <a:lnTo>
                    <a:pt x="17726" y="12830"/>
                  </a:lnTo>
                  <a:lnTo>
                    <a:pt x="17726" y="13577"/>
                  </a:lnTo>
                  <a:lnTo>
                    <a:pt x="18369" y="13577"/>
                  </a:lnTo>
                  <a:lnTo>
                    <a:pt x="18665" y="13841"/>
                  </a:lnTo>
                  <a:lnTo>
                    <a:pt x="19011" y="13841"/>
                  </a:lnTo>
                  <a:lnTo>
                    <a:pt x="19476" y="14386"/>
                  </a:lnTo>
                  <a:lnTo>
                    <a:pt x="19990" y="15054"/>
                  </a:lnTo>
                  <a:lnTo>
                    <a:pt x="19862" y="15459"/>
                  </a:lnTo>
                  <a:lnTo>
                    <a:pt x="19783" y="16470"/>
                  </a:lnTo>
                  <a:lnTo>
                    <a:pt x="19219" y="17201"/>
                  </a:lnTo>
                  <a:lnTo>
                    <a:pt x="18626" y="18087"/>
                  </a:lnTo>
                  <a:lnTo>
                    <a:pt x="18151" y="18212"/>
                  </a:lnTo>
                  <a:lnTo>
                    <a:pt x="17983" y="18087"/>
                  </a:lnTo>
                  <a:lnTo>
                    <a:pt x="17677" y="18087"/>
                  </a:lnTo>
                  <a:lnTo>
                    <a:pt x="17677" y="19020"/>
                  </a:lnTo>
                  <a:lnTo>
                    <a:pt x="17420" y="19425"/>
                  </a:lnTo>
                  <a:lnTo>
                    <a:pt x="17034" y="18087"/>
                  </a:lnTo>
                  <a:lnTo>
                    <a:pt x="16569" y="18212"/>
                  </a:lnTo>
                  <a:lnTo>
                    <a:pt x="15798" y="17683"/>
                  </a:lnTo>
                  <a:lnTo>
                    <a:pt x="15996" y="18818"/>
                  </a:lnTo>
                  <a:lnTo>
                    <a:pt x="15531" y="18818"/>
                  </a:lnTo>
                  <a:lnTo>
                    <a:pt x="15017" y="19222"/>
                  </a:lnTo>
                  <a:lnTo>
                    <a:pt x="14632" y="17201"/>
                  </a:lnTo>
                  <a:lnTo>
                    <a:pt x="14464" y="16672"/>
                  </a:lnTo>
                  <a:lnTo>
                    <a:pt x="13950" y="16672"/>
                  </a:lnTo>
                  <a:lnTo>
                    <a:pt x="13950" y="17278"/>
                  </a:lnTo>
                  <a:lnTo>
                    <a:pt x="14078" y="17605"/>
                  </a:lnTo>
                  <a:lnTo>
                    <a:pt x="13821" y="18911"/>
                  </a:lnTo>
                  <a:lnTo>
                    <a:pt x="13643" y="18911"/>
                  </a:lnTo>
                  <a:lnTo>
                    <a:pt x="13604" y="18212"/>
                  </a:lnTo>
                  <a:lnTo>
                    <a:pt x="13475" y="18087"/>
                  </a:lnTo>
                  <a:lnTo>
                    <a:pt x="12575" y="18507"/>
                  </a:lnTo>
                  <a:lnTo>
                    <a:pt x="11765" y="19020"/>
                  </a:lnTo>
                  <a:lnTo>
                    <a:pt x="11023" y="19020"/>
                  </a:lnTo>
                  <a:lnTo>
                    <a:pt x="11023" y="19984"/>
                  </a:lnTo>
                  <a:lnTo>
                    <a:pt x="10727" y="19984"/>
                  </a:lnTo>
                  <a:lnTo>
                    <a:pt x="10727" y="19425"/>
                  </a:lnTo>
                  <a:lnTo>
                    <a:pt x="10163" y="19720"/>
                  </a:lnTo>
                  <a:lnTo>
                    <a:pt x="10084" y="19222"/>
                  </a:lnTo>
                  <a:lnTo>
                    <a:pt x="9698" y="19720"/>
                  </a:lnTo>
                  <a:lnTo>
                    <a:pt x="9698" y="18087"/>
                  </a:lnTo>
                  <a:lnTo>
                    <a:pt x="9352" y="19114"/>
                  </a:lnTo>
                  <a:lnTo>
                    <a:pt x="8670" y="18818"/>
                  </a:lnTo>
                  <a:lnTo>
                    <a:pt x="8581" y="19720"/>
                  </a:lnTo>
                  <a:lnTo>
                    <a:pt x="8196" y="19114"/>
                  </a:lnTo>
                  <a:lnTo>
                    <a:pt x="7514" y="19316"/>
                  </a:lnTo>
                  <a:lnTo>
                    <a:pt x="5872" y="19580"/>
                  </a:lnTo>
                  <a:lnTo>
                    <a:pt x="5872" y="19984"/>
                  </a:lnTo>
                  <a:lnTo>
                    <a:pt x="5151" y="19580"/>
                  </a:lnTo>
                  <a:lnTo>
                    <a:pt x="4459" y="19114"/>
                  </a:lnTo>
                  <a:lnTo>
                    <a:pt x="3391" y="17341"/>
                  </a:lnTo>
                  <a:lnTo>
                    <a:pt x="2669" y="17201"/>
                  </a:lnTo>
                  <a:lnTo>
                    <a:pt x="2580" y="16672"/>
                  </a:lnTo>
                  <a:lnTo>
                    <a:pt x="1839" y="17201"/>
                  </a:lnTo>
                  <a:lnTo>
                    <a:pt x="1325" y="17543"/>
                  </a:lnTo>
                  <a:lnTo>
                    <a:pt x="1325" y="16532"/>
                  </a:lnTo>
                  <a:lnTo>
                    <a:pt x="2353" y="16128"/>
                  </a:lnTo>
                  <a:lnTo>
                    <a:pt x="2481" y="15988"/>
                  </a:lnTo>
                  <a:lnTo>
                    <a:pt x="2481" y="15257"/>
                  </a:lnTo>
                  <a:lnTo>
                    <a:pt x="2353" y="14977"/>
                  </a:lnTo>
                  <a:lnTo>
                    <a:pt x="1888" y="14712"/>
                  </a:lnTo>
                  <a:lnTo>
                    <a:pt x="1157" y="14712"/>
                  </a:lnTo>
                  <a:lnTo>
                    <a:pt x="939" y="14774"/>
                  </a:lnTo>
                  <a:lnTo>
                    <a:pt x="475" y="15257"/>
                  </a:lnTo>
                  <a:lnTo>
                    <a:pt x="297" y="14774"/>
                  </a:lnTo>
                  <a:lnTo>
                    <a:pt x="0" y="14106"/>
                  </a:lnTo>
                  <a:lnTo>
                    <a:pt x="89" y="13499"/>
                  </a:lnTo>
                  <a:lnTo>
                    <a:pt x="860" y="13701"/>
                  </a:lnTo>
                  <a:lnTo>
                    <a:pt x="1888" y="13701"/>
                  </a:lnTo>
                  <a:lnTo>
                    <a:pt x="2739" y="13981"/>
                  </a:lnTo>
                  <a:lnTo>
                    <a:pt x="2739" y="14246"/>
                  </a:lnTo>
                  <a:lnTo>
                    <a:pt x="3391" y="14246"/>
                  </a:lnTo>
                  <a:lnTo>
                    <a:pt x="3520" y="14774"/>
                  </a:lnTo>
                  <a:lnTo>
                    <a:pt x="3994" y="15117"/>
                  </a:lnTo>
                  <a:lnTo>
                    <a:pt x="4548" y="14977"/>
                  </a:lnTo>
                  <a:lnTo>
                    <a:pt x="4548" y="13499"/>
                  </a:lnTo>
                  <a:lnTo>
                    <a:pt x="3945" y="13375"/>
                  </a:lnTo>
                  <a:lnTo>
                    <a:pt x="3480" y="13779"/>
                  </a:lnTo>
                  <a:lnTo>
                    <a:pt x="3094" y="13173"/>
                  </a:lnTo>
                  <a:lnTo>
                    <a:pt x="2798" y="12426"/>
                  </a:lnTo>
                  <a:lnTo>
                    <a:pt x="2353" y="11804"/>
                  </a:lnTo>
                  <a:lnTo>
                    <a:pt x="2155" y="10653"/>
                  </a:lnTo>
                  <a:lnTo>
                    <a:pt x="3134" y="10855"/>
                  </a:lnTo>
                  <a:lnTo>
                    <a:pt x="3262" y="10451"/>
                  </a:lnTo>
                  <a:lnTo>
                    <a:pt x="3609" y="10451"/>
                  </a:lnTo>
                  <a:lnTo>
                    <a:pt x="3648" y="9720"/>
                  </a:lnTo>
                  <a:lnTo>
                    <a:pt x="4587" y="9720"/>
                  </a:lnTo>
                  <a:lnTo>
                    <a:pt x="4716" y="10124"/>
                  </a:lnTo>
                  <a:lnTo>
                    <a:pt x="5022" y="10124"/>
                  </a:lnTo>
                  <a:lnTo>
                    <a:pt x="5358" y="9440"/>
                  </a:lnTo>
                  <a:lnTo>
                    <a:pt x="5833" y="9440"/>
                  </a:lnTo>
                  <a:lnTo>
                    <a:pt x="5872" y="9844"/>
                  </a:lnTo>
                  <a:lnTo>
                    <a:pt x="6565" y="9844"/>
                  </a:lnTo>
                  <a:lnTo>
                    <a:pt x="6644" y="9440"/>
                  </a:lnTo>
                  <a:lnTo>
                    <a:pt x="6901" y="9440"/>
                  </a:lnTo>
                  <a:lnTo>
                    <a:pt x="7029" y="8911"/>
                  </a:lnTo>
                  <a:lnTo>
                    <a:pt x="7425" y="8911"/>
                  </a:lnTo>
                  <a:lnTo>
                    <a:pt x="7553" y="8771"/>
                  </a:lnTo>
                  <a:lnTo>
                    <a:pt x="7810" y="8507"/>
                  </a:lnTo>
                  <a:lnTo>
                    <a:pt x="8067" y="8429"/>
                  </a:lnTo>
                  <a:lnTo>
                    <a:pt x="8067" y="8025"/>
                  </a:lnTo>
                  <a:lnTo>
                    <a:pt x="7899" y="7760"/>
                  </a:lnTo>
                  <a:lnTo>
                    <a:pt x="7771" y="6952"/>
                  </a:lnTo>
                  <a:lnTo>
                    <a:pt x="7731" y="5194"/>
                  </a:lnTo>
                  <a:lnTo>
                    <a:pt x="7860" y="5054"/>
                  </a:lnTo>
                  <a:lnTo>
                    <a:pt x="8067" y="4790"/>
                  </a:lnTo>
                  <a:lnTo>
                    <a:pt x="8245" y="4386"/>
                  </a:lnTo>
                  <a:lnTo>
                    <a:pt x="8374" y="4386"/>
                  </a:lnTo>
                  <a:lnTo>
                    <a:pt x="8542" y="4106"/>
                  </a:lnTo>
                  <a:lnTo>
                    <a:pt x="8710" y="3779"/>
                  </a:lnTo>
                  <a:lnTo>
                    <a:pt x="8453" y="3375"/>
                  </a:lnTo>
                  <a:lnTo>
                    <a:pt x="8245" y="3033"/>
                  </a:lnTo>
                  <a:lnTo>
                    <a:pt x="8067" y="2768"/>
                  </a:lnTo>
                  <a:lnTo>
                    <a:pt x="8067" y="1960"/>
                  </a:lnTo>
                  <a:lnTo>
                    <a:pt x="8285" y="1617"/>
                  </a:lnTo>
                  <a:lnTo>
                    <a:pt x="8196" y="249"/>
                  </a:lnTo>
                  <a:lnTo>
                    <a:pt x="8710" y="544"/>
                  </a:lnTo>
                  <a:lnTo>
                    <a:pt x="9263" y="249"/>
                  </a:lnTo>
                  <a:lnTo>
                    <a:pt x="9392" y="607"/>
                  </a:lnTo>
                  <a:lnTo>
                    <a:pt x="9867" y="607"/>
                  </a:lnTo>
                  <a:lnTo>
                    <a:pt x="10292" y="249"/>
                  </a:lnTo>
                  <a:lnTo>
                    <a:pt x="10598" y="0"/>
                  </a:lnTo>
                  <a:lnTo>
                    <a:pt x="11023" y="0"/>
                  </a:lnTo>
                  <a:lnTo>
                    <a:pt x="11063" y="404"/>
                  </a:lnTo>
                  <a:lnTo>
                    <a:pt x="10855" y="1151"/>
                  </a:lnTo>
                  <a:lnTo>
                    <a:pt x="10934" y="1275"/>
                  </a:lnTo>
                  <a:lnTo>
                    <a:pt x="11893" y="1275"/>
                  </a:lnTo>
                  <a:lnTo>
                    <a:pt x="12061" y="949"/>
                  </a:lnTo>
                  <a:lnTo>
                    <a:pt x="12832" y="121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64" name="Freeform 26"/>
            <p:cNvSpPr>
              <a:spLocks noChangeAspect="1"/>
            </p:cNvSpPr>
            <p:nvPr/>
          </p:nvSpPr>
          <p:spPr bwMode="auto">
            <a:xfrm>
              <a:off x="5858117" y="5118577"/>
              <a:ext cx="1187724" cy="2156820"/>
            </a:xfrm>
            <a:custGeom>
              <a:avLst/>
              <a:gdLst>
                <a:gd name="T0" fmla="*/ 15054 w 20000"/>
                <a:gd name="T1" fmla="*/ 794 h 20000"/>
                <a:gd name="T2" fmla="*/ 13662 w 20000"/>
                <a:gd name="T3" fmla="*/ 2349 h 20000"/>
                <a:gd name="T4" fmla="*/ 16745 w 20000"/>
                <a:gd name="T5" fmla="*/ 3995 h 20000"/>
                <a:gd name="T6" fmla="*/ 18779 w 20000"/>
                <a:gd name="T7" fmla="*/ 4893 h 20000"/>
                <a:gd name="T8" fmla="*/ 16895 w 20000"/>
                <a:gd name="T9" fmla="*/ 6206 h 20000"/>
                <a:gd name="T10" fmla="*/ 16745 w 20000"/>
                <a:gd name="T11" fmla="*/ 6310 h 20000"/>
                <a:gd name="T12" fmla="*/ 17944 w 20000"/>
                <a:gd name="T13" fmla="*/ 7749 h 20000"/>
                <a:gd name="T14" fmla="*/ 19979 w 20000"/>
                <a:gd name="T15" fmla="*/ 8198 h 20000"/>
                <a:gd name="T16" fmla="*/ 19336 w 20000"/>
                <a:gd name="T17" fmla="*/ 8797 h 20000"/>
                <a:gd name="T18" fmla="*/ 18287 w 20000"/>
                <a:gd name="T19" fmla="*/ 10144 h 20000"/>
                <a:gd name="T20" fmla="*/ 19058 w 20000"/>
                <a:gd name="T21" fmla="*/ 10938 h 20000"/>
                <a:gd name="T22" fmla="*/ 19336 w 20000"/>
                <a:gd name="T23" fmla="*/ 13644 h 20000"/>
                <a:gd name="T24" fmla="*/ 18415 w 20000"/>
                <a:gd name="T25" fmla="*/ 14646 h 20000"/>
                <a:gd name="T26" fmla="*/ 17088 w 20000"/>
                <a:gd name="T27" fmla="*/ 14047 h 20000"/>
                <a:gd name="T28" fmla="*/ 14775 w 20000"/>
                <a:gd name="T29" fmla="*/ 14842 h 20000"/>
                <a:gd name="T30" fmla="*/ 13555 w 20000"/>
                <a:gd name="T31" fmla="*/ 15291 h 20000"/>
                <a:gd name="T32" fmla="*/ 14026 w 20000"/>
                <a:gd name="T33" fmla="*/ 16500 h 20000"/>
                <a:gd name="T34" fmla="*/ 13747 w 20000"/>
                <a:gd name="T35" fmla="*/ 18250 h 20000"/>
                <a:gd name="T36" fmla="*/ 13469 w 20000"/>
                <a:gd name="T37" fmla="*/ 19090 h 20000"/>
                <a:gd name="T38" fmla="*/ 12634 w 20000"/>
                <a:gd name="T39" fmla="*/ 19493 h 20000"/>
                <a:gd name="T40" fmla="*/ 6039 w 20000"/>
                <a:gd name="T41" fmla="*/ 19793 h 20000"/>
                <a:gd name="T42" fmla="*/ 4732 w 20000"/>
                <a:gd name="T43" fmla="*/ 19988 h 20000"/>
                <a:gd name="T44" fmla="*/ 3704 w 20000"/>
                <a:gd name="T45" fmla="*/ 19758 h 20000"/>
                <a:gd name="T46" fmla="*/ 2227 w 20000"/>
                <a:gd name="T47" fmla="*/ 18895 h 20000"/>
                <a:gd name="T48" fmla="*/ 557 w 20000"/>
                <a:gd name="T49" fmla="*/ 18043 h 20000"/>
                <a:gd name="T50" fmla="*/ 749 w 20000"/>
                <a:gd name="T51" fmla="*/ 17352 h 20000"/>
                <a:gd name="T52" fmla="*/ 0 w 20000"/>
                <a:gd name="T53" fmla="*/ 16500 h 20000"/>
                <a:gd name="T54" fmla="*/ 557 w 20000"/>
                <a:gd name="T55" fmla="*/ 14738 h 20000"/>
                <a:gd name="T56" fmla="*/ 749 w 20000"/>
                <a:gd name="T57" fmla="*/ 12654 h 20000"/>
                <a:gd name="T58" fmla="*/ 557 w 20000"/>
                <a:gd name="T59" fmla="*/ 11399 h 20000"/>
                <a:gd name="T60" fmla="*/ 749 w 20000"/>
                <a:gd name="T61" fmla="*/ 9845 h 20000"/>
                <a:gd name="T62" fmla="*/ 1949 w 20000"/>
                <a:gd name="T63" fmla="*/ 8601 h 20000"/>
                <a:gd name="T64" fmla="*/ 1113 w 20000"/>
                <a:gd name="T65" fmla="*/ 7899 h 20000"/>
                <a:gd name="T66" fmla="*/ 1585 w 20000"/>
                <a:gd name="T67" fmla="*/ 6390 h 20000"/>
                <a:gd name="T68" fmla="*/ 1670 w 20000"/>
                <a:gd name="T69" fmla="*/ 5596 h 20000"/>
                <a:gd name="T70" fmla="*/ 2420 w 20000"/>
                <a:gd name="T71" fmla="*/ 3500 h 20000"/>
                <a:gd name="T72" fmla="*/ 5482 w 20000"/>
                <a:gd name="T73" fmla="*/ 2706 h 20000"/>
                <a:gd name="T74" fmla="*/ 7452 w 20000"/>
                <a:gd name="T75" fmla="*/ 1508 h 20000"/>
                <a:gd name="T76" fmla="*/ 9486 w 20000"/>
                <a:gd name="T77" fmla="*/ 449 h 20000"/>
                <a:gd name="T78" fmla="*/ 10878 w 20000"/>
                <a:gd name="T79" fmla="*/ 0 h 20000"/>
                <a:gd name="T80" fmla="*/ 14390 w 20000"/>
                <a:gd name="T81" fmla="*/ 553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00" h="20000">
                  <a:moveTo>
                    <a:pt x="14390" y="553"/>
                  </a:moveTo>
                  <a:lnTo>
                    <a:pt x="15054" y="794"/>
                  </a:lnTo>
                  <a:lnTo>
                    <a:pt x="14390" y="1658"/>
                  </a:lnTo>
                  <a:lnTo>
                    <a:pt x="13662" y="2349"/>
                  </a:lnTo>
                  <a:lnTo>
                    <a:pt x="15332" y="2948"/>
                  </a:lnTo>
                  <a:lnTo>
                    <a:pt x="16745" y="3995"/>
                  </a:lnTo>
                  <a:lnTo>
                    <a:pt x="17944" y="3696"/>
                  </a:lnTo>
                  <a:lnTo>
                    <a:pt x="18779" y="4893"/>
                  </a:lnTo>
                  <a:lnTo>
                    <a:pt x="17859" y="5550"/>
                  </a:lnTo>
                  <a:lnTo>
                    <a:pt x="16895" y="6206"/>
                  </a:lnTo>
                  <a:lnTo>
                    <a:pt x="16809" y="6310"/>
                  </a:lnTo>
                  <a:lnTo>
                    <a:pt x="16745" y="6310"/>
                  </a:lnTo>
                  <a:lnTo>
                    <a:pt x="16745" y="7208"/>
                  </a:lnTo>
                  <a:lnTo>
                    <a:pt x="17944" y="7749"/>
                  </a:lnTo>
                  <a:lnTo>
                    <a:pt x="18779" y="8198"/>
                  </a:lnTo>
                  <a:lnTo>
                    <a:pt x="19979" y="8198"/>
                  </a:lnTo>
                  <a:lnTo>
                    <a:pt x="19979" y="8647"/>
                  </a:lnTo>
                  <a:lnTo>
                    <a:pt x="19336" y="8797"/>
                  </a:lnTo>
                  <a:lnTo>
                    <a:pt x="18865" y="9545"/>
                  </a:lnTo>
                  <a:lnTo>
                    <a:pt x="18287" y="10144"/>
                  </a:lnTo>
                  <a:lnTo>
                    <a:pt x="18287" y="10743"/>
                  </a:lnTo>
                  <a:lnTo>
                    <a:pt x="19058" y="10938"/>
                  </a:lnTo>
                  <a:lnTo>
                    <a:pt x="19058" y="13345"/>
                  </a:lnTo>
                  <a:lnTo>
                    <a:pt x="19336" y="13644"/>
                  </a:lnTo>
                  <a:lnTo>
                    <a:pt x="19336" y="14347"/>
                  </a:lnTo>
                  <a:lnTo>
                    <a:pt x="18415" y="14646"/>
                  </a:lnTo>
                  <a:lnTo>
                    <a:pt x="17666" y="14347"/>
                  </a:lnTo>
                  <a:lnTo>
                    <a:pt x="17088" y="14047"/>
                  </a:lnTo>
                  <a:lnTo>
                    <a:pt x="15782" y="14151"/>
                  </a:lnTo>
                  <a:lnTo>
                    <a:pt x="14775" y="14842"/>
                  </a:lnTo>
                  <a:lnTo>
                    <a:pt x="14026" y="14842"/>
                  </a:lnTo>
                  <a:lnTo>
                    <a:pt x="13555" y="15291"/>
                  </a:lnTo>
                  <a:lnTo>
                    <a:pt x="13662" y="16500"/>
                  </a:lnTo>
                  <a:lnTo>
                    <a:pt x="14026" y="16500"/>
                  </a:lnTo>
                  <a:lnTo>
                    <a:pt x="14026" y="18250"/>
                  </a:lnTo>
                  <a:lnTo>
                    <a:pt x="13747" y="18250"/>
                  </a:lnTo>
                  <a:lnTo>
                    <a:pt x="13747" y="18745"/>
                  </a:lnTo>
                  <a:lnTo>
                    <a:pt x="13469" y="19090"/>
                  </a:lnTo>
                  <a:lnTo>
                    <a:pt x="13276" y="19390"/>
                  </a:lnTo>
                  <a:lnTo>
                    <a:pt x="12634" y="19493"/>
                  </a:lnTo>
                  <a:lnTo>
                    <a:pt x="12270" y="19793"/>
                  </a:lnTo>
                  <a:lnTo>
                    <a:pt x="6039" y="19793"/>
                  </a:lnTo>
                  <a:lnTo>
                    <a:pt x="5931" y="19988"/>
                  </a:lnTo>
                  <a:lnTo>
                    <a:pt x="4732" y="19988"/>
                  </a:lnTo>
                  <a:lnTo>
                    <a:pt x="4454" y="19758"/>
                  </a:lnTo>
                  <a:lnTo>
                    <a:pt x="3704" y="19758"/>
                  </a:lnTo>
                  <a:lnTo>
                    <a:pt x="2313" y="19240"/>
                  </a:lnTo>
                  <a:lnTo>
                    <a:pt x="2227" y="18895"/>
                  </a:lnTo>
                  <a:lnTo>
                    <a:pt x="1113" y="18549"/>
                  </a:lnTo>
                  <a:lnTo>
                    <a:pt x="557" y="18043"/>
                  </a:lnTo>
                  <a:lnTo>
                    <a:pt x="557" y="17651"/>
                  </a:lnTo>
                  <a:lnTo>
                    <a:pt x="749" y="17352"/>
                  </a:lnTo>
                  <a:lnTo>
                    <a:pt x="749" y="16500"/>
                  </a:lnTo>
                  <a:lnTo>
                    <a:pt x="0" y="16500"/>
                  </a:lnTo>
                  <a:lnTo>
                    <a:pt x="0" y="15037"/>
                  </a:lnTo>
                  <a:lnTo>
                    <a:pt x="557" y="14738"/>
                  </a:lnTo>
                  <a:lnTo>
                    <a:pt x="557" y="12953"/>
                  </a:lnTo>
                  <a:lnTo>
                    <a:pt x="749" y="12654"/>
                  </a:lnTo>
                  <a:lnTo>
                    <a:pt x="749" y="11549"/>
                  </a:lnTo>
                  <a:lnTo>
                    <a:pt x="557" y="11399"/>
                  </a:lnTo>
                  <a:lnTo>
                    <a:pt x="278" y="10040"/>
                  </a:lnTo>
                  <a:lnTo>
                    <a:pt x="749" y="9845"/>
                  </a:lnTo>
                  <a:lnTo>
                    <a:pt x="1949" y="9096"/>
                  </a:lnTo>
                  <a:lnTo>
                    <a:pt x="1949" y="8601"/>
                  </a:lnTo>
                  <a:lnTo>
                    <a:pt x="1585" y="8543"/>
                  </a:lnTo>
                  <a:lnTo>
                    <a:pt x="1113" y="7899"/>
                  </a:lnTo>
                  <a:lnTo>
                    <a:pt x="1113" y="6655"/>
                  </a:lnTo>
                  <a:lnTo>
                    <a:pt x="1585" y="6390"/>
                  </a:lnTo>
                  <a:lnTo>
                    <a:pt x="1585" y="6160"/>
                  </a:lnTo>
                  <a:lnTo>
                    <a:pt x="1670" y="5596"/>
                  </a:lnTo>
                  <a:lnTo>
                    <a:pt x="2313" y="5343"/>
                  </a:lnTo>
                  <a:lnTo>
                    <a:pt x="2420" y="3500"/>
                  </a:lnTo>
                  <a:lnTo>
                    <a:pt x="4176" y="3005"/>
                  </a:lnTo>
                  <a:lnTo>
                    <a:pt x="5482" y="2706"/>
                  </a:lnTo>
                  <a:lnTo>
                    <a:pt x="6039" y="2499"/>
                  </a:lnTo>
                  <a:lnTo>
                    <a:pt x="7452" y="1508"/>
                  </a:lnTo>
                  <a:lnTo>
                    <a:pt x="8244" y="1013"/>
                  </a:lnTo>
                  <a:lnTo>
                    <a:pt x="9486" y="449"/>
                  </a:lnTo>
                  <a:lnTo>
                    <a:pt x="10321" y="449"/>
                  </a:lnTo>
                  <a:lnTo>
                    <a:pt x="10878" y="0"/>
                  </a:lnTo>
                  <a:lnTo>
                    <a:pt x="13383" y="104"/>
                  </a:lnTo>
                  <a:lnTo>
                    <a:pt x="14390" y="553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12700">
              <a:solidFill>
                <a:schemeClr val="tx1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65" name="Freeform 27"/>
            <p:cNvSpPr>
              <a:spLocks noChangeAspect="1"/>
            </p:cNvSpPr>
            <p:nvPr/>
          </p:nvSpPr>
          <p:spPr bwMode="auto">
            <a:xfrm>
              <a:off x="4946550" y="7072997"/>
              <a:ext cx="1747717" cy="885498"/>
            </a:xfrm>
            <a:custGeom>
              <a:avLst/>
              <a:gdLst>
                <a:gd name="T0" fmla="*/ 19986 w 20000"/>
                <a:gd name="T1" fmla="*/ 5863 h 20000"/>
                <a:gd name="T2" fmla="*/ 19986 w 20000"/>
                <a:gd name="T3" fmla="*/ 3170 h 20000"/>
                <a:gd name="T4" fmla="*/ 19484 w 20000"/>
                <a:gd name="T5" fmla="*/ 3029 h 20000"/>
                <a:gd name="T6" fmla="*/ 19053 w 20000"/>
                <a:gd name="T7" fmla="*/ 3170 h 20000"/>
                <a:gd name="T8" fmla="*/ 18809 w 20000"/>
                <a:gd name="T9" fmla="*/ 4011 h 20000"/>
                <a:gd name="T10" fmla="*/ 14634 w 20000"/>
                <a:gd name="T11" fmla="*/ 4011 h 20000"/>
                <a:gd name="T12" fmla="*/ 14562 w 20000"/>
                <a:gd name="T13" fmla="*/ 4488 h 20000"/>
                <a:gd name="T14" fmla="*/ 13759 w 20000"/>
                <a:gd name="T15" fmla="*/ 4488 h 20000"/>
                <a:gd name="T16" fmla="*/ 13515 w 20000"/>
                <a:gd name="T17" fmla="*/ 3927 h 20000"/>
                <a:gd name="T18" fmla="*/ 13070 w 20000"/>
                <a:gd name="T19" fmla="*/ 3927 h 20000"/>
                <a:gd name="T20" fmla="*/ 12582 w 20000"/>
                <a:gd name="T21" fmla="*/ 3170 h 20000"/>
                <a:gd name="T22" fmla="*/ 12209 w 20000"/>
                <a:gd name="T23" fmla="*/ 2665 h 20000"/>
                <a:gd name="T24" fmla="*/ 10961 w 20000"/>
                <a:gd name="T25" fmla="*/ 2665 h 20000"/>
                <a:gd name="T26" fmla="*/ 10646 w 20000"/>
                <a:gd name="T27" fmla="*/ 2300 h 20000"/>
                <a:gd name="T28" fmla="*/ 8465 w 20000"/>
                <a:gd name="T29" fmla="*/ 2300 h 20000"/>
                <a:gd name="T30" fmla="*/ 8092 w 20000"/>
                <a:gd name="T31" fmla="*/ 1459 h 20000"/>
                <a:gd name="T32" fmla="*/ 7475 w 20000"/>
                <a:gd name="T33" fmla="*/ 1459 h 20000"/>
                <a:gd name="T34" fmla="*/ 7102 w 20000"/>
                <a:gd name="T35" fmla="*/ 729 h 20000"/>
                <a:gd name="T36" fmla="*/ 6729 w 20000"/>
                <a:gd name="T37" fmla="*/ 0 h 20000"/>
                <a:gd name="T38" fmla="*/ 5854 w 20000"/>
                <a:gd name="T39" fmla="*/ 0 h 20000"/>
                <a:gd name="T40" fmla="*/ 5796 w 20000"/>
                <a:gd name="T41" fmla="*/ 5217 h 20000"/>
                <a:gd name="T42" fmla="*/ 5610 w 20000"/>
                <a:gd name="T43" fmla="*/ 5863 h 20000"/>
                <a:gd name="T44" fmla="*/ 3615 w 20000"/>
                <a:gd name="T45" fmla="*/ 5863 h 20000"/>
                <a:gd name="T46" fmla="*/ 3056 w 20000"/>
                <a:gd name="T47" fmla="*/ 7546 h 20000"/>
                <a:gd name="T48" fmla="*/ 2726 w 20000"/>
                <a:gd name="T49" fmla="*/ 7546 h 20000"/>
                <a:gd name="T50" fmla="*/ 2253 w 20000"/>
                <a:gd name="T51" fmla="*/ 8892 h 20000"/>
                <a:gd name="T52" fmla="*/ 1980 w 20000"/>
                <a:gd name="T53" fmla="*/ 9369 h 20000"/>
                <a:gd name="T54" fmla="*/ 1420 w 20000"/>
                <a:gd name="T55" fmla="*/ 10351 h 20000"/>
                <a:gd name="T56" fmla="*/ 803 w 20000"/>
                <a:gd name="T57" fmla="*/ 10827 h 20000"/>
                <a:gd name="T58" fmla="*/ 560 w 20000"/>
                <a:gd name="T59" fmla="*/ 11445 h 20000"/>
                <a:gd name="T60" fmla="*/ 560 w 20000"/>
                <a:gd name="T61" fmla="*/ 12903 h 20000"/>
                <a:gd name="T62" fmla="*/ 187 w 20000"/>
                <a:gd name="T63" fmla="*/ 12903 h 20000"/>
                <a:gd name="T64" fmla="*/ 187 w 20000"/>
                <a:gd name="T65" fmla="*/ 15344 h 20000"/>
                <a:gd name="T66" fmla="*/ 301 w 20000"/>
                <a:gd name="T67" fmla="*/ 15933 h 20000"/>
                <a:gd name="T68" fmla="*/ 301 w 20000"/>
                <a:gd name="T69" fmla="*/ 17391 h 20000"/>
                <a:gd name="T70" fmla="*/ 187 w 20000"/>
                <a:gd name="T71" fmla="*/ 17672 h 20000"/>
                <a:gd name="T72" fmla="*/ 187 w 20000"/>
                <a:gd name="T73" fmla="*/ 19243 h 20000"/>
                <a:gd name="T74" fmla="*/ 0 w 20000"/>
                <a:gd name="T75" fmla="*/ 19972 h 20000"/>
                <a:gd name="T76" fmla="*/ 1420 w 20000"/>
                <a:gd name="T77" fmla="*/ 19860 h 20000"/>
                <a:gd name="T78" fmla="*/ 2166 w 20000"/>
                <a:gd name="T79" fmla="*/ 17195 h 20000"/>
                <a:gd name="T80" fmla="*/ 3372 w 20000"/>
                <a:gd name="T81" fmla="*/ 16297 h 20000"/>
                <a:gd name="T82" fmla="*/ 4419 w 20000"/>
                <a:gd name="T83" fmla="*/ 15736 h 20000"/>
                <a:gd name="T84" fmla="*/ 5423 w 20000"/>
                <a:gd name="T85" fmla="*/ 15456 h 20000"/>
                <a:gd name="T86" fmla="*/ 6413 w 20000"/>
                <a:gd name="T87" fmla="*/ 15736 h 20000"/>
                <a:gd name="T88" fmla="*/ 7102 w 20000"/>
                <a:gd name="T89" fmla="*/ 16297 h 20000"/>
                <a:gd name="T90" fmla="*/ 8336 w 20000"/>
                <a:gd name="T91" fmla="*/ 16297 h 20000"/>
                <a:gd name="T92" fmla="*/ 8651 w 20000"/>
                <a:gd name="T93" fmla="*/ 15568 h 20000"/>
                <a:gd name="T94" fmla="*/ 9598 w 20000"/>
                <a:gd name="T95" fmla="*/ 15568 h 20000"/>
                <a:gd name="T96" fmla="*/ 10531 w 20000"/>
                <a:gd name="T97" fmla="*/ 13885 h 20000"/>
                <a:gd name="T98" fmla="*/ 10961 w 20000"/>
                <a:gd name="T99" fmla="*/ 12286 h 20000"/>
                <a:gd name="T100" fmla="*/ 11951 w 20000"/>
                <a:gd name="T101" fmla="*/ 12062 h 20000"/>
                <a:gd name="T102" fmla="*/ 13070 w 20000"/>
                <a:gd name="T103" fmla="*/ 12062 h 20000"/>
                <a:gd name="T104" fmla="*/ 13329 w 20000"/>
                <a:gd name="T105" fmla="*/ 11557 h 20000"/>
                <a:gd name="T106" fmla="*/ 14075 w 20000"/>
                <a:gd name="T107" fmla="*/ 10827 h 20000"/>
                <a:gd name="T108" fmla="*/ 14634 w 20000"/>
                <a:gd name="T109" fmla="*/ 10098 h 20000"/>
                <a:gd name="T110" fmla="*/ 14935 w 20000"/>
                <a:gd name="T111" fmla="*/ 8415 h 20000"/>
                <a:gd name="T112" fmla="*/ 15022 w 20000"/>
                <a:gd name="T113" fmla="*/ 7069 h 20000"/>
                <a:gd name="T114" fmla="*/ 17059 w 20000"/>
                <a:gd name="T115" fmla="*/ 7069 h 20000"/>
                <a:gd name="T116" fmla="*/ 17805 w 20000"/>
                <a:gd name="T117" fmla="*/ 7910 h 20000"/>
                <a:gd name="T118" fmla="*/ 18737 w 20000"/>
                <a:gd name="T119" fmla="*/ 7209 h 20000"/>
                <a:gd name="T120" fmla="*/ 19986 w 20000"/>
                <a:gd name="T121" fmla="*/ 5863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000" h="20000">
                  <a:moveTo>
                    <a:pt x="19986" y="5863"/>
                  </a:moveTo>
                  <a:lnTo>
                    <a:pt x="19986" y="3170"/>
                  </a:lnTo>
                  <a:lnTo>
                    <a:pt x="19484" y="3029"/>
                  </a:lnTo>
                  <a:lnTo>
                    <a:pt x="19053" y="3170"/>
                  </a:lnTo>
                  <a:lnTo>
                    <a:pt x="18809" y="4011"/>
                  </a:lnTo>
                  <a:lnTo>
                    <a:pt x="14634" y="4011"/>
                  </a:lnTo>
                  <a:lnTo>
                    <a:pt x="14562" y="4488"/>
                  </a:lnTo>
                  <a:lnTo>
                    <a:pt x="13759" y="4488"/>
                  </a:lnTo>
                  <a:lnTo>
                    <a:pt x="13515" y="3927"/>
                  </a:lnTo>
                  <a:lnTo>
                    <a:pt x="13070" y="3927"/>
                  </a:lnTo>
                  <a:lnTo>
                    <a:pt x="12582" y="3170"/>
                  </a:lnTo>
                  <a:lnTo>
                    <a:pt x="12209" y="2665"/>
                  </a:lnTo>
                  <a:lnTo>
                    <a:pt x="10961" y="2665"/>
                  </a:lnTo>
                  <a:lnTo>
                    <a:pt x="10646" y="2300"/>
                  </a:lnTo>
                  <a:lnTo>
                    <a:pt x="8465" y="2300"/>
                  </a:lnTo>
                  <a:lnTo>
                    <a:pt x="8092" y="1459"/>
                  </a:lnTo>
                  <a:lnTo>
                    <a:pt x="7475" y="1459"/>
                  </a:lnTo>
                  <a:lnTo>
                    <a:pt x="7102" y="729"/>
                  </a:lnTo>
                  <a:lnTo>
                    <a:pt x="6729" y="0"/>
                  </a:lnTo>
                  <a:lnTo>
                    <a:pt x="5854" y="0"/>
                  </a:lnTo>
                  <a:lnTo>
                    <a:pt x="5796" y="5217"/>
                  </a:lnTo>
                  <a:lnTo>
                    <a:pt x="5610" y="5863"/>
                  </a:lnTo>
                  <a:lnTo>
                    <a:pt x="3615" y="5863"/>
                  </a:lnTo>
                  <a:lnTo>
                    <a:pt x="3056" y="7546"/>
                  </a:lnTo>
                  <a:lnTo>
                    <a:pt x="2726" y="7546"/>
                  </a:lnTo>
                  <a:lnTo>
                    <a:pt x="2253" y="8892"/>
                  </a:lnTo>
                  <a:lnTo>
                    <a:pt x="1980" y="9369"/>
                  </a:lnTo>
                  <a:lnTo>
                    <a:pt x="1420" y="10351"/>
                  </a:lnTo>
                  <a:lnTo>
                    <a:pt x="803" y="10827"/>
                  </a:lnTo>
                  <a:lnTo>
                    <a:pt x="560" y="11445"/>
                  </a:lnTo>
                  <a:lnTo>
                    <a:pt x="560" y="12903"/>
                  </a:lnTo>
                  <a:lnTo>
                    <a:pt x="187" y="12903"/>
                  </a:lnTo>
                  <a:lnTo>
                    <a:pt x="187" y="15344"/>
                  </a:lnTo>
                  <a:lnTo>
                    <a:pt x="301" y="15933"/>
                  </a:lnTo>
                  <a:lnTo>
                    <a:pt x="301" y="17391"/>
                  </a:lnTo>
                  <a:lnTo>
                    <a:pt x="187" y="17672"/>
                  </a:lnTo>
                  <a:lnTo>
                    <a:pt x="187" y="19243"/>
                  </a:lnTo>
                  <a:lnTo>
                    <a:pt x="0" y="19972"/>
                  </a:lnTo>
                  <a:lnTo>
                    <a:pt x="1420" y="19860"/>
                  </a:lnTo>
                  <a:lnTo>
                    <a:pt x="2166" y="17195"/>
                  </a:lnTo>
                  <a:lnTo>
                    <a:pt x="3372" y="16297"/>
                  </a:lnTo>
                  <a:lnTo>
                    <a:pt x="4419" y="15736"/>
                  </a:lnTo>
                  <a:lnTo>
                    <a:pt x="5423" y="15456"/>
                  </a:lnTo>
                  <a:lnTo>
                    <a:pt x="6413" y="15736"/>
                  </a:lnTo>
                  <a:lnTo>
                    <a:pt x="7102" y="16297"/>
                  </a:lnTo>
                  <a:lnTo>
                    <a:pt x="8336" y="16297"/>
                  </a:lnTo>
                  <a:lnTo>
                    <a:pt x="8651" y="15568"/>
                  </a:lnTo>
                  <a:lnTo>
                    <a:pt x="9598" y="15568"/>
                  </a:lnTo>
                  <a:lnTo>
                    <a:pt x="10531" y="13885"/>
                  </a:lnTo>
                  <a:lnTo>
                    <a:pt x="10961" y="12286"/>
                  </a:lnTo>
                  <a:lnTo>
                    <a:pt x="11951" y="12062"/>
                  </a:lnTo>
                  <a:lnTo>
                    <a:pt x="13070" y="12062"/>
                  </a:lnTo>
                  <a:lnTo>
                    <a:pt x="13329" y="11557"/>
                  </a:lnTo>
                  <a:lnTo>
                    <a:pt x="14075" y="10827"/>
                  </a:lnTo>
                  <a:lnTo>
                    <a:pt x="14634" y="10098"/>
                  </a:lnTo>
                  <a:lnTo>
                    <a:pt x="14935" y="8415"/>
                  </a:lnTo>
                  <a:lnTo>
                    <a:pt x="15022" y="7069"/>
                  </a:lnTo>
                  <a:lnTo>
                    <a:pt x="17059" y="7069"/>
                  </a:lnTo>
                  <a:lnTo>
                    <a:pt x="17805" y="7910"/>
                  </a:lnTo>
                  <a:lnTo>
                    <a:pt x="18737" y="7209"/>
                  </a:lnTo>
                  <a:lnTo>
                    <a:pt x="19986" y="5863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12700">
              <a:solidFill>
                <a:schemeClr val="tx1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66" name="Freeform 28"/>
            <p:cNvSpPr>
              <a:spLocks noChangeAspect="1"/>
            </p:cNvSpPr>
            <p:nvPr/>
          </p:nvSpPr>
          <p:spPr bwMode="auto">
            <a:xfrm>
              <a:off x="8792838" y="3293819"/>
              <a:ext cx="1911668" cy="2144170"/>
            </a:xfrm>
            <a:custGeom>
              <a:avLst/>
              <a:gdLst>
                <a:gd name="T0" fmla="*/ 19987 w 20000"/>
                <a:gd name="T1" fmla="*/ 46 h 20000"/>
                <a:gd name="T2" fmla="*/ 17840 w 20000"/>
                <a:gd name="T3" fmla="*/ 347 h 20000"/>
                <a:gd name="T4" fmla="*/ 14987 w 20000"/>
                <a:gd name="T5" fmla="*/ 799 h 20000"/>
                <a:gd name="T6" fmla="*/ 12893 w 20000"/>
                <a:gd name="T7" fmla="*/ 1447 h 20000"/>
                <a:gd name="T8" fmla="*/ 12487 w 20000"/>
                <a:gd name="T9" fmla="*/ 3206 h 20000"/>
                <a:gd name="T10" fmla="*/ 11021 w 20000"/>
                <a:gd name="T11" fmla="*/ 3461 h 20000"/>
                <a:gd name="T12" fmla="*/ 6414 w 20000"/>
                <a:gd name="T13" fmla="*/ 2905 h 20000"/>
                <a:gd name="T14" fmla="*/ 4751 w 20000"/>
                <a:gd name="T15" fmla="*/ 2905 h 20000"/>
                <a:gd name="T16" fmla="*/ 2945 w 20000"/>
                <a:gd name="T17" fmla="*/ 4005 h 20000"/>
                <a:gd name="T18" fmla="*/ 785 w 20000"/>
                <a:gd name="T19" fmla="*/ 6771 h 20000"/>
                <a:gd name="T20" fmla="*/ 1191 w 20000"/>
                <a:gd name="T21" fmla="*/ 9097 h 20000"/>
                <a:gd name="T22" fmla="*/ 785 w 20000"/>
                <a:gd name="T23" fmla="*/ 11748 h 20000"/>
                <a:gd name="T24" fmla="*/ 1702 w 20000"/>
                <a:gd name="T25" fmla="*/ 15069 h 20000"/>
                <a:gd name="T26" fmla="*/ 3901 w 20000"/>
                <a:gd name="T27" fmla="*/ 16169 h 20000"/>
                <a:gd name="T28" fmla="*/ 4712 w 20000"/>
                <a:gd name="T29" fmla="*/ 17975 h 20000"/>
                <a:gd name="T30" fmla="*/ 6872 w 20000"/>
                <a:gd name="T31" fmla="*/ 18542 h 20000"/>
                <a:gd name="T32" fmla="*/ 8573 w 20000"/>
                <a:gd name="T33" fmla="*/ 17373 h 20000"/>
                <a:gd name="T34" fmla="*/ 9869 w 20000"/>
                <a:gd name="T35" fmla="*/ 19236 h 20000"/>
                <a:gd name="T36" fmla="*/ 11924 w 20000"/>
                <a:gd name="T37" fmla="*/ 19537 h 20000"/>
                <a:gd name="T38" fmla="*/ 13115 w 20000"/>
                <a:gd name="T39" fmla="*/ 19792 h 20000"/>
                <a:gd name="T40" fmla="*/ 15550 w 20000"/>
                <a:gd name="T41" fmla="*/ 19491 h 20000"/>
                <a:gd name="T42" fmla="*/ 16872 w 20000"/>
                <a:gd name="T43" fmla="*/ 18194 h 20000"/>
                <a:gd name="T44" fmla="*/ 17382 w 20000"/>
                <a:gd name="T45" fmla="*/ 16921 h 20000"/>
                <a:gd name="T46" fmla="*/ 15550 w 20000"/>
                <a:gd name="T47" fmla="*/ 15972 h 20000"/>
                <a:gd name="T48" fmla="*/ 15838 w 20000"/>
                <a:gd name="T49" fmla="*/ 14722 h 20000"/>
                <a:gd name="T50" fmla="*/ 17840 w 20000"/>
                <a:gd name="T51" fmla="*/ 14468 h 20000"/>
                <a:gd name="T52" fmla="*/ 16702 w 20000"/>
                <a:gd name="T53" fmla="*/ 12801 h 20000"/>
                <a:gd name="T54" fmla="*/ 16584 w 20000"/>
                <a:gd name="T55" fmla="*/ 11354 h 20000"/>
                <a:gd name="T56" fmla="*/ 17435 w 20000"/>
                <a:gd name="T57" fmla="*/ 9479 h 20000"/>
                <a:gd name="T58" fmla="*/ 16990 w 20000"/>
                <a:gd name="T59" fmla="*/ 8484 h 20000"/>
                <a:gd name="T60" fmla="*/ 17723 w 20000"/>
                <a:gd name="T61" fmla="*/ 6979 h 20000"/>
                <a:gd name="T62" fmla="*/ 17435 w 20000"/>
                <a:gd name="T63" fmla="*/ 5475 h 20000"/>
                <a:gd name="T64" fmla="*/ 18848 w 20000"/>
                <a:gd name="T65" fmla="*/ 4676 h 20000"/>
                <a:gd name="T66" fmla="*/ 18351 w 20000"/>
                <a:gd name="T67" fmla="*/ 3553 h 20000"/>
                <a:gd name="T68" fmla="*/ 19476 w 20000"/>
                <a:gd name="T69" fmla="*/ 2905 h 20000"/>
                <a:gd name="T70" fmla="*/ 18351 w 20000"/>
                <a:gd name="T71" fmla="*/ 2002 h 20000"/>
                <a:gd name="T72" fmla="*/ 19424 w 20000"/>
                <a:gd name="T73" fmla="*/ 30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000" h="20000">
                  <a:moveTo>
                    <a:pt x="19699" y="0"/>
                  </a:moveTo>
                  <a:lnTo>
                    <a:pt x="19987" y="46"/>
                  </a:lnTo>
                  <a:lnTo>
                    <a:pt x="18848" y="46"/>
                  </a:lnTo>
                  <a:lnTo>
                    <a:pt x="17840" y="347"/>
                  </a:lnTo>
                  <a:lnTo>
                    <a:pt x="16021" y="1447"/>
                  </a:lnTo>
                  <a:lnTo>
                    <a:pt x="14987" y="799"/>
                  </a:lnTo>
                  <a:lnTo>
                    <a:pt x="13115" y="150"/>
                  </a:lnTo>
                  <a:lnTo>
                    <a:pt x="12893" y="1447"/>
                  </a:lnTo>
                  <a:lnTo>
                    <a:pt x="12487" y="2106"/>
                  </a:lnTo>
                  <a:lnTo>
                    <a:pt x="12487" y="3206"/>
                  </a:lnTo>
                  <a:lnTo>
                    <a:pt x="11754" y="3924"/>
                  </a:lnTo>
                  <a:lnTo>
                    <a:pt x="11021" y="3461"/>
                  </a:lnTo>
                  <a:lnTo>
                    <a:pt x="8508" y="2905"/>
                  </a:lnTo>
                  <a:lnTo>
                    <a:pt x="6414" y="2905"/>
                  </a:lnTo>
                  <a:lnTo>
                    <a:pt x="5393" y="3206"/>
                  </a:lnTo>
                  <a:lnTo>
                    <a:pt x="4751" y="2905"/>
                  </a:lnTo>
                  <a:lnTo>
                    <a:pt x="3586" y="3808"/>
                  </a:lnTo>
                  <a:lnTo>
                    <a:pt x="2945" y="4005"/>
                  </a:lnTo>
                  <a:lnTo>
                    <a:pt x="1584" y="5775"/>
                  </a:lnTo>
                  <a:lnTo>
                    <a:pt x="785" y="6771"/>
                  </a:lnTo>
                  <a:lnTo>
                    <a:pt x="275" y="8530"/>
                  </a:lnTo>
                  <a:lnTo>
                    <a:pt x="1191" y="9097"/>
                  </a:lnTo>
                  <a:lnTo>
                    <a:pt x="851" y="10243"/>
                  </a:lnTo>
                  <a:lnTo>
                    <a:pt x="785" y="11748"/>
                  </a:lnTo>
                  <a:lnTo>
                    <a:pt x="0" y="12500"/>
                  </a:lnTo>
                  <a:lnTo>
                    <a:pt x="1702" y="15069"/>
                  </a:lnTo>
                  <a:lnTo>
                    <a:pt x="2605" y="16123"/>
                  </a:lnTo>
                  <a:lnTo>
                    <a:pt x="3901" y="16169"/>
                  </a:lnTo>
                  <a:lnTo>
                    <a:pt x="4712" y="16377"/>
                  </a:lnTo>
                  <a:lnTo>
                    <a:pt x="4712" y="17975"/>
                  </a:lnTo>
                  <a:lnTo>
                    <a:pt x="5393" y="18576"/>
                  </a:lnTo>
                  <a:lnTo>
                    <a:pt x="6872" y="18542"/>
                  </a:lnTo>
                  <a:lnTo>
                    <a:pt x="7657" y="18194"/>
                  </a:lnTo>
                  <a:lnTo>
                    <a:pt x="8573" y="17373"/>
                  </a:lnTo>
                  <a:lnTo>
                    <a:pt x="9869" y="18125"/>
                  </a:lnTo>
                  <a:lnTo>
                    <a:pt x="9869" y="19236"/>
                  </a:lnTo>
                  <a:lnTo>
                    <a:pt x="11021" y="19988"/>
                  </a:lnTo>
                  <a:lnTo>
                    <a:pt x="11924" y="19537"/>
                  </a:lnTo>
                  <a:lnTo>
                    <a:pt x="12827" y="19491"/>
                  </a:lnTo>
                  <a:lnTo>
                    <a:pt x="13115" y="19792"/>
                  </a:lnTo>
                  <a:lnTo>
                    <a:pt x="14935" y="19792"/>
                  </a:lnTo>
                  <a:lnTo>
                    <a:pt x="15550" y="19491"/>
                  </a:lnTo>
                  <a:lnTo>
                    <a:pt x="16584" y="19387"/>
                  </a:lnTo>
                  <a:lnTo>
                    <a:pt x="16872" y="18194"/>
                  </a:lnTo>
                  <a:lnTo>
                    <a:pt x="16872" y="18125"/>
                  </a:lnTo>
                  <a:lnTo>
                    <a:pt x="17382" y="16921"/>
                  </a:lnTo>
                  <a:lnTo>
                    <a:pt x="16309" y="16678"/>
                  </a:lnTo>
                  <a:lnTo>
                    <a:pt x="15550" y="15972"/>
                  </a:lnTo>
                  <a:lnTo>
                    <a:pt x="15105" y="15220"/>
                  </a:lnTo>
                  <a:lnTo>
                    <a:pt x="15838" y="14722"/>
                  </a:lnTo>
                  <a:lnTo>
                    <a:pt x="16990" y="14468"/>
                  </a:lnTo>
                  <a:lnTo>
                    <a:pt x="17840" y="14468"/>
                  </a:lnTo>
                  <a:lnTo>
                    <a:pt x="17840" y="13056"/>
                  </a:lnTo>
                  <a:lnTo>
                    <a:pt x="16702" y="12801"/>
                  </a:lnTo>
                  <a:lnTo>
                    <a:pt x="16309" y="12049"/>
                  </a:lnTo>
                  <a:lnTo>
                    <a:pt x="16584" y="11354"/>
                  </a:lnTo>
                  <a:lnTo>
                    <a:pt x="16754" y="10000"/>
                  </a:lnTo>
                  <a:lnTo>
                    <a:pt x="17435" y="9479"/>
                  </a:lnTo>
                  <a:lnTo>
                    <a:pt x="16990" y="9248"/>
                  </a:lnTo>
                  <a:lnTo>
                    <a:pt x="16990" y="8484"/>
                  </a:lnTo>
                  <a:lnTo>
                    <a:pt x="17723" y="8380"/>
                  </a:lnTo>
                  <a:lnTo>
                    <a:pt x="17723" y="6979"/>
                  </a:lnTo>
                  <a:lnTo>
                    <a:pt x="17212" y="6875"/>
                  </a:lnTo>
                  <a:lnTo>
                    <a:pt x="17435" y="5475"/>
                  </a:lnTo>
                  <a:lnTo>
                    <a:pt x="17893" y="4826"/>
                  </a:lnTo>
                  <a:lnTo>
                    <a:pt x="18848" y="4676"/>
                  </a:lnTo>
                  <a:lnTo>
                    <a:pt x="18848" y="4074"/>
                  </a:lnTo>
                  <a:lnTo>
                    <a:pt x="18351" y="3553"/>
                  </a:lnTo>
                  <a:lnTo>
                    <a:pt x="19476" y="3553"/>
                  </a:lnTo>
                  <a:lnTo>
                    <a:pt x="19476" y="2905"/>
                  </a:lnTo>
                  <a:lnTo>
                    <a:pt x="18743" y="2905"/>
                  </a:lnTo>
                  <a:lnTo>
                    <a:pt x="18351" y="2002"/>
                  </a:lnTo>
                  <a:lnTo>
                    <a:pt x="18743" y="1146"/>
                  </a:lnTo>
                  <a:lnTo>
                    <a:pt x="19424" y="301"/>
                  </a:lnTo>
                  <a:lnTo>
                    <a:pt x="19699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2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67" name="Freeform 29"/>
            <p:cNvSpPr>
              <a:spLocks noChangeAspect="1"/>
            </p:cNvSpPr>
            <p:nvPr/>
          </p:nvSpPr>
          <p:spPr bwMode="auto">
            <a:xfrm>
              <a:off x="4140271" y="6087482"/>
              <a:ext cx="1311607" cy="1881683"/>
            </a:xfrm>
            <a:custGeom>
              <a:avLst/>
              <a:gdLst>
                <a:gd name="T0" fmla="*/ 12436 w 20000"/>
                <a:gd name="T1" fmla="*/ 1094 h 20000"/>
                <a:gd name="T2" fmla="*/ 13429 w 20000"/>
                <a:gd name="T3" fmla="*/ 3441 h 20000"/>
                <a:gd name="T4" fmla="*/ 13505 w 20000"/>
                <a:gd name="T5" fmla="*/ 3955 h 20000"/>
                <a:gd name="T6" fmla="*/ 13333 w 20000"/>
                <a:gd name="T7" fmla="*/ 4984 h 20000"/>
                <a:gd name="T8" fmla="*/ 14174 w 20000"/>
                <a:gd name="T9" fmla="*/ 5445 h 20000"/>
                <a:gd name="T10" fmla="*/ 14078 w 20000"/>
                <a:gd name="T11" fmla="*/ 6816 h 20000"/>
                <a:gd name="T12" fmla="*/ 15931 w 20000"/>
                <a:gd name="T13" fmla="*/ 8253 h 20000"/>
                <a:gd name="T14" fmla="*/ 17918 w 20000"/>
                <a:gd name="T15" fmla="*/ 8543 h 20000"/>
                <a:gd name="T16" fmla="*/ 19733 w 20000"/>
                <a:gd name="T17" fmla="*/ 8991 h 20000"/>
                <a:gd name="T18" fmla="*/ 19981 w 20000"/>
                <a:gd name="T19" fmla="*/ 10481 h 20000"/>
                <a:gd name="T20" fmla="*/ 18911 w 20000"/>
                <a:gd name="T21" fmla="*/ 13237 h 20000"/>
                <a:gd name="T22" fmla="*/ 16256 w 20000"/>
                <a:gd name="T23" fmla="*/ 14028 h 20000"/>
                <a:gd name="T24" fmla="*/ 15186 w 20000"/>
                <a:gd name="T25" fmla="*/ 14661 h 20000"/>
                <a:gd name="T26" fmla="*/ 14078 w 20000"/>
                <a:gd name="T27" fmla="*/ 15346 h 20000"/>
                <a:gd name="T28" fmla="*/ 12932 w 20000"/>
                <a:gd name="T29" fmla="*/ 15860 h 20000"/>
                <a:gd name="T30" fmla="*/ 12436 w 20000"/>
                <a:gd name="T31" fmla="*/ 16546 h 20000"/>
                <a:gd name="T32" fmla="*/ 12588 w 20000"/>
                <a:gd name="T33" fmla="*/ 17970 h 20000"/>
                <a:gd name="T34" fmla="*/ 12436 w 20000"/>
                <a:gd name="T35" fmla="*/ 19987 h 20000"/>
                <a:gd name="T36" fmla="*/ 9207 w 20000"/>
                <a:gd name="T37" fmla="*/ 17350 h 20000"/>
                <a:gd name="T38" fmla="*/ 9207 w 20000"/>
                <a:gd name="T39" fmla="*/ 16717 h 20000"/>
                <a:gd name="T40" fmla="*/ 7775 w 20000"/>
                <a:gd name="T41" fmla="*/ 14661 h 20000"/>
                <a:gd name="T42" fmla="*/ 6896 w 20000"/>
                <a:gd name="T43" fmla="*/ 12498 h 20000"/>
                <a:gd name="T44" fmla="*/ 5712 w 20000"/>
                <a:gd name="T45" fmla="*/ 12841 h 20000"/>
                <a:gd name="T46" fmla="*/ 4967 w 20000"/>
                <a:gd name="T47" fmla="*/ 11628 h 20000"/>
                <a:gd name="T48" fmla="*/ 3400 w 20000"/>
                <a:gd name="T49" fmla="*/ 10943 h 20000"/>
                <a:gd name="T50" fmla="*/ 2063 w 20000"/>
                <a:gd name="T51" fmla="*/ 10257 h 20000"/>
                <a:gd name="T52" fmla="*/ 1490 w 20000"/>
                <a:gd name="T53" fmla="*/ 9572 h 20000"/>
                <a:gd name="T54" fmla="*/ 669 w 20000"/>
                <a:gd name="T55" fmla="*/ 8543 h 20000"/>
                <a:gd name="T56" fmla="*/ 0 w 20000"/>
                <a:gd name="T57" fmla="*/ 7159 h 20000"/>
                <a:gd name="T58" fmla="*/ 172 w 20000"/>
                <a:gd name="T59" fmla="*/ 5735 h 20000"/>
                <a:gd name="T60" fmla="*/ 497 w 20000"/>
                <a:gd name="T61" fmla="*/ 5155 h 20000"/>
                <a:gd name="T62" fmla="*/ 1910 w 20000"/>
                <a:gd name="T63" fmla="*/ 4984 h 20000"/>
                <a:gd name="T64" fmla="*/ 1987 w 20000"/>
                <a:gd name="T65" fmla="*/ 3955 h 20000"/>
                <a:gd name="T66" fmla="*/ 4642 w 20000"/>
                <a:gd name="T67" fmla="*/ 3388 h 20000"/>
                <a:gd name="T68" fmla="*/ 5883 w 20000"/>
                <a:gd name="T69" fmla="*/ 3678 h 20000"/>
                <a:gd name="T70" fmla="*/ 6705 w 20000"/>
                <a:gd name="T71" fmla="*/ 4021 h 20000"/>
                <a:gd name="T72" fmla="*/ 8290 w 20000"/>
                <a:gd name="T73" fmla="*/ 3731 h 20000"/>
                <a:gd name="T74" fmla="*/ 9035 w 20000"/>
                <a:gd name="T75" fmla="*/ 3507 h 20000"/>
                <a:gd name="T76" fmla="*/ 8462 w 20000"/>
                <a:gd name="T77" fmla="*/ 2703 h 20000"/>
                <a:gd name="T78" fmla="*/ 9207 w 20000"/>
                <a:gd name="T79" fmla="*/ 1793 h 20000"/>
                <a:gd name="T80" fmla="*/ 10124 w 20000"/>
                <a:gd name="T81" fmla="*/ 0 h 20000"/>
                <a:gd name="T82" fmla="*/ 11442 w 20000"/>
                <a:gd name="T83" fmla="*/ 343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000" h="20000">
                  <a:moveTo>
                    <a:pt x="12512" y="580"/>
                  </a:moveTo>
                  <a:lnTo>
                    <a:pt x="12436" y="1094"/>
                  </a:lnTo>
                  <a:lnTo>
                    <a:pt x="13257" y="2004"/>
                  </a:lnTo>
                  <a:lnTo>
                    <a:pt x="13429" y="3441"/>
                  </a:lnTo>
                  <a:lnTo>
                    <a:pt x="13505" y="3507"/>
                  </a:lnTo>
                  <a:lnTo>
                    <a:pt x="13505" y="3955"/>
                  </a:lnTo>
                  <a:lnTo>
                    <a:pt x="13429" y="4127"/>
                  </a:lnTo>
                  <a:lnTo>
                    <a:pt x="13333" y="4984"/>
                  </a:lnTo>
                  <a:lnTo>
                    <a:pt x="13830" y="4984"/>
                  </a:lnTo>
                  <a:lnTo>
                    <a:pt x="14174" y="5445"/>
                  </a:lnTo>
                  <a:lnTo>
                    <a:pt x="13429" y="6078"/>
                  </a:lnTo>
                  <a:lnTo>
                    <a:pt x="14078" y="6816"/>
                  </a:lnTo>
                  <a:lnTo>
                    <a:pt x="14823" y="7093"/>
                  </a:lnTo>
                  <a:lnTo>
                    <a:pt x="15931" y="8253"/>
                  </a:lnTo>
                  <a:lnTo>
                    <a:pt x="17249" y="8820"/>
                  </a:lnTo>
                  <a:lnTo>
                    <a:pt x="17918" y="8543"/>
                  </a:lnTo>
                  <a:lnTo>
                    <a:pt x="19064" y="8596"/>
                  </a:lnTo>
                  <a:lnTo>
                    <a:pt x="19733" y="8991"/>
                  </a:lnTo>
                  <a:lnTo>
                    <a:pt x="19981" y="9572"/>
                  </a:lnTo>
                  <a:lnTo>
                    <a:pt x="19981" y="10481"/>
                  </a:lnTo>
                  <a:lnTo>
                    <a:pt x="19809" y="13237"/>
                  </a:lnTo>
                  <a:lnTo>
                    <a:pt x="18911" y="13237"/>
                  </a:lnTo>
                  <a:lnTo>
                    <a:pt x="17001" y="13237"/>
                  </a:lnTo>
                  <a:lnTo>
                    <a:pt x="16256" y="14028"/>
                  </a:lnTo>
                  <a:lnTo>
                    <a:pt x="15817" y="14028"/>
                  </a:lnTo>
                  <a:lnTo>
                    <a:pt x="15186" y="14661"/>
                  </a:lnTo>
                  <a:lnTo>
                    <a:pt x="14823" y="14885"/>
                  </a:lnTo>
                  <a:lnTo>
                    <a:pt x="14078" y="15346"/>
                  </a:lnTo>
                  <a:lnTo>
                    <a:pt x="13257" y="15570"/>
                  </a:lnTo>
                  <a:lnTo>
                    <a:pt x="12932" y="15860"/>
                  </a:lnTo>
                  <a:lnTo>
                    <a:pt x="12932" y="16546"/>
                  </a:lnTo>
                  <a:lnTo>
                    <a:pt x="12436" y="16546"/>
                  </a:lnTo>
                  <a:lnTo>
                    <a:pt x="12436" y="17693"/>
                  </a:lnTo>
                  <a:lnTo>
                    <a:pt x="12588" y="17970"/>
                  </a:lnTo>
                  <a:lnTo>
                    <a:pt x="12436" y="18734"/>
                  </a:lnTo>
                  <a:lnTo>
                    <a:pt x="12436" y="19987"/>
                  </a:lnTo>
                  <a:lnTo>
                    <a:pt x="10946" y="18655"/>
                  </a:lnTo>
                  <a:lnTo>
                    <a:pt x="9207" y="17350"/>
                  </a:lnTo>
                  <a:lnTo>
                    <a:pt x="8711" y="17179"/>
                  </a:lnTo>
                  <a:lnTo>
                    <a:pt x="9207" y="16717"/>
                  </a:lnTo>
                  <a:lnTo>
                    <a:pt x="9207" y="15742"/>
                  </a:lnTo>
                  <a:lnTo>
                    <a:pt x="7775" y="14661"/>
                  </a:lnTo>
                  <a:lnTo>
                    <a:pt x="7775" y="13355"/>
                  </a:lnTo>
                  <a:lnTo>
                    <a:pt x="6896" y="12498"/>
                  </a:lnTo>
                  <a:lnTo>
                    <a:pt x="6457" y="12841"/>
                  </a:lnTo>
                  <a:lnTo>
                    <a:pt x="5712" y="12841"/>
                  </a:lnTo>
                  <a:lnTo>
                    <a:pt x="4967" y="12538"/>
                  </a:lnTo>
                  <a:lnTo>
                    <a:pt x="4967" y="11628"/>
                  </a:lnTo>
                  <a:lnTo>
                    <a:pt x="4718" y="10943"/>
                  </a:lnTo>
                  <a:lnTo>
                    <a:pt x="3400" y="10943"/>
                  </a:lnTo>
                  <a:lnTo>
                    <a:pt x="3305" y="10257"/>
                  </a:lnTo>
                  <a:lnTo>
                    <a:pt x="2063" y="10257"/>
                  </a:lnTo>
                  <a:lnTo>
                    <a:pt x="2063" y="9572"/>
                  </a:lnTo>
                  <a:lnTo>
                    <a:pt x="1490" y="9572"/>
                  </a:lnTo>
                  <a:lnTo>
                    <a:pt x="669" y="8939"/>
                  </a:lnTo>
                  <a:lnTo>
                    <a:pt x="669" y="8543"/>
                  </a:lnTo>
                  <a:lnTo>
                    <a:pt x="0" y="7910"/>
                  </a:lnTo>
                  <a:lnTo>
                    <a:pt x="0" y="7159"/>
                  </a:lnTo>
                  <a:lnTo>
                    <a:pt x="96" y="7040"/>
                  </a:lnTo>
                  <a:lnTo>
                    <a:pt x="172" y="5735"/>
                  </a:lnTo>
                  <a:lnTo>
                    <a:pt x="497" y="5564"/>
                  </a:lnTo>
                  <a:lnTo>
                    <a:pt x="497" y="5155"/>
                  </a:lnTo>
                  <a:lnTo>
                    <a:pt x="1089" y="4984"/>
                  </a:lnTo>
                  <a:lnTo>
                    <a:pt x="1910" y="4984"/>
                  </a:lnTo>
                  <a:lnTo>
                    <a:pt x="1910" y="4192"/>
                  </a:lnTo>
                  <a:lnTo>
                    <a:pt x="1987" y="3955"/>
                  </a:lnTo>
                  <a:lnTo>
                    <a:pt x="4145" y="3955"/>
                  </a:lnTo>
                  <a:lnTo>
                    <a:pt x="4642" y="3388"/>
                  </a:lnTo>
                  <a:lnTo>
                    <a:pt x="5291" y="3388"/>
                  </a:lnTo>
                  <a:lnTo>
                    <a:pt x="5883" y="3678"/>
                  </a:lnTo>
                  <a:lnTo>
                    <a:pt x="6208" y="4021"/>
                  </a:lnTo>
                  <a:lnTo>
                    <a:pt x="6705" y="4021"/>
                  </a:lnTo>
                  <a:lnTo>
                    <a:pt x="6953" y="3731"/>
                  </a:lnTo>
                  <a:lnTo>
                    <a:pt x="8290" y="3731"/>
                  </a:lnTo>
                  <a:lnTo>
                    <a:pt x="8462" y="3507"/>
                  </a:lnTo>
                  <a:lnTo>
                    <a:pt x="9035" y="3507"/>
                  </a:lnTo>
                  <a:lnTo>
                    <a:pt x="8959" y="3164"/>
                  </a:lnTo>
                  <a:lnTo>
                    <a:pt x="8462" y="2703"/>
                  </a:lnTo>
                  <a:lnTo>
                    <a:pt x="8462" y="2228"/>
                  </a:lnTo>
                  <a:lnTo>
                    <a:pt x="9207" y="1793"/>
                  </a:lnTo>
                  <a:lnTo>
                    <a:pt x="9207" y="461"/>
                  </a:lnTo>
                  <a:lnTo>
                    <a:pt x="10124" y="0"/>
                  </a:lnTo>
                  <a:lnTo>
                    <a:pt x="11117" y="0"/>
                  </a:lnTo>
                  <a:lnTo>
                    <a:pt x="11442" y="343"/>
                  </a:lnTo>
                  <a:lnTo>
                    <a:pt x="12512" y="580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12700">
              <a:solidFill>
                <a:schemeClr val="tx1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68" name="Freeform 30"/>
            <p:cNvSpPr>
              <a:spLocks noChangeAspect="1"/>
            </p:cNvSpPr>
            <p:nvPr/>
          </p:nvSpPr>
          <p:spPr bwMode="auto">
            <a:xfrm>
              <a:off x="8599976" y="7662802"/>
              <a:ext cx="1934320" cy="1676816"/>
            </a:xfrm>
            <a:custGeom>
              <a:avLst/>
              <a:gdLst>
                <a:gd name="T0" fmla="*/ 8960 w 20000"/>
                <a:gd name="T1" fmla="*/ 19738 h 20000"/>
                <a:gd name="T2" fmla="*/ 9789 w 20000"/>
                <a:gd name="T3" fmla="*/ 19360 h 20000"/>
                <a:gd name="T4" fmla="*/ 10849 w 20000"/>
                <a:gd name="T5" fmla="*/ 19549 h 20000"/>
                <a:gd name="T6" fmla="*/ 11525 w 20000"/>
                <a:gd name="T7" fmla="*/ 18137 h 20000"/>
                <a:gd name="T8" fmla="*/ 12955 w 20000"/>
                <a:gd name="T9" fmla="*/ 17758 h 20000"/>
                <a:gd name="T10" fmla="*/ 13452 w 20000"/>
                <a:gd name="T11" fmla="*/ 17074 h 20000"/>
                <a:gd name="T12" fmla="*/ 14831 w 20000"/>
                <a:gd name="T13" fmla="*/ 17453 h 20000"/>
                <a:gd name="T14" fmla="*/ 15660 w 20000"/>
                <a:gd name="T15" fmla="*/ 16812 h 20000"/>
                <a:gd name="T16" fmla="*/ 16324 w 20000"/>
                <a:gd name="T17" fmla="*/ 17191 h 20000"/>
                <a:gd name="T18" fmla="*/ 17320 w 20000"/>
                <a:gd name="T19" fmla="*/ 16812 h 20000"/>
                <a:gd name="T20" fmla="*/ 17817 w 20000"/>
                <a:gd name="T21" fmla="*/ 16317 h 20000"/>
                <a:gd name="T22" fmla="*/ 18494 w 20000"/>
                <a:gd name="T23" fmla="*/ 16186 h 20000"/>
                <a:gd name="T24" fmla="*/ 19158 w 20000"/>
                <a:gd name="T25" fmla="*/ 15866 h 20000"/>
                <a:gd name="T26" fmla="*/ 18724 w 20000"/>
                <a:gd name="T27" fmla="*/ 14483 h 20000"/>
                <a:gd name="T28" fmla="*/ 18890 w 20000"/>
                <a:gd name="T29" fmla="*/ 12707 h 20000"/>
                <a:gd name="T30" fmla="*/ 19387 w 20000"/>
                <a:gd name="T31" fmla="*/ 12082 h 20000"/>
                <a:gd name="T32" fmla="*/ 19770 w 20000"/>
                <a:gd name="T33" fmla="*/ 11820 h 20000"/>
                <a:gd name="T34" fmla="*/ 19655 w 20000"/>
                <a:gd name="T35" fmla="*/ 11135 h 20000"/>
                <a:gd name="T36" fmla="*/ 19158 w 20000"/>
                <a:gd name="T37" fmla="*/ 10568 h 20000"/>
                <a:gd name="T38" fmla="*/ 19438 w 20000"/>
                <a:gd name="T39" fmla="*/ 9491 h 20000"/>
                <a:gd name="T40" fmla="*/ 18941 w 20000"/>
                <a:gd name="T41" fmla="*/ 7729 h 20000"/>
                <a:gd name="T42" fmla="*/ 18558 w 20000"/>
                <a:gd name="T43" fmla="*/ 7642 h 20000"/>
                <a:gd name="T44" fmla="*/ 18890 w 20000"/>
                <a:gd name="T45" fmla="*/ 6448 h 20000"/>
                <a:gd name="T46" fmla="*/ 19438 w 20000"/>
                <a:gd name="T47" fmla="*/ 5371 h 20000"/>
                <a:gd name="T48" fmla="*/ 19158 w 20000"/>
                <a:gd name="T49" fmla="*/ 4629 h 20000"/>
                <a:gd name="T50" fmla="*/ 18941 w 20000"/>
                <a:gd name="T51" fmla="*/ 3610 h 20000"/>
                <a:gd name="T52" fmla="*/ 18775 w 20000"/>
                <a:gd name="T53" fmla="*/ 2853 h 20000"/>
                <a:gd name="T54" fmla="*/ 17983 w 20000"/>
                <a:gd name="T55" fmla="*/ 2737 h 20000"/>
                <a:gd name="T56" fmla="*/ 17103 w 20000"/>
                <a:gd name="T57" fmla="*/ 3362 h 20000"/>
                <a:gd name="T58" fmla="*/ 16886 w 20000"/>
                <a:gd name="T59" fmla="*/ 4556 h 20000"/>
                <a:gd name="T60" fmla="*/ 16107 w 20000"/>
                <a:gd name="T61" fmla="*/ 5502 h 20000"/>
                <a:gd name="T62" fmla="*/ 14116 w 20000"/>
                <a:gd name="T63" fmla="*/ 5197 h 20000"/>
                <a:gd name="T64" fmla="*/ 13235 w 20000"/>
                <a:gd name="T65" fmla="*/ 5444 h 20000"/>
                <a:gd name="T66" fmla="*/ 12278 w 20000"/>
                <a:gd name="T67" fmla="*/ 5124 h 20000"/>
                <a:gd name="T68" fmla="*/ 10402 w 20000"/>
                <a:gd name="T69" fmla="*/ 4498 h 20000"/>
                <a:gd name="T70" fmla="*/ 10619 w 20000"/>
                <a:gd name="T71" fmla="*/ 3799 h 20000"/>
                <a:gd name="T72" fmla="*/ 10236 w 20000"/>
                <a:gd name="T73" fmla="*/ 1790 h 20000"/>
                <a:gd name="T74" fmla="*/ 9355 w 20000"/>
                <a:gd name="T75" fmla="*/ 1514 h 20000"/>
                <a:gd name="T76" fmla="*/ 8462 w 20000"/>
                <a:gd name="T77" fmla="*/ 1790 h 20000"/>
                <a:gd name="T78" fmla="*/ 6867 w 20000"/>
                <a:gd name="T79" fmla="*/ 1456 h 20000"/>
                <a:gd name="T80" fmla="*/ 5909 w 20000"/>
                <a:gd name="T81" fmla="*/ 378 h 20000"/>
                <a:gd name="T82" fmla="*/ 4978 w 20000"/>
                <a:gd name="T83" fmla="*/ 0 h 20000"/>
                <a:gd name="T84" fmla="*/ 4314 w 20000"/>
                <a:gd name="T85" fmla="*/ 888 h 20000"/>
                <a:gd name="T86" fmla="*/ 3484 w 20000"/>
                <a:gd name="T87" fmla="*/ 640 h 20000"/>
                <a:gd name="T88" fmla="*/ 2655 w 20000"/>
                <a:gd name="T89" fmla="*/ 320 h 20000"/>
                <a:gd name="T90" fmla="*/ 2042 w 20000"/>
                <a:gd name="T91" fmla="*/ 699 h 20000"/>
                <a:gd name="T92" fmla="*/ 166 w 20000"/>
                <a:gd name="T93" fmla="*/ 378 h 20000"/>
                <a:gd name="T94" fmla="*/ 38 w 20000"/>
                <a:gd name="T95" fmla="*/ 1266 h 20000"/>
                <a:gd name="T96" fmla="*/ 587 w 20000"/>
                <a:gd name="T97" fmla="*/ 5371 h 20000"/>
                <a:gd name="T98" fmla="*/ 715 w 20000"/>
                <a:gd name="T99" fmla="*/ 7584 h 20000"/>
                <a:gd name="T100" fmla="*/ 2987 w 20000"/>
                <a:gd name="T101" fmla="*/ 7540 h 20000"/>
                <a:gd name="T102" fmla="*/ 3752 w 20000"/>
                <a:gd name="T103" fmla="*/ 7453 h 20000"/>
                <a:gd name="T104" fmla="*/ 4199 w 20000"/>
                <a:gd name="T105" fmla="*/ 9243 h 20000"/>
                <a:gd name="T106" fmla="*/ 3089 w 20000"/>
                <a:gd name="T107" fmla="*/ 10815 h 20000"/>
                <a:gd name="T108" fmla="*/ 3255 w 20000"/>
                <a:gd name="T109" fmla="*/ 11630 h 20000"/>
                <a:gd name="T110" fmla="*/ 4582 w 20000"/>
                <a:gd name="T111" fmla="*/ 11630 h 20000"/>
                <a:gd name="T112" fmla="*/ 5909 w 20000"/>
                <a:gd name="T113" fmla="*/ 12460 h 20000"/>
                <a:gd name="T114" fmla="*/ 6535 w 20000"/>
                <a:gd name="T115" fmla="*/ 13421 h 20000"/>
                <a:gd name="T116" fmla="*/ 5578 w 20000"/>
                <a:gd name="T117" fmla="*/ 15240 h 20000"/>
                <a:gd name="T118" fmla="*/ 5578 w 20000"/>
                <a:gd name="T119" fmla="*/ 17569 h 20000"/>
                <a:gd name="T120" fmla="*/ 6126 w 20000"/>
                <a:gd name="T121" fmla="*/ 19651 h 20000"/>
                <a:gd name="T122" fmla="*/ 7084 w 20000"/>
                <a:gd name="T123" fmla="*/ 19985 h 20000"/>
                <a:gd name="T124" fmla="*/ 8245 w 20000"/>
                <a:gd name="T125" fmla="*/ 1992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000" h="20000">
                  <a:moveTo>
                    <a:pt x="8245" y="19927"/>
                  </a:moveTo>
                  <a:lnTo>
                    <a:pt x="8960" y="19738"/>
                  </a:lnTo>
                  <a:lnTo>
                    <a:pt x="9355" y="19461"/>
                  </a:lnTo>
                  <a:lnTo>
                    <a:pt x="9789" y="19360"/>
                  </a:lnTo>
                  <a:lnTo>
                    <a:pt x="10019" y="19651"/>
                  </a:lnTo>
                  <a:lnTo>
                    <a:pt x="10849" y="19549"/>
                  </a:lnTo>
                  <a:lnTo>
                    <a:pt x="10849" y="18137"/>
                  </a:lnTo>
                  <a:lnTo>
                    <a:pt x="11525" y="18137"/>
                  </a:lnTo>
                  <a:lnTo>
                    <a:pt x="12789" y="18137"/>
                  </a:lnTo>
                  <a:lnTo>
                    <a:pt x="12955" y="17758"/>
                  </a:lnTo>
                  <a:lnTo>
                    <a:pt x="13401" y="17758"/>
                  </a:lnTo>
                  <a:lnTo>
                    <a:pt x="13452" y="17074"/>
                  </a:lnTo>
                  <a:lnTo>
                    <a:pt x="14665" y="17074"/>
                  </a:lnTo>
                  <a:lnTo>
                    <a:pt x="14831" y="17453"/>
                  </a:lnTo>
                  <a:lnTo>
                    <a:pt x="15227" y="17453"/>
                  </a:lnTo>
                  <a:lnTo>
                    <a:pt x="15660" y="16812"/>
                  </a:lnTo>
                  <a:lnTo>
                    <a:pt x="16273" y="16812"/>
                  </a:lnTo>
                  <a:lnTo>
                    <a:pt x="16324" y="17191"/>
                  </a:lnTo>
                  <a:lnTo>
                    <a:pt x="17218" y="17191"/>
                  </a:lnTo>
                  <a:lnTo>
                    <a:pt x="17320" y="16812"/>
                  </a:lnTo>
                  <a:lnTo>
                    <a:pt x="17652" y="16812"/>
                  </a:lnTo>
                  <a:lnTo>
                    <a:pt x="17817" y="16317"/>
                  </a:lnTo>
                  <a:lnTo>
                    <a:pt x="18328" y="16317"/>
                  </a:lnTo>
                  <a:lnTo>
                    <a:pt x="18494" y="16186"/>
                  </a:lnTo>
                  <a:lnTo>
                    <a:pt x="18826" y="15939"/>
                  </a:lnTo>
                  <a:lnTo>
                    <a:pt x="19158" y="15866"/>
                  </a:lnTo>
                  <a:lnTo>
                    <a:pt x="19158" y="15488"/>
                  </a:lnTo>
                  <a:lnTo>
                    <a:pt x="18724" y="14483"/>
                  </a:lnTo>
                  <a:lnTo>
                    <a:pt x="18724" y="12838"/>
                  </a:lnTo>
                  <a:lnTo>
                    <a:pt x="18890" y="12707"/>
                  </a:lnTo>
                  <a:lnTo>
                    <a:pt x="19158" y="12460"/>
                  </a:lnTo>
                  <a:lnTo>
                    <a:pt x="19387" y="12082"/>
                  </a:lnTo>
                  <a:lnTo>
                    <a:pt x="19553" y="12082"/>
                  </a:lnTo>
                  <a:lnTo>
                    <a:pt x="19770" y="11820"/>
                  </a:lnTo>
                  <a:lnTo>
                    <a:pt x="19987" y="11514"/>
                  </a:lnTo>
                  <a:lnTo>
                    <a:pt x="19655" y="11135"/>
                  </a:lnTo>
                  <a:lnTo>
                    <a:pt x="19387" y="10815"/>
                  </a:lnTo>
                  <a:lnTo>
                    <a:pt x="19158" y="10568"/>
                  </a:lnTo>
                  <a:lnTo>
                    <a:pt x="19158" y="9811"/>
                  </a:lnTo>
                  <a:lnTo>
                    <a:pt x="19438" y="9491"/>
                  </a:lnTo>
                  <a:lnTo>
                    <a:pt x="19438" y="8210"/>
                  </a:lnTo>
                  <a:lnTo>
                    <a:pt x="18941" y="7729"/>
                  </a:lnTo>
                  <a:lnTo>
                    <a:pt x="18826" y="7729"/>
                  </a:lnTo>
                  <a:lnTo>
                    <a:pt x="18558" y="7642"/>
                  </a:lnTo>
                  <a:lnTo>
                    <a:pt x="18558" y="6579"/>
                  </a:lnTo>
                  <a:lnTo>
                    <a:pt x="18890" y="6448"/>
                  </a:lnTo>
                  <a:lnTo>
                    <a:pt x="19438" y="6012"/>
                  </a:lnTo>
                  <a:lnTo>
                    <a:pt x="19438" y="5371"/>
                  </a:lnTo>
                  <a:lnTo>
                    <a:pt x="19221" y="5371"/>
                  </a:lnTo>
                  <a:lnTo>
                    <a:pt x="19158" y="4629"/>
                  </a:lnTo>
                  <a:lnTo>
                    <a:pt x="18941" y="4367"/>
                  </a:lnTo>
                  <a:lnTo>
                    <a:pt x="18941" y="3610"/>
                  </a:lnTo>
                  <a:lnTo>
                    <a:pt x="18826" y="3552"/>
                  </a:lnTo>
                  <a:lnTo>
                    <a:pt x="18775" y="2853"/>
                  </a:lnTo>
                  <a:lnTo>
                    <a:pt x="18392" y="2416"/>
                  </a:lnTo>
                  <a:lnTo>
                    <a:pt x="17983" y="2737"/>
                  </a:lnTo>
                  <a:lnTo>
                    <a:pt x="17562" y="2984"/>
                  </a:lnTo>
                  <a:lnTo>
                    <a:pt x="17103" y="3362"/>
                  </a:lnTo>
                  <a:lnTo>
                    <a:pt x="17052" y="4119"/>
                  </a:lnTo>
                  <a:lnTo>
                    <a:pt x="16886" y="4556"/>
                  </a:lnTo>
                  <a:lnTo>
                    <a:pt x="16605" y="5007"/>
                  </a:lnTo>
                  <a:lnTo>
                    <a:pt x="16107" y="5502"/>
                  </a:lnTo>
                  <a:lnTo>
                    <a:pt x="14665" y="5502"/>
                  </a:lnTo>
                  <a:lnTo>
                    <a:pt x="14116" y="5197"/>
                  </a:lnTo>
                  <a:lnTo>
                    <a:pt x="13452" y="5197"/>
                  </a:lnTo>
                  <a:lnTo>
                    <a:pt x="13235" y="5444"/>
                  </a:lnTo>
                  <a:lnTo>
                    <a:pt x="12738" y="5822"/>
                  </a:lnTo>
                  <a:lnTo>
                    <a:pt x="12278" y="5124"/>
                  </a:lnTo>
                  <a:lnTo>
                    <a:pt x="10453" y="5197"/>
                  </a:lnTo>
                  <a:lnTo>
                    <a:pt x="10402" y="4498"/>
                  </a:lnTo>
                  <a:lnTo>
                    <a:pt x="10619" y="4309"/>
                  </a:lnTo>
                  <a:lnTo>
                    <a:pt x="10619" y="3799"/>
                  </a:lnTo>
                  <a:lnTo>
                    <a:pt x="10236" y="3799"/>
                  </a:lnTo>
                  <a:lnTo>
                    <a:pt x="10236" y="1790"/>
                  </a:lnTo>
                  <a:lnTo>
                    <a:pt x="9572" y="1790"/>
                  </a:lnTo>
                  <a:lnTo>
                    <a:pt x="9355" y="1514"/>
                  </a:lnTo>
                  <a:lnTo>
                    <a:pt x="8743" y="1514"/>
                  </a:lnTo>
                  <a:lnTo>
                    <a:pt x="8462" y="1790"/>
                  </a:lnTo>
                  <a:lnTo>
                    <a:pt x="8296" y="1456"/>
                  </a:lnTo>
                  <a:lnTo>
                    <a:pt x="6867" y="1456"/>
                  </a:lnTo>
                  <a:lnTo>
                    <a:pt x="6369" y="699"/>
                  </a:lnTo>
                  <a:lnTo>
                    <a:pt x="5909" y="378"/>
                  </a:lnTo>
                  <a:lnTo>
                    <a:pt x="5412" y="131"/>
                  </a:lnTo>
                  <a:lnTo>
                    <a:pt x="4978" y="0"/>
                  </a:lnTo>
                  <a:lnTo>
                    <a:pt x="4748" y="699"/>
                  </a:lnTo>
                  <a:lnTo>
                    <a:pt x="4314" y="888"/>
                  </a:lnTo>
                  <a:lnTo>
                    <a:pt x="3867" y="946"/>
                  </a:lnTo>
                  <a:lnTo>
                    <a:pt x="3484" y="640"/>
                  </a:lnTo>
                  <a:lnTo>
                    <a:pt x="3204" y="378"/>
                  </a:lnTo>
                  <a:lnTo>
                    <a:pt x="2655" y="320"/>
                  </a:lnTo>
                  <a:lnTo>
                    <a:pt x="2374" y="699"/>
                  </a:lnTo>
                  <a:lnTo>
                    <a:pt x="2042" y="699"/>
                  </a:lnTo>
                  <a:lnTo>
                    <a:pt x="1659" y="378"/>
                  </a:lnTo>
                  <a:lnTo>
                    <a:pt x="166" y="378"/>
                  </a:lnTo>
                  <a:lnTo>
                    <a:pt x="0" y="699"/>
                  </a:lnTo>
                  <a:lnTo>
                    <a:pt x="38" y="1266"/>
                  </a:lnTo>
                  <a:lnTo>
                    <a:pt x="0" y="5371"/>
                  </a:lnTo>
                  <a:lnTo>
                    <a:pt x="587" y="5371"/>
                  </a:lnTo>
                  <a:lnTo>
                    <a:pt x="204" y="6317"/>
                  </a:lnTo>
                  <a:lnTo>
                    <a:pt x="715" y="7584"/>
                  </a:lnTo>
                  <a:lnTo>
                    <a:pt x="2323" y="7584"/>
                  </a:lnTo>
                  <a:lnTo>
                    <a:pt x="2987" y="7540"/>
                  </a:lnTo>
                  <a:lnTo>
                    <a:pt x="3204" y="7453"/>
                  </a:lnTo>
                  <a:lnTo>
                    <a:pt x="3752" y="7453"/>
                  </a:lnTo>
                  <a:lnTo>
                    <a:pt x="3982" y="8355"/>
                  </a:lnTo>
                  <a:lnTo>
                    <a:pt x="4199" y="9243"/>
                  </a:lnTo>
                  <a:lnTo>
                    <a:pt x="3255" y="9811"/>
                  </a:lnTo>
                  <a:lnTo>
                    <a:pt x="3089" y="10815"/>
                  </a:lnTo>
                  <a:lnTo>
                    <a:pt x="3038" y="11194"/>
                  </a:lnTo>
                  <a:lnTo>
                    <a:pt x="3255" y="11630"/>
                  </a:lnTo>
                  <a:lnTo>
                    <a:pt x="3982" y="11630"/>
                  </a:lnTo>
                  <a:lnTo>
                    <a:pt x="4582" y="11630"/>
                  </a:lnTo>
                  <a:lnTo>
                    <a:pt x="5310" y="12707"/>
                  </a:lnTo>
                  <a:lnTo>
                    <a:pt x="5909" y="12460"/>
                  </a:lnTo>
                  <a:lnTo>
                    <a:pt x="5909" y="13421"/>
                  </a:lnTo>
                  <a:lnTo>
                    <a:pt x="6535" y="13421"/>
                  </a:lnTo>
                  <a:lnTo>
                    <a:pt x="6458" y="15240"/>
                  </a:lnTo>
                  <a:lnTo>
                    <a:pt x="5578" y="15240"/>
                  </a:lnTo>
                  <a:lnTo>
                    <a:pt x="4812" y="15939"/>
                  </a:lnTo>
                  <a:lnTo>
                    <a:pt x="5578" y="17569"/>
                  </a:lnTo>
                  <a:lnTo>
                    <a:pt x="5858" y="18646"/>
                  </a:lnTo>
                  <a:lnTo>
                    <a:pt x="6126" y="19651"/>
                  </a:lnTo>
                  <a:lnTo>
                    <a:pt x="6701" y="19651"/>
                  </a:lnTo>
                  <a:lnTo>
                    <a:pt x="7084" y="19985"/>
                  </a:lnTo>
                  <a:lnTo>
                    <a:pt x="7632" y="19985"/>
                  </a:lnTo>
                  <a:lnTo>
                    <a:pt x="8245" y="1992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69" name="AutoShape 31"/>
            <p:cNvSpPr>
              <a:spLocks noChangeAspect="1" noChangeArrowheads="1"/>
            </p:cNvSpPr>
            <p:nvPr/>
          </p:nvSpPr>
          <p:spPr bwMode="auto">
            <a:xfrm>
              <a:off x="4743251" y="4185642"/>
              <a:ext cx="1239469" cy="49334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Aft>
                  <a:spcPts val="0"/>
                </a:spcAft>
              </a:pPr>
              <a:endParaRPr lang="ru-R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0" name="AutoShape 32"/>
            <p:cNvSpPr>
              <a:spLocks noChangeAspect="1" noChangeArrowheads="1"/>
            </p:cNvSpPr>
            <p:nvPr/>
          </p:nvSpPr>
          <p:spPr bwMode="auto">
            <a:xfrm>
              <a:off x="6005672" y="4014867"/>
              <a:ext cx="1019775" cy="50283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Aft>
                  <a:spcPts val="0"/>
                </a:spcAft>
              </a:pPr>
              <a:endParaRPr lang="ru-R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2" name="AutoShape 35"/>
            <p:cNvSpPr>
              <a:spLocks noChangeAspect="1" noChangeArrowheads="1"/>
            </p:cNvSpPr>
            <p:nvPr/>
          </p:nvSpPr>
          <p:spPr bwMode="auto">
            <a:xfrm>
              <a:off x="8973184" y="4093930"/>
              <a:ext cx="1203400" cy="474374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Aft>
                  <a:spcPts val="0"/>
                </a:spcAft>
              </a:pPr>
              <a:endParaRPr lang="ru-RU" sz="1200" b="1">
                <a:solidFill>
                  <a:srgbClr val="C00000"/>
                </a:solidFill>
                <a:effectLst/>
                <a:latin typeface="Times New Roman"/>
                <a:ea typeface="Times New Roman"/>
              </a:endParaRPr>
            </a:p>
            <a:p>
              <a:pPr fontAlgn="base">
                <a:spcAft>
                  <a:spcPts val="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  <a:endParaRPr lang="ru-R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3" name="AutoShape 37"/>
            <p:cNvSpPr>
              <a:spLocks noChangeAspect="1" noChangeArrowheads="1"/>
            </p:cNvSpPr>
            <p:nvPr/>
          </p:nvSpPr>
          <p:spPr bwMode="auto">
            <a:xfrm>
              <a:off x="10392999" y="6067325"/>
              <a:ext cx="1016496" cy="363687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Aft>
                  <a:spcPts val="0"/>
                </a:spcAft>
              </a:pPr>
              <a:r>
                <a:rPr lang="ru-RU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74" name="AutoShape 38"/>
            <p:cNvSpPr>
              <a:spLocks noChangeAspect="1" noChangeArrowheads="1"/>
            </p:cNvSpPr>
            <p:nvPr/>
          </p:nvSpPr>
          <p:spPr bwMode="auto">
            <a:xfrm>
              <a:off x="11989880" y="5811163"/>
              <a:ext cx="1459163" cy="51864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Aft>
                  <a:spcPts val="0"/>
                </a:spcAft>
              </a:pPr>
              <a:endParaRPr lang="ru-R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7" name="AutoShape 41"/>
            <p:cNvSpPr>
              <a:spLocks noChangeAspect="1" noChangeArrowheads="1"/>
            </p:cNvSpPr>
            <p:nvPr/>
          </p:nvSpPr>
          <p:spPr bwMode="auto">
            <a:xfrm>
              <a:off x="10055260" y="9100155"/>
              <a:ext cx="1767391" cy="49334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7200" rIns="12700" bIns="720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Aft>
                  <a:spcPts val="0"/>
                </a:spcAft>
              </a:pPr>
              <a:endParaRPr lang="ru-R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1" name="AutoShape 46"/>
            <p:cNvSpPr>
              <a:spLocks noChangeAspect="1" noChangeArrowheads="1"/>
            </p:cNvSpPr>
            <p:nvPr/>
          </p:nvSpPr>
          <p:spPr bwMode="auto">
            <a:xfrm>
              <a:off x="6772963" y="6794698"/>
              <a:ext cx="1409978" cy="46488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Aft>
                  <a:spcPts val="0"/>
                </a:spcAft>
              </a:pPr>
              <a:endParaRPr lang="ru-R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2" name="AutoShape 47"/>
            <p:cNvSpPr>
              <a:spLocks noChangeAspect="1" noChangeArrowheads="1"/>
            </p:cNvSpPr>
            <p:nvPr/>
          </p:nvSpPr>
          <p:spPr bwMode="auto">
            <a:xfrm>
              <a:off x="3972681" y="5580301"/>
              <a:ext cx="980426" cy="49334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Aft>
                  <a:spcPts val="0"/>
                </a:spcAft>
              </a:pPr>
              <a:endParaRPr lang="ru-R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4" name="AutoShape 49"/>
            <p:cNvSpPr>
              <a:spLocks noChangeAspect="1" noChangeArrowheads="1"/>
            </p:cNvSpPr>
            <p:nvPr/>
          </p:nvSpPr>
          <p:spPr bwMode="auto">
            <a:xfrm>
              <a:off x="5858117" y="6016725"/>
              <a:ext cx="1780507" cy="537624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Aft>
                  <a:spcPts val="0"/>
                </a:spcAft>
              </a:pPr>
              <a:endParaRPr lang="ru-R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5" name="AutoShape 50"/>
            <p:cNvSpPr>
              <a:spLocks noChangeAspect="1" noChangeArrowheads="1"/>
            </p:cNvSpPr>
            <p:nvPr/>
          </p:nvSpPr>
          <p:spPr bwMode="auto">
            <a:xfrm>
              <a:off x="4130074" y="6579649"/>
              <a:ext cx="1550976" cy="77164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Aft>
                  <a:spcPts val="0"/>
                </a:spcAft>
              </a:pPr>
              <a:endParaRPr lang="ru-R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6" name="AutoShape 51"/>
            <p:cNvSpPr>
              <a:spLocks noChangeAspect="1" noChangeArrowheads="1"/>
            </p:cNvSpPr>
            <p:nvPr/>
          </p:nvSpPr>
          <p:spPr bwMode="auto">
            <a:xfrm>
              <a:off x="3195554" y="7142572"/>
              <a:ext cx="1275538" cy="411124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Aft>
                  <a:spcPts val="0"/>
                </a:spcAft>
              </a:pPr>
              <a:endParaRPr lang="ru-R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7" name="AutoShape 52"/>
            <p:cNvSpPr>
              <a:spLocks noChangeAspect="1" noChangeArrowheads="1"/>
            </p:cNvSpPr>
            <p:nvPr/>
          </p:nvSpPr>
          <p:spPr bwMode="auto">
            <a:xfrm>
              <a:off x="4471092" y="6383574"/>
              <a:ext cx="1278817" cy="39214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Aft>
                  <a:spcPts val="0"/>
                </a:spcAft>
              </a:pPr>
              <a:endParaRPr lang="ru-R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9" name="Freeform 55"/>
            <p:cNvSpPr>
              <a:spLocks noChangeAspect="1"/>
            </p:cNvSpPr>
            <p:nvPr/>
          </p:nvSpPr>
          <p:spPr bwMode="auto">
            <a:xfrm>
              <a:off x="10396878" y="6654751"/>
              <a:ext cx="2656005" cy="1786808"/>
            </a:xfrm>
            <a:custGeom>
              <a:avLst/>
              <a:gdLst>
                <a:gd name="T0" fmla="*/ 4136 w 20000"/>
                <a:gd name="T1" fmla="*/ 4632 h 20000"/>
                <a:gd name="T2" fmla="*/ 2939 w 20000"/>
                <a:gd name="T3" fmla="*/ 4508 h 20000"/>
                <a:gd name="T4" fmla="*/ 3307 w 20000"/>
                <a:gd name="T5" fmla="*/ 5479 h 20000"/>
                <a:gd name="T6" fmla="*/ 4079 w 20000"/>
                <a:gd name="T7" fmla="*/ 5714 h 20000"/>
                <a:gd name="T8" fmla="*/ 3674 w 20000"/>
                <a:gd name="T9" fmla="*/ 6976 h 20000"/>
                <a:gd name="T10" fmla="*/ 2939 w 20000"/>
                <a:gd name="T11" fmla="*/ 7295 h 20000"/>
                <a:gd name="T12" fmla="*/ 2487 w 20000"/>
                <a:gd name="T13" fmla="*/ 7836 h 20000"/>
                <a:gd name="T14" fmla="*/ 2657 w 20000"/>
                <a:gd name="T15" fmla="*/ 11553 h 20000"/>
                <a:gd name="T16" fmla="*/ 1470 w 20000"/>
                <a:gd name="T17" fmla="*/ 11914 h 20000"/>
                <a:gd name="T18" fmla="*/ 1102 w 20000"/>
                <a:gd name="T19" fmla="*/ 13051 h 20000"/>
                <a:gd name="T20" fmla="*/ 170 w 20000"/>
                <a:gd name="T21" fmla="*/ 13856 h 20000"/>
                <a:gd name="T22" fmla="*/ 330 w 20000"/>
                <a:gd name="T23" fmla="*/ 15409 h 20000"/>
                <a:gd name="T24" fmla="*/ 659 w 20000"/>
                <a:gd name="T25" fmla="*/ 16436 h 20000"/>
                <a:gd name="T26" fmla="*/ 0 w 20000"/>
                <a:gd name="T27" fmla="*/ 17517 h 20000"/>
                <a:gd name="T28" fmla="*/ 659 w 20000"/>
                <a:gd name="T29" fmla="*/ 19071 h 20000"/>
                <a:gd name="T30" fmla="*/ 1385 w 20000"/>
                <a:gd name="T31" fmla="*/ 19334 h 20000"/>
                <a:gd name="T32" fmla="*/ 2204 w 20000"/>
                <a:gd name="T33" fmla="*/ 19390 h 20000"/>
                <a:gd name="T34" fmla="*/ 3269 w 20000"/>
                <a:gd name="T35" fmla="*/ 18849 h 20000"/>
                <a:gd name="T36" fmla="*/ 3222 w 20000"/>
                <a:gd name="T37" fmla="*/ 19986 h 20000"/>
                <a:gd name="T38" fmla="*/ 5031 w 20000"/>
                <a:gd name="T39" fmla="*/ 19875 h 20000"/>
                <a:gd name="T40" fmla="*/ 5436 w 20000"/>
                <a:gd name="T41" fmla="*/ 18974 h 20000"/>
                <a:gd name="T42" fmla="*/ 6293 w 20000"/>
                <a:gd name="T43" fmla="*/ 19209 h 20000"/>
                <a:gd name="T44" fmla="*/ 7310 w 20000"/>
                <a:gd name="T45" fmla="*/ 19334 h 20000"/>
                <a:gd name="T46" fmla="*/ 8997 w 20000"/>
                <a:gd name="T47" fmla="*/ 18530 h 20000"/>
                <a:gd name="T48" fmla="*/ 9892 w 20000"/>
                <a:gd name="T49" fmla="*/ 19029 h 20000"/>
                <a:gd name="T50" fmla="*/ 9976 w 20000"/>
                <a:gd name="T51" fmla="*/ 18114 h 20000"/>
                <a:gd name="T52" fmla="*/ 10306 w 20000"/>
                <a:gd name="T53" fmla="*/ 16671 h 20000"/>
                <a:gd name="T54" fmla="*/ 9364 w 20000"/>
                <a:gd name="T55" fmla="*/ 15173 h 20000"/>
                <a:gd name="T56" fmla="*/ 9402 w 20000"/>
                <a:gd name="T57" fmla="*/ 12455 h 20000"/>
                <a:gd name="T58" fmla="*/ 10711 w 20000"/>
                <a:gd name="T59" fmla="*/ 12635 h 20000"/>
                <a:gd name="T60" fmla="*/ 12256 w 20000"/>
                <a:gd name="T61" fmla="*/ 12039 h 20000"/>
                <a:gd name="T62" fmla="*/ 14150 w 20000"/>
                <a:gd name="T63" fmla="*/ 11914 h 20000"/>
                <a:gd name="T64" fmla="*/ 15902 w 20000"/>
                <a:gd name="T65" fmla="*/ 13606 h 20000"/>
                <a:gd name="T66" fmla="*/ 16769 w 20000"/>
                <a:gd name="T67" fmla="*/ 14938 h 20000"/>
                <a:gd name="T68" fmla="*/ 18606 w 20000"/>
                <a:gd name="T69" fmla="*/ 13551 h 20000"/>
                <a:gd name="T70" fmla="*/ 19256 w 20000"/>
                <a:gd name="T71" fmla="*/ 12039 h 20000"/>
                <a:gd name="T72" fmla="*/ 19991 w 20000"/>
                <a:gd name="T73" fmla="*/ 11429 h 20000"/>
                <a:gd name="T74" fmla="*/ 19501 w 20000"/>
                <a:gd name="T75" fmla="*/ 7712 h 20000"/>
                <a:gd name="T76" fmla="*/ 19256 w 20000"/>
                <a:gd name="T77" fmla="*/ 6380 h 20000"/>
                <a:gd name="T78" fmla="*/ 18643 w 20000"/>
                <a:gd name="T79" fmla="*/ 5950 h 20000"/>
                <a:gd name="T80" fmla="*/ 17098 w 20000"/>
                <a:gd name="T81" fmla="*/ 6671 h 20000"/>
                <a:gd name="T82" fmla="*/ 16514 w 20000"/>
                <a:gd name="T83" fmla="*/ 5409 h 20000"/>
                <a:gd name="T84" fmla="*/ 15327 w 20000"/>
                <a:gd name="T85" fmla="*/ 3675 h 20000"/>
                <a:gd name="T86" fmla="*/ 14715 w 20000"/>
                <a:gd name="T87" fmla="*/ 2053 h 20000"/>
                <a:gd name="T88" fmla="*/ 13048 w 20000"/>
                <a:gd name="T89" fmla="*/ 1789 h 20000"/>
                <a:gd name="T90" fmla="*/ 11851 w 20000"/>
                <a:gd name="T91" fmla="*/ 1318 h 20000"/>
                <a:gd name="T92" fmla="*/ 10014 w 20000"/>
                <a:gd name="T93" fmla="*/ 416 h 20000"/>
                <a:gd name="T94" fmla="*/ 8912 w 20000"/>
                <a:gd name="T95" fmla="*/ 0 h 20000"/>
                <a:gd name="T96" fmla="*/ 7480 w 20000"/>
                <a:gd name="T97" fmla="*/ 957 h 20000"/>
                <a:gd name="T98" fmla="*/ 7065 w 20000"/>
                <a:gd name="T99" fmla="*/ 1373 h 20000"/>
                <a:gd name="T100" fmla="*/ 6783 w 20000"/>
                <a:gd name="T101" fmla="*/ 2649 h 20000"/>
                <a:gd name="T102" fmla="*/ 6745 w 20000"/>
                <a:gd name="T103" fmla="*/ 3856 h 20000"/>
                <a:gd name="T104" fmla="*/ 6783 w 20000"/>
                <a:gd name="T105" fmla="*/ 4868 h 20000"/>
                <a:gd name="T106" fmla="*/ 6218 w 20000"/>
                <a:gd name="T107" fmla="*/ 4757 h 20000"/>
                <a:gd name="T108" fmla="*/ 5558 w 20000"/>
                <a:gd name="T109" fmla="*/ 421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000" h="20000">
                  <a:moveTo>
                    <a:pt x="4456" y="3911"/>
                  </a:moveTo>
                  <a:lnTo>
                    <a:pt x="4296" y="4272"/>
                  </a:lnTo>
                  <a:lnTo>
                    <a:pt x="4136" y="4632"/>
                  </a:lnTo>
                  <a:lnTo>
                    <a:pt x="3834" y="4272"/>
                  </a:lnTo>
                  <a:lnTo>
                    <a:pt x="3307" y="4272"/>
                  </a:lnTo>
                  <a:lnTo>
                    <a:pt x="2939" y="4508"/>
                  </a:lnTo>
                  <a:lnTo>
                    <a:pt x="3024" y="4993"/>
                  </a:lnTo>
                  <a:lnTo>
                    <a:pt x="3222" y="5229"/>
                  </a:lnTo>
                  <a:lnTo>
                    <a:pt x="3307" y="5479"/>
                  </a:lnTo>
                  <a:lnTo>
                    <a:pt x="3589" y="5479"/>
                  </a:lnTo>
                  <a:lnTo>
                    <a:pt x="3768" y="5714"/>
                  </a:lnTo>
                  <a:lnTo>
                    <a:pt x="4079" y="5714"/>
                  </a:lnTo>
                  <a:lnTo>
                    <a:pt x="4079" y="6491"/>
                  </a:lnTo>
                  <a:lnTo>
                    <a:pt x="3797" y="6616"/>
                  </a:lnTo>
                  <a:lnTo>
                    <a:pt x="3674" y="6976"/>
                  </a:lnTo>
                  <a:lnTo>
                    <a:pt x="3307" y="6976"/>
                  </a:lnTo>
                  <a:lnTo>
                    <a:pt x="3184" y="7295"/>
                  </a:lnTo>
                  <a:lnTo>
                    <a:pt x="2939" y="7295"/>
                  </a:lnTo>
                  <a:lnTo>
                    <a:pt x="2902" y="7712"/>
                  </a:lnTo>
                  <a:lnTo>
                    <a:pt x="2657" y="7531"/>
                  </a:lnTo>
                  <a:lnTo>
                    <a:pt x="2487" y="7836"/>
                  </a:lnTo>
                  <a:lnTo>
                    <a:pt x="2534" y="8197"/>
                  </a:lnTo>
                  <a:lnTo>
                    <a:pt x="2657" y="8544"/>
                  </a:lnTo>
                  <a:lnTo>
                    <a:pt x="2657" y="11553"/>
                  </a:lnTo>
                  <a:lnTo>
                    <a:pt x="2082" y="11553"/>
                  </a:lnTo>
                  <a:lnTo>
                    <a:pt x="1922" y="11914"/>
                  </a:lnTo>
                  <a:lnTo>
                    <a:pt x="1470" y="11914"/>
                  </a:lnTo>
                  <a:lnTo>
                    <a:pt x="1272" y="12219"/>
                  </a:lnTo>
                  <a:lnTo>
                    <a:pt x="1272" y="12691"/>
                  </a:lnTo>
                  <a:lnTo>
                    <a:pt x="1102" y="13051"/>
                  </a:lnTo>
                  <a:lnTo>
                    <a:pt x="820" y="13412"/>
                  </a:lnTo>
                  <a:lnTo>
                    <a:pt x="490" y="13731"/>
                  </a:lnTo>
                  <a:lnTo>
                    <a:pt x="170" y="13856"/>
                  </a:lnTo>
                  <a:lnTo>
                    <a:pt x="207" y="14632"/>
                  </a:lnTo>
                  <a:lnTo>
                    <a:pt x="330" y="14868"/>
                  </a:lnTo>
                  <a:lnTo>
                    <a:pt x="330" y="15409"/>
                  </a:lnTo>
                  <a:lnTo>
                    <a:pt x="490" y="15659"/>
                  </a:lnTo>
                  <a:lnTo>
                    <a:pt x="537" y="16366"/>
                  </a:lnTo>
                  <a:lnTo>
                    <a:pt x="659" y="16436"/>
                  </a:lnTo>
                  <a:lnTo>
                    <a:pt x="659" y="16976"/>
                  </a:lnTo>
                  <a:lnTo>
                    <a:pt x="292" y="17393"/>
                  </a:lnTo>
                  <a:lnTo>
                    <a:pt x="0" y="17517"/>
                  </a:lnTo>
                  <a:lnTo>
                    <a:pt x="0" y="18530"/>
                  </a:lnTo>
                  <a:lnTo>
                    <a:pt x="330" y="18613"/>
                  </a:lnTo>
                  <a:lnTo>
                    <a:pt x="659" y="19071"/>
                  </a:lnTo>
                  <a:lnTo>
                    <a:pt x="1065" y="19334"/>
                  </a:lnTo>
                  <a:lnTo>
                    <a:pt x="1592" y="19071"/>
                  </a:lnTo>
                  <a:lnTo>
                    <a:pt x="1385" y="19334"/>
                  </a:lnTo>
                  <a:lnTo>
                    <a:pt x="1592" y="19071"/>
                  </a:lnTo>
                  <a:lnTo>
                    <a:pt x="1752" y="19390"/>
                  </a:lnTo>
                  <a:lnTo>
                    <a:pt x="2204" y="19390"/>
                  </a:lnTo>
                  <a:lnTo>
                    <a:pt x="2610" y="19071"/>
                  </a:lnTo>
                  <a:lnTo>
                    <a:pt x="2854" y="18849"/>
                  </a:lnTo>
                  <a:lnTo>
                    <a:pt x="3269" y="18849"/>
                  </a:lnTo>
                  <a:lnTo>
                    <a:pt x="3307" y="19209"/>
                  </a:lnTo>
                  <a:lnTo>
                    <a:pt x="3062" y="19875"/>
                  </a:lnTo>
                  <a:lnTo>
                    <a:pt x="3222" y="19986"/>
                  </a:lnTo>
                  <a:lnTo>
                    <a:pt x="4136" y="19986"/>
                  </a:lnTo>
                  <a:lnTo>
                    <a:pt x="4258" y="19695"/>
                  </a:lnTo>
                  <a:lnTo>
                    <a:pt x="5031" y="19875"/>
                  </a:lnTo>
                  <a:lnTo>
                    <a:pt x="5031" y="19390"/>
                  </a:lnTo>
                  <a:lnTo>
                    <a:pt x="5436" y="19390"/>
                  </a:lnTo>
                  <a:lnTo>
                    <a:pt x="5436" y="18974"/>
                  </a:lnTo>
                  <a:lnTo>
                    <a:pt x="5850" y="18974"/>
                  </a:lnTo>
                  <a:lnTo>
                    <a:pt x="5973" y="19071"/>
                  </a:lnTo>
                  <a:lnTo>
                    <a:pt x="6293" y="19209"/>
                  </a:lnTo>
                  <a:lnTo>
                    <a:pt x="6623" y="19390"/>
                  </a:lnTo>
                  <a:lnTo>
                    <a:pt x="6990" y="19209"/>
                  </a:lnTo>
                  <a:lnTo>
                    <a:pt x="7310" y="19334"/>
                  </a:lnTo>
                  <a:lnTo>
                    <a:pt x="7763" y="19029"/>
                  </a:lnTo>
                  <a:lnTo>
                    <a:pt x="7885" y="18530"/>
                  </a:lnTo>
                  <a:lnTo>
                    <a:pt x="8997" y="18530"/>
                  </a:lnTo>
                  <a:lnTo>
                    <a:pt x="9279" y="18710"/>
                  </a:lnTo>
                  <a:lnTo>
                    <a:pt x="9571" y="18793"/>
                  </a:lnTo>
                  <a:lnTo>
                    <a:pt x="9892" y="19029"/>
                  </a:lnTo>
                  <a:lnTo>
                    <a:pt x="10259" y="18710"/>
                  </a:lnTo>
                  <a:lnTo>
                    <a:pt x="10259" y="18114"/>
                  </a:lnTo>
                  <a:lnTo>
                    <a:pt x="9976" y="18114"/>
                  </a:lnTo>
                  <a:lnTo>
                    <a:pt x="9976" y="17393"/>
                  </a:lnTo>
                  <a:lnTo>
                    <a:pt x="10344" y="17337"/>
                  </a:lnTo>
                  <a:lnTo>
                    <a:pt x="10306" y="16671"/>
                  </a:lnTo>
                  <a:lnTo>
                    <a:pt x="9892" y="16616"/>
                  </a:lnTo>
                  <a:lnTo>
                    <a:pt x="9732" y="15839"/>
                  </a:lnTo>
                  <a:lnTo>
                    <a:pt x="9364" y="15173"/>
                  </a:lnTo>
                  <a:lnTo>
                    <a:pt x="9732" y="15298"/>
                  </a:lnTo>
                  <a:lnTo>
                    <a:pt x="9732" y="13412"/>
                  </a:lnTo>
                  <a:lnTo>
                    <a:pt x="9402" y="12455"/>
                  </a:lnTo>
                  <a:lnTo>
                    <a:pt x="9939" y="12691"/>
                  </a:lnTo>
                  <a:lnTo>
                    <a:pt x="10796" y="12330"/>
                  </a:lnTo>
                  <a:lnTo>
                    <a:pt x="10711" y="12635"/>
                  </a:lnTo>
                  <a:lnTo>
                    <a:pt x="11408" y="12330"/>
                  </a:lnTo>
                  <a:lnTo>
                    <a:pt x="11729" y="12039"/>
                  </a:lnTo>
                  <a:lnTo>
                    <a:pt x="12256" y="12039"/>
                  </a:lnTo>
                  <a:lnTo>
                    <a:pt x="12435" y="12635"/>
                  </a:lnTo>
                  <a:lnTo>
                    <a:pt x="13245" y="11914"/>
                  </a:lnTo>
                  <a:lnTo>
                    <a:pt x="14150" y="11914"/>
                  </a:lnTo>
                  <a:lnTo>
                    <a:pt x="14432" y="12275"/>
                  </a:lnTo>
                  <a:lnTo>
                    <a:pt x="15497" y="12275"/>
                  </a:lnTo>
                  <a:lnTo>
                    <a:pt x="15902" y="13606"/>
                  </a:lnTo>
                  <a:lnTo>
                    <a:pt x="15902" y="14632"/>
                  </a:lnTo>
                  <a:lnTo>
                    <a:pt x="16307" y="14813"/>
                  </a:lnTo>
                  <a:lnTo>
                    <a:pt x="16769" y="14938"/>
                  </a:lnTo>
                  <a:lnTo>
                    <a:pt x="18398" y="15173"/>
                  </a:lnTo>
                  <a:lnTo>
                    <a:pt x="18398" y="14397"/>
                  </a:lnTo>
                  <a:lnTo>
                    <a:pt x="18606" y="13551"/>
                  </a:lnTo>
                  <a:lnTo>
                    <a:pt x="18559" y="12399"/>
                  </a:lnTo>
                  <a:lnTo>
                    <a:pt x="18728" y="11969"/>
                  </a:lnTo>
                  <a:lnTo>
                    <a:pt x="19256" y="12039"/>
                  </a:lnTo>
                  <a:lnTo>
                    <a:pt x="19538" y="12399"/>
                  </a:lnTo>
                  <a:lnTo>
                    <a:pt x="19953" y="12219"/>
                  </a:lnTo>
                  <a:lnTo>
                    <a:pt x="19991" y="11429"/>
                  </a:lnTo>
                  <a:lnTo>
                    <a:pt x="19991" y="9445"/>
                  </a:lnTo>
                  <a:lnTo>
                    <a:pt x="19501" y="9029"/>
                  </a:lnTo>
                  <a:lnTo>
                    <a:pt x="19501" y="7712"/>
                  </a:lnTo>
                  <a:lnTo>
                    <a:pt x="19661" y="6935"/>
                  </a:lnTo>
                  <a:lnTo>
                    <a:pt x="19830" y="6255"/>
                  </a:lnTo>
                  <a:lnTo>
                    <a:pt x="19256" y="6380"/>
                  </a:lnTo>
                  <a:lnTo>
                    <a:pt x="19133" y="7115"/>
                  </a:lnTo>
                  <a:lnTo>
                    <a:pt x="18973" y="5950"/>
                  </a:lnTo>
                  <a:lnTo>
                    <a:pt x="18643" y="5950"/>
                  </a:lnTo>
                  <a:lnTo>
                    <a:pt x="17871" y="5479"/>
                  </a:lnTo>
                  <a:lnTo>
                    <a:pt x="17381" y="5534"/>
                  </a:lnTo>
                  <a:lnTo>
                    <a:pt x="17098" y="6671"/>
                  </a:lnTo>
                  <a:lnTo>
                    <a:pt x="16731" y="6796"/>
                  </a:lnTo>
                  <a:lnTo>
                    <a:pt x="16514" y="6130"/>
                  </a:lnTo>
                  <a:lnTo>
                    <a:pt x="16514" y="5409"/>
                  </a:lnTo>
                  <a:lnTo>
                    <a:pt x="16147" y="4632"/>
                  </a:lnTo>
                  <a:lnTo>
                    <a:pt x="15619" y="4216"/>
                  </a:lnTo>
                  <a:lnTo>
                    <a:pt x="15327" y="3675"/>
                  </a:lnTo>
                  <a:lnTo>
                    <a:pt x="15130" y="2829"/>
                  </a:lnTo>
                  <a:lnTo>
                    <a:pt x="15130" y="2053"/>
                  </a:lnTo>
                  <a:lnTo>
                    <a:pt x="14715" y="2053"/>
                  </a:lnTo>
                  <a:lnTo>
                    <a:pt x="14555" y="2524"/>
                  </a:lnTo>
                  <a:lnTo>
                    <a:pt x="13293" y="2524"/>
                  </a:lnTo>
                  <a:lnTo>
                    <a:pt x="13048" y="1789"/>
                  </a:lnTo>
                  <a:lnTo>
                    <a:pt x="12558" y="1789"/>
                  </a:lnTo>
                  <a:lnTo>
                    <a:pt x="12256" y="1318"/>
                  </a:lnTo>
                  <a:lnTo>
                    <a:pt x="11851" y="1318"/>
                  </a:lnTo>
                  <a:lnTo>
                    <a:pt x="11079" y="291"/>
                  </a:lnTo>
                  <a:lnTo>
                    <a:pt x="10504" y="291"/>
                  </a:lnTo>
                  <a:lnTo>
                    <a:pt x="10014" y="416"/>
                  </a:lnTo>
                  <a:lnTo>
                    <a:pt x="9449" y="416"/>
                  </a:lnTo>
                  <a:lnTo>
                    <a:pt x="9279" y="0"/>
                  </a:lnTo>
                  <a:lnTo>
                    <a:pt x="8912" y="0"/>
                  </a:lnTo>
                  <a:lnTo>
                    <a:pt x="8752" y="541"/>
                  </a:lnTo>
                  <a:lnTo>
                    <a:pt x="7763" y="541"/>
                  </a:lnTo>
                  <a:lnTo>
                    <a:pt x="7480" y="957"/>
                  </a:lnTo>
                  <a:lnTo>
                    <a:pt x="7358" y="1193"/>
                  </a:lnTo>
                  <a:lnTo>
                    <a:pt x="7235" y="1193"/>
                  </a:lnTo>
                  <a:lnTo>
                    <a:pt x="7065" y="1373"/>
                  </a:lnTo>
                  <a:lnTo>
                    <a:pt x="6905" y="1914"/>
                  </a:lnTo>
                  <a:lnTo>
                    <a:pt x="6943" y="2330"/>
                  </a:lnTo>
                  <a:lnTo>
                    <a:pt x="6783" y="2649"/>
                  </a:lnTo>
                  <a:lnTo>
                    <a:pt x="6585" y="3245"/>
                  </a:lnTo>
                  <a:lnTo>
                    <a:pt x="6745" y="3551"/>
                  </a:lnTo>
                  <a:lnTo>
                    <a:pt x="6745" y="3856"/>
                  </a:lnTo>
                  <a:lnTo>
                    <a:pt x="6905" y="4216"/>
                  </a:lnTo>
                  <a:lnTo>
                    <a:pt x="6905" y="4577"/>
                  </a:lnTo>
                  <a:lnTo>
                    <a:pt x="6783" y="4868"/>
                  </a:lnTo>
                  <a:lnTo>
                    <a:pt x="6623" y="5118"/>
                  </a:lnTo>
                  <a:lnTo>
                    <a:pt x="6415" y="5118"/>
                  </a:lnTo>
                  <a:lnTo>
                    <a:pt x="6218" y="4757"/>
                  </a:lnTo>
                  <a:lnTo>
                    <a:pt x="6095" y="4452"/>
                  </a:lnTo>
                  <a:lnTo>
                    <a:pt x="5803" y="4452"/>
                  </a:lnTo>
                  <a:lnTo>
                    <a:pt x="5558" y="4216"/>
                  </a:lnTo>
                  <a:lnTo>
                    <a:pt x="4993" y="3856"/>
                  </a:lnTo>
                  <a:lnTo>
                    <a:pt x="4456" y="3911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accent4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>
                  <a:solidFill>
                    <a:srgbClr val="FFFFFF"/>
                  </a:solidFill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 </a:t>
              </a:r>
              <a:r>
                <a:rPr lang="uk-UA" sz="1100">
                  <a:solidFill>
                    <a:srgbClr val="C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 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</p:grp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019004356"/>
              </p:ext>
            </p:extLst>
          </p:nvPr>
        </p:nvGraphicFramePr>
        <p:xfrm>
          <a:off x="4321416" y="3774189"/>
          <a:ext cx="2148551" cy="143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80055086"/>
              </p:ext>
            </p:extLst>
          </p:nvPr>
        </p:nvGraphicFramePr>
        <p:xfrm>
          <a:off x="1581976" y="3596173"/>
          <a:ext cx="2395361" cy="2820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053953" y="6207229"/>
            <a:ext cx="1932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Західний регіон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Oval 207"/>
          <p:cNvSpPr>
            <a:spLocks noChangeAspect="1"/>
          </p:cNvSpPr>
          <p:nvPr/>
        </p:nvSpPr>
        <p:spPr>
          <a:xfrm>
            <a:off x="4849416" y="6939366"/>
            <a:ext cx="300841" cy="300841"/>
          </a:xfrm>
          <a:prstGeom prst="ellipse">
            <a:avLst/>
          </a:prstGeom>
          <a:solidFill>
            <a:schemeClr val="accent1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Соединительная линия уступом 14"/>
          <p:cNvCxnSpPr/>
          <p:nvPr/>
        </p:nvCxnSpPr>
        <p:spPr>
          <a:xfrm rot="10800000">
            <a:off x="1641764" y="6432877"/>
            <a:ext cx="3083116" cy="610548"/>
          </a:xfrm>
          <a:prstGeom prst="bentConnector3">
            <a:avLst>
              <a:gd name="adj1" fmla="val 2169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8896983" y="4067964"/>
            <a:ext cx="1932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Північний</a:t>
            </a:r>
          </a:p>
          <a:p>
            <a:pPr algn="ctr"/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регіон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Oval 207"/>
          <p:cNvSpPr>
            <a:spLocks noChangeAspect="1"/>
          </p:cNvSpPr>
          <p:nvPr/>
        </p:nvSpPr>
        <p:spPr>
          <a:xfrm>
            <a:off x="9719139" y="4781273"/>
            <a:ext cx="300841" cy="300841"/>
          </a:xfrm>
          <a:prstGeom prst="ellipse">
            <a:avLst/>
          </a:prstGeom>
          <a:solidFill>
            <a:schemeClr val="accent2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9" name="Соединительная линия уступом 108"/>
          <p:cNvCxnSpPr/>
          <p:nvPr/>
        </p:nvCxnSpPr>
        <p:spPr>
          <a:xfrm>
            <a:off x="10207147" y="4931695"/>
            <a:ext cx="6813162" cy="1135307"/>
          </a:xfrm>
          <a:prstGeom prst="bentConnector3">
            <a:avLst>
              <a:gd name="adj1" fmla="val 6372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2" name="Диаграмма 111"/>
          <p:cNvGraphicFramePr/>
          <p:nvPr>
            <p:extLst>
              <p:ext uri="{D42A27DB-BD31-4B8C-83A1-F6EECF244321}">
                <p14:modId xmlns:p14="http://schemas.microsoft.com/office/powerpoint/2010/main" val="442045246"/>
              </p:ext>
            </p:extLst>
          </p:nvPr>
        </p:nvGraphicFramePr>
        <p:xfrm>
          <a:off x="6944147" y="4364276"/>
          <a:ext cx="2148551" cy="143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8" name="TextBox 117"/>
          <p:cNvSpPr txBox="1"/>
          <p:nvPr/>
        </p:nvSpPr>
        <p:spPr>
          <a:xfrm>
            <a:off x="7284753" y="6531032"/>
            <a:ext cx="1932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Центральний</a:t>
            </a:r>
          </a:p>
          <a:p>
            <a:pPr algn="ctr"/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регіон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Oval 207"/>
          <p:cNvSpPr>
            <a:spLocks noChangeAspect="1"/>
          </p:cNvSpPr>
          <p:nvPr/>
        </p:nvSpPr>
        <p:spPr>
          <a:xfrm>
            <a:off x="8106909" y="7244341"/>
            <a:ext cx="300841" cy="300841"/>
          </a:xfrm>
          <a:prstGeom prst="ellipse">
            <a:avLst/>
          </a:prstGeom>
          <a:solidFill>
            <a:schemeClr val="accent4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0" name="Диаграмма 119"/>
          <p:cNvGraphicFramePr/>
          <p:nvPr>
            <p:extLst>
              <p:ext uri="{D42A27DB-BD31-4B8C-83A1-F6EECF244321}">
                <p14:modId xmlns:p14="http://schemas.microsoft.com/office/powerpoint/2010/main" val="1330635900"/>
              </p:ext>
            </p:extLst>
          </p:nvPr>
        </p:nvGraphicFramePr>
        <p:xfrm>
          <a:off x="9478626" y="5537315"/>
          <a:ext cx="2148551" cy="143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1" name="Диаграмма 120"/>
          <p:cNvGraphicFramePr/>
          <p:nvPr>
            <p:extLst>
              <p:ext uri="{D42A27DB-BD31-4B8C-83A1-F6EECF244321}">
                <p14:modId xmlns:p14="http://schemas.microsoft.com/office/powerpoint/2010/main" val="3175151267"/>
              </p:ext>
            </p:extLst>
          </p:nvPr>
        </p:nvGraphicFramePr>
        <p:xfrm>
          <a:off x="9755417" y="8525394"/>
          <a:ext cx="2148551" cy="143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2" name="Диаграмма 121"/>
          <p:cNvGraphicFramePr/>
          <p:nvPr>
            <p:extLst>
              <p:ext uri="{D42A27DB-BD31-4B8C-83A1-F6EECF244321}">
                <p14:modId xmlns:p14="http://schemas.microsoft.com/office/powerpoint/2010/main" val="3396513883"/>
              </p:ext>
            </p:extLst>
          </p:nvPr>
        </p:nvGraphicFramePr>
        <p:xfrm>
          <a:off x="12252486" y="5869626"/>
          <a:ext cx="2148551" cy="143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23" name="TextBox 122"/>
          <p:cNvSpPr txBox="1"/>
          <p:nvPr/>
        </p:nvSpPr>
        <p:spPr>
          <a:xfrm>
            <a:off x="8030407" y="8210115"/>
            <a:ext cx="1932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Південний регіон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Oval 207"/>
          <p:cNvSpPr>
            <a:spLocks noChangeAspect="1"/>
          </p:cNvSpPr>
          <p:nvPr/>
        </p:nvSpPr>
        <p:spPr>
          <a:xfrm>
            <a:off x="8825870" y="8942252"/>
            <a:ext cx="300841" cy="300841"/>
          </a:xfrm>
          <a:prstGeom prst="ellipse">
            <a:avLst/>
          </a:prstGeom>
          <a:solidFill>
            <a:schemeClr val="accent1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1129489" y="7252124"/>
            <a:ext cx="1932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Східний</a:t>
            </a:r>
          </a:p>
          <a:p>
            <a:pPr algn="ctr"/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регіон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Oval 207"/>
          <p:cNvSpPr>
            <a:spLocks noChangeAspect="1"/>
          </p:cNvSpPr>
          <p:nvPr/>
        </p:nvSpPr>
        <p:spPr>
          <a:xfrm>
            <a:off x="11951645" y="7965433"/>
            <a:ext cx="300841" cy="300841"/>
          </a:xfrm>
          <a:prstGeom prst="ellipse">
            <a:avLst/>
          </a:prstGeom>
          <a:solidFill>
            <a:schemeClr val="accent4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8" name="Соединительная линия уступом 127"/>
          <p:cNvCxnSpPr/>
          <p:nvPr/>
        </p:nvCxnSpPr>
        <p:spPr>
          <a:xfrm>
            <a:off x="12416947" y="8136028"/>
            <a:ext cx="4423253" cy="2208122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Соединительная линия уступом 130"/>
          <p:cNvCxnSpPr/>
          <p:nvPr/>
        </p:nvCxnSpPr>
        <p:spPr>
          <a:xfrm rot="10800000" flipV="1">
            <a:off x="1809750" y="7424068"/>
            <a:ext cx="6104134" cy="3129632"/>
          </a:xfrm>
          <a:prstGeom prst="bentConnector3">
            <a:avLst>
              <a:gd name="adj1" fmla="val 5686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Соединительная линия уступом 134"/>
          <p:cNvCxnSpPr/>
          <p:nvPr/>
        </p:nvCxnSpPr>
        <p:spPr>
          <a:xfrm rot="10800000" flipV="1">
            <a:off x="4849417" y="9092671"/>
            <a:ext cx="3860403" cy="2852983"/>
          </a:xfrm>
          <a:prstGeom prst="bentConnector3">
            <a:avLst>
              <a:gd name="adj1" fmla="val 43091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162536"/>
              </p:ext>
            </p:extLst>
          </p:nvPr>
        </p:nvGraphicFramePr>
        <p:xfrm>
          <a:off x="15189613" y="11405655"/>
          <a:ext cx="2049117" cy="108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891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No skills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Basic</a:t>
                      </a:r>
                      <a:r>
                        <a:rPr lang="en-US" sz="14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skills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Above basic skills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3" name="Таблица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901634"/>
              </p:ext>
            </p:extLst>
          </p:nvPr>
        </p:nvGraphicFramePr>
        <p:xfrm>
          <a:off x="13121463" y="11052330"/>
          <a:ext cx="2049117" cy="144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891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No skills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Low skills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Basic</a:t>
                      </a:r>
                      <a:r>
                        <a:rPr lang="en-US" sz="14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skills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Above basic skills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0" name="TextBox 99"/>
          <p:cNvSpPr txBox="1"/>
          <p:nvPr/>
        </p:nvSpPr>
        <p:spPr>
          <a:xfrm>
            <a:off x="13026213" y="10639196"/>
            <a:ext cx="399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Умовн</a:t>
            </a:r>
            <a:r>
              <a:rPr lang="uk-UA" sz="1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і позначення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="" xmlns:a16="http://schemas.microsoft.com/office/drawing/2014/main" id="{AD5E52B9-28F5-3544-BDE4-E00060CF91F2}"/>
              </a:ext>
            </a:extLst>
          </p:cNvPr>
          <p:cNvSpPr txBox="1"/>
          <p:nvPr/>
        </p:nvSpPr>
        <p:spPr>
          <a:xfrm>
            <a:off x="1015996" y="12600411"/>
            <a:ext cx="912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i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*за виключенням окупованих територій Донецької та Луганської областей, а також АР Крим</a:t>
            </a:r>
          </a:p>
          <a:p>
            <a:endParaRPr lang="uk-UA" sz="1400" i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5" name="Диаграмма 74"/>
          <p:cNvGraphicFramePr/>
          <p:nvPr>
            <p:extLst>
              <p:ext uri="{D42A27DB-BD31-4B8C-83A1-F6EECF244321}">
                <p14:modId xmlns:p14="http://schemas.microsoft.com/office/powerpoint/2010/main" val="2547313804"/>
              </p:ext>
            </p:extLst>
          </p:nvPr>
        </p:nvGraphicFramePr>
        <p:xfrm>
          <a:off x="14628573" y="3162306"/>
          <a:ext cx="2395361" cy="2820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76" name="Диаграмма 75"/>
          <p:cNvGraphicFramePr/>
          <p:nvPr>
            <p:extLst>
              <p:ext uri="{D42A27DB-BD31-4B8C-83A1-F6EECF244321}">
                <p14:modId xmlns:p14="http://schemas.microsoft.com/office/powerpoint/2010/main" val="1052201393"/>
              </p:ext>
            </p:extLst>
          </p:nvPr>
        </p:nvGraphicFramePr>
        <p:xfrm>
          <a:off x="14631508" y="7584630"/>
          <a:ext cx="2395361" cy="2820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80" name="Диаграмма 79"/>
          <p:cNvGraphicFramePr/>
          <p:nvPr>
            <p:extLst>
              <p:ext uri="{D42A27DB-BD31-4B8C-83A1-F6EECF244321}">
                <p14:modId xmlns:p14="http://schemas.microsoft.com/office/powerpoint/2010/main" val="1934414261"/>
              </p:ext>
            </p:extLst>
          </p:nvPr>
        </p:nvGraphicFramePr>
        <p:xfrm>
          <a:off x="4715105" y="9092671"/>
          <a:ext cx="2395361" cy="2820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88" name="Диаграмма 87"/>
          <p:cNvGraphicFramePr/>
          <p:nvPr>
            <p:extLst>
              <p:ext uri="{D42A27DB-BD31-4B8C-83A1-F6EECF244321}">
                <p14:modId xmlns:p14="http://schemas.microsoft.com/office/powerpoint/2010/main" val="4084483388"/>
              </p:ext>
            </p:extLst>
          </p:nvPr>
        </p:nvGraphicFramePr>
        <p:xfrm>
          <a:off x="1586797" y="7759546"/>
          <a:ext cx="2395361" cy="2820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853986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8" t="9677" b="221"/>
          <a:stretch/>
        </p:blipFill>
        <p:spPr>
          <a:xfrm>
            <a:off x="-16933" y="-76244"/>
            <a:ext cx="18237200" cy="137557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31166" y="3987280"/>
            <a:ext cx="720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</a:t>
            </a:r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ЇНА В ЦІЛОМУ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79275" y="3971513"/>
            <a:ext cx="720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НЕПІДКОНТРОЛЬНІ ТЕРИТОРІЇ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260" y="7169736"/>
            <a:ext cx="1313351" cy="13133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964A575-B801-2643-B993-93F47B5D6011}"/>
              </a:ext>
            </a:extLst>
          </p:cNvPr>
          <p:cNvSpPr txBox="1"/>
          <p:nvPr/>
        </p:nvSpPr>
        <p:spPr>
          <a:xfrm>
            <a:off x="1914236" y="2784428"/>
            <a:ext cx="14408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 зустрічались з будь-якою із наступних проблем, що пов’язані із безпекою, через використання Інтернету для особистих цілей за останні 12 місяців? </a:t>
            </a:r>
            <a:r>
              <a:rPr lang="uk-UA" sz="18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(зазначений відсоток населення, що обрали варіант «Так»)</a:t>
            </a:r>
            <a:endParaRPr lang="uk-UA" sz="18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04806728"/>
              </p:ext>
            </p:extLst>
          </p:nvPr>
        </p:nvGraphicFramePr>
        <p:xfrm>
          <a:off x="1914236" y="4478694"/>
          <a:ext cx="7187431" cy="7184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174280945"/>
              </p:ext>
            </p:extLst>
          </p:nvPr>
        </p:nvGraphicFramePr>
        <p:xfrm>
          <a:off x="9829612" y="4481806"/>
          <a:ext cx="7187431" cy="7184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2196731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r="8336"/>
          <a:stretch/>
        </p:blipFill>
        <p:spPr>
          <a:xfrm>
            <a:off x="-50801" y="0"/>
            <a:ext cx="18474267" cy="138145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99066" y="870517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053" y="1476821"/>
            <a:ext cx="1640254" cy="1073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2672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4236" y="2784428"/>
            <a:ext cx="14408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 зустрічались з будь-якою із наступних проблем, що пов’язані із безпекою, через використання Інтернету для особистих цілей за останні 12 місяців? </a:t>
            </a:r>
            <a:r>
              <a:rPr lang="uk-UA" sz="18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(зазначений відсоток населення, що обрали варіант «Так»)</a:t>
            </a:r>
            <a:endParaRPr lang="uk-UA" sz="18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260" y="7169736"/>
            <a:ext cx="1313351" cy="13133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31166" y="3987280"/>
            <a:ext cx="720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З ПОРУШЕННЯМИ СЛУХУ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79275" y="3971513"/>
            <a:ext cx="720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МОЛОДЬ ВІКОМ ВІД 10 ДО 17 РОКІВ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12377038"/>
              </p:ext>
            </p:extLst>
          </p:nvPr>
        </p:nvGraphicFramePr>
        <p:xfrm>
          <a:off x="1914236" y="4478694"/>
          <a:ext cx="7187431" cy="7184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896985905"/>
              </p:ext>
            </p:extLst>
          </p:nvPr>
        </p:nvGraphicFramePr>
        <p:xfrm>
          <a:off x="9829612" y="4481806"/>
          <a:ext cx="7187431" cy="7184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9532270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-1506" r="13742" b="125"/>
          <a:stretch/>
        </p:blipFill>
        <p:spPr>
          <a:xfrm>
            <a:off x="-16933" y="-233082"/>
            <a:ext cx="18338799" cy="139125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8320198" y="-36185"/>
            <a:ext cx="1732268" cy="916717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8320198" y="12953999"/>
            <a:ext cx="1732268" cy="725489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32930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651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92672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14236" y="3223197"/>
            <a:ext cx="14408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 зустрічались з будь-якою із наступних проблем, що пов’язані із безпекою, через використання Інтернету для особистих цілей за останні 12 місяців? </a:t>
            </a:r>
            <a:r>
              <a:rPr lang="uk-UA" sz="16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 %, </a:t>
            </a:r>
            <a:r>
              <a:rPr lang="uk-UA" sz="1600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uk-UA" sz="16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розрізі регіонів, за варіантом відповіді «Так»)</a:t>
            </a: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831347857"/>
              </p:ext>
            </p:extLst>
          </p:nvPr>
        </p:nvGraphicFramePr>
        <p:xfrm>
          <a:off x="1914236" y="3941379"/>
          <a:ext cx="7013196" cy="8004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104728771"/>
              </p:ext>
            </p:extLst>
          </p:nvPr>
        </p:nvGraphicFramePr>
        <p:xfrm>
          <a:off x="9821916" y="3941379"/>
          <a:ext cx="7000017" cy="8004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1811302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5"/>
          <a:stretch/>
        </p:blipFill>
        <p:spPr>
          <a:xfrm>
            <a:off x="0" y="0"/>
            <a:ext cx="18474267" cy="136794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8404863" y="-36185"/>
            <a:ext cx="1732268" cy="916717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8430258" y="12953999"/>
            <a:ext cx="1732268" cy="725489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100662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383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30002" y="3231458"/>
            <a:ext cx="14408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 зустрічались з будь-якою із наступних проблем, що пов’язані із безпекою, через використання Інтернету для особистих цілей за останні 12 місяців? </a:t>
            </a:r>
            <a:r>
              <a:rPr lang="uk-UA" sz="16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 варіантом відповіді «Так»)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31166" y="3987280"/>
            <a:ext cx="720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</a:t>
            </a:r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ЇНА В ЦІЛОМУ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17009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949796515"/>
              </p:ext>
            </p:extLst>
          </p:nvPr>
        </p:nvGraphicFramePr>
        <p:xfrm>
          <a:off x="1881095" y="4558101"/>
          <a:ext cx="7389902" cy="7512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781593582"/>
              </p:ext>
            </p:extLst>
          </p:nvPr>
        </p:nvGraphicFramePr>
        <p:xfrm>
          <a:off x="9653333" y="4558101"/>
          <a:ext cx="7389902" cy="7512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584434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586133" y="880533"/>
            <a:ext cx="9668931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26938" y="11952769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6934" y="2249135"/>
            <a:ext cx="7603067" cy="1347292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463" y="1495940"/>
            <a:ext cx="4752309" cy="10352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01462" y="3227535"/>
            <a:ext cx="7943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Зазнавали Ви фінансових втрат протягом останніх 12 місяців внаслідок крадіжок, отримання шахрайських повідомлень або </a:t>
            </a:r>
            <a:r>
              <a:rPr lang="uk-UA" sz="16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перенаправлення</a:t>
            </a:r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підроблені веб-сайти? </a:t>
            </a:r>
            <a:r>
              <a:rPr lang="uk-UA" sz="16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(зазначений відсоток населення, що обрали варіант «Так»)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529776135"/>
              </p:ext>
            </p:extLst>
          </p:nvPr>
        </p:nvGraphicFramePr>
        <p:xfrm>
          <a:off x="8401463" y="4304753"/>
          <a:ext cx="7573900" cy="2980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401462" y="7368242"/>
            <a:ext cx="7943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Робите Ви резервні копії своїх файлів на будь-яких зовнішніх пристроях зберігання даних або в </a:t>
            </a:r>
            <a:r>
              <a:rPr lang="uk-UA" sz="16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Інтернет-сховищі</a:t>
            </a:r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uk-UA" sz="16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(зазначений відсоток населення, що обрали варіант «Так»)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4172027558"/>
              </p:ext>
            </p:extLst>
          </p:nvPr>
        </p:nvGraphicFramePr>
        <p:xfrm>
          <a:off x="8401463" y="8199239"/>
          <a:ext cx="7573900" cy="3628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5176819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31166" y="3232601"/>
            <a:ext cx="14408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 було так, що через міркування безпеки Ви відмовлялися від зазначених дій в Інтернет протягом останніх 12 місяців? </a:t>
            </a:r>
            <a:r>
              <a:rPr lang="uk-UA" sz="16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(зазначений відсоток населення, що обрали варіант «Так»)</a:t>
            </a:r>
          </a:p>
        </p:txBody>
      </p:sp>
      <p:sp>
        <p:nvSpPr>
          <p:cNvPr id="8" name="Прямоугольник 7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TextBox 1"/>
          <p:cNvSpPr txBox="1"/>
          <p:nvPr/>
        </p:nvSpPr>
        <p:spPr>
          <a:xfrm>
            <a:off x="13138484" y="11392192"/>
            <a:ext cx="3184480" cy="38675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Дане твердження не задавалось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31166" y="3987280"/>
            <a:ext cx="720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</a:t>
            </a:r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ЇНА В ЦІЛОМУ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79275" y="3971513"/>
            <a:ext cx="720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НЕПІДКОНТРОЛЬНІ ТЕРИТОРІЇ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25906" y="7970818"/>
            <a:ext cx="720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З ПОРУШЕННЯМИ СЛУХУ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74015" y="7948516"/>
            <a:ext cx="720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МОЛОДЬ ВІКОМ ВІД 10 ДО 17 РОКІВ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766953669"/>
              </p:ext>
            </p:extLst>
          </p:nvPr>
        </p:nvGraphicFramePr>
        <p:xfrm>
          <a:off x="1210998" y="4156558"/>
          <a:ext cx="7907602" cy="3625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253736542"/>
              </p:ext>
            </p:extLst>
          </p:nvPr>
        </p:nvGraphicFramePr>
        <p:xfrm>
          <a:off x="9118600" y="4140790"/>
          <a:ext cx="7907602" cy="3625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673192764"/>
              </p:ext>
            </p:extLst>
          </p:nvPr>
        </p:nvGraphicFramePr>
        <p:xfrm>
          <a:off x="1214110" y="8377056"/>
          <a:ext cx="7907602" cy="3625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760076559"/>
              </p:ext>
            </p:extLst>
          </p:nvPr>
        </p:nvGraphicFramePr>
        <p:xfrm>
          <a:off x="9121712" y="8361288"/>
          <a:ext cx="7907602" cy="3625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2746915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-1506" r="13742" b="125"/>
          <a:stretch/>
        </p:blipFill>
        <p:spPr>
          <a:xfrm>
            <a:off x="-16933" y="-233082"/>
            <a:ext cx="18338799" cy="139125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8320198" y="-36185"/>
            <a:ext cx="1732268" cy="916717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8320198" y="12953999"/>
            <a:ext cx="1732268" cy="725489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032930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651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92672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203107733"/>
              </p:ext>
            </p:extLst>
          </p:nvPr>
        </p:nvGraphicFramePr>
        <p:xfrm>
          <a:off x="1537530" y="3707758"/>
          <a:ext cx="7389902" cy="8237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914236" y="3173517"/>
            <a:ext cx="14408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 було так, що через міркування безпеки Ви відмовлялися від зазначених дій в Інтернет протягом останніх 12 місяців? </a:t>
            </a:r>
            <a:r>
              <a:rPr lang="uk-UA" sz="16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 %, </a:t>
            </a:r>
            <a:r>
              <a:rPr lang="uk-UA" sz="1600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uk-UA" sz="16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розрізі регіонів, за варіантом відповіді «Так»)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510042308"/>
              </p:ext>
            </p:extLst>
          </p:nvPr>
        </p:nvGraphicFramePr>
        <p:xfrm>
          <a:off x="9445232" y="3707758"/>
          <a:ext cx="7389902" cy="8237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8026925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5"/>
          <a:stretch/>
        </p:blipFill>
        <p:spPr>
          <a:xfrm>
            <a:off x="0" y="0"/>
            <a:ext cx="18474267" cy="136794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6200000">
            <a:off x="-332738" y="6487940"/>
            <a:ext cx="1732268" cy="1134538"/>
          </a:xfrm>
          <a:prstGeom prst="rect">
            <a:avLst/>
          </a:prstGeom>
          <a:solidFill>
            <a:schemeClr val="accent1">
              <a:lumMod val="60000"/>
              <a:lumOff val="40000"/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100662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383" y="1476821"/>
            <a:ext cx="1640254" cy="1073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14236" y="3231458"/>
            <a:ext cx="14408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 зустрічались з будь-якою із наступних проблем, що пов’язані із безпекою, через використання Інтернету для особистих цілей за останні 12 місяців? </a:t>
            </a:r>
            <a:r>
              <a:rPr lang="uk-UA" sz="16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 варіантом відповіді «Так»)</a:t>
            </a:r>
          </a:p>
        </p:txBody>
      </p:sp>
      <p:sp>
        <p:nvSpPr>
          <p:cNvPr id="14" name="Прямоугольник 13"/>
          <p:cNvSpPr/>
          <p:nvPr/>
        </p:nvSpPr>
        <p:spPr>
          <a:xfrm rot="16200000">
            <a:off x="17040864" y="6272475"/>
            <a:ext cx="1732268" cy="1134538"/>
          </a:xfrm>
          <a:prstGeom prst="rect">
            <a:avLst/>
          </a:prstGeom>
          <a:solidFill>
            <a:schemeClr val="accent1">
              <a:lumMod val="60000"/>
              <a:lumOff val="40000"/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TextBox 14"/>
          <p:cNvSpPr txBox="1"/>
          <p:nvPr/>
        </p:nvSpPr>
        <p:spPr>
          <a:xfrm>
            <a:off x="1931166" y="3987280"/>
            <a:ext cx="720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</a:t>
            </a:r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ЇНА В ЦІЛОМУ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17009" y="42148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167085337"/>
              </p:ext>
            </p:extLst>
          </p:nvPr>
        </p:nvGraphicFramePr>
        <p:xfrm>
          <a:off x="1837084" y="4432994"/>
          <a:ext cx="7389902" cy="7512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041227482"/>
              </p:ext>
            </p:extLst>
          </p:nvPr>
        </p:nvGraphicFramePr>
        <p:xfrm>
          <a:off x="9775133" y="4432993"/>
          <a:ext cx="7389902" cy="7512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5750032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540"/>
          <a:stretch/>
        </p:blipFill>
        <p:spPr>
          <a:xfrm>
            <a:off x="-1" y="-76171"/>
            <a:ext cx="18440401" cy="137556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700000">
            <a:off x="3978135" y="1556626"/>
            <a:ext cx="10587319" cy="10587319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825735" y="1744880"/>
            <a:ext cx="10587319" cy="1058731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672" y="2289621"/>
            <a:ext cx="1640254" cy="1073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25733" y="11471522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5735" y="5577148"/>
            <a:ext cx="1058731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4</a:t>
            </a:r>
          </a:p>
          <a:p>
            <a:pPr algn="ctr"/>
            <a:r>
              <a:rPr lang="uk-UA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 КОМЕРЦІЯ</a:t>
            </a:r>
          </a:p>
        </p:txBody>
      </p:sp>
    </p:spTree>
    <p:extLst>
      <p:ext uri="{BB962C8B-B14F-4D97-AF65-F5344CB8AC3E}">
        <p14:creationId xmlns:p14="http://schemas.microsoft.com/office/powerpoint/2010/main" val="3341052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4236" y="3225876"/>
            <a:ext cx="14408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 Ви в останній раз купували, замовляли товари / послуги для особистого користування через Інтернет? </a:t>
            </a:r>
            <a:r>
              <a:rPr lang="uk-UA" sz="16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 %)</a:t>
            </a:r>
          </a:p>
        </p:txBody>
      </p:sp>
      <p:sp>
        <p:nvSpPr>
          <p:cNvPr id="8" name="Прямоугольник 7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TextBox 18"/>
          <p:cNvSpPr txBox="1"/>
          <p:nvPr/>
        </p:nvSpPr>
        <p:spPr>
          <a:xfrm>
            <a:off x="1931166" y="3987280"/>
            <a:ext cx="720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</a:t>
            </a:r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ЇНА В ЦІЛОМУ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79275" y="3971513"/>
            <a:ext cx="720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НЕПІДКОНТРОЛЬНІ ТЕРИТОРІЇ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25906" y="8333436"/>
            <a:ext cx="720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З ПОРУШЕННЯМИ СЛУХУ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974015" y="8311134"/>
            <a:ext cx="720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МОЛОДЬ ВІКОМ ВІД 10 ДО 17 РОКІВ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990099795"/>
              </p:ext>
            </p:extLst>
          </p:nvPr>
        </p:nvGraphicFramePr>
        <p:xfrm>
          <a:off x="1931166" y="4325835"/>
          <a:ext cx="7187434" cy="351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379674937"/>
              </p:ext>
            </p:extLst>
          </p:nvPr>
        </p:nvGraphicFramePr>
        <p:xfrm>
          <a:off x="1914236" y="8671990"/>
          <a:ext cx="7187434" cy="351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284285475"/>
              </p:ext>
            </p:extLst>
          </p:nvPr>
        </p:nvGraphicFramePr>
        <p:xfrm>
          <a:off x="9716007" y="4325834"/>
          <a:ext cx="7187434" cy="351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02009797"/>
              </p:ext>
            </p:extLst>
          </p:nvPr>
        </p:nvGraphicFramePr>
        <p:xfrm>
          <a:off x="9699077" y="8671989"/>
          <a:ext cx="7187434" cy="351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720963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794" y="-7952"/>
            <a:ext cx="18238788" cy="1368743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52287" y="1221938"/>
            <a:ext cx="16563278" cy="1138177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94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778" y="1784065"/>
            <a:ext cx="1546283" cy="101199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92113" y="11653135"/>
            <a:ext cx="9980768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16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016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43931" y="3533360"/>
            <a:ext cx="1512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який пристрій найчастіше виходять в Інтернет?</a:t>
            </a:r>
            <a:endParaRPr lang="ru-RU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9856" y="2587988"/>
            <a:ext cx="1265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КЛЮЧОВІ ВИСНОВКИ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6949EC85-B5D3-0143-8AFC-EC45C4E49E9F}"/>
              </a:ext>
            </a:extLst>
          </p:cNvPr>
          <p:cNvSpPr/>
          <p:nvPr/>
        </p:nvSpPr>
        <p:spPr>
          <a:xfrm rot="10800000">
            <a:off x="852288" y="3572399"/>
            <a:ext cx="940697" cy="275352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94"/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9E13A102-93DF-D141-A83B-8A86A327853D}"/>
              </a:ext>
            </a:extLst>
          </p:cNvPr>
          <p:cNvSpPr/>
          <p:nvPr/>
        </p:nvSpPr>
        <p:spPr>
          <a:xfrm rot="10800000">
            <a:off x="852284" y="5922860"/>
            <a:ext cx="940697" cy="275352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94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FDBF94E-7AB3-544D-8D90-DC52AB03A368}"/>
              </a:ext>
            </a:extLst>
          </p:cNvPr>
          <p:cNvSpPr txBox="1"/>
          <p:nvPr/>
        </p:nvSpPr>
        <p:spPr>
          <a:xfrm>
            <a:off x="2043928" y="5867978"/>
            <a:ext cx="1512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Скільки українців здійснювали покупки через Інтернет?</a:t>
            </a:r>
            <a:endParaRPr lang="ru-RU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8A94A6D-DE45-E846-9536-4A801BF69B01}"/>
              </a:ext>
            </a:extLst>
          </p:cNvPr>
          <p:cNvSpPr txBox="1"/>
          <p:nvPr/>
        </p:nvSpPr>
        <p:spPr>
          <a:xfrm>
            <a:off x="3155395" y="4130141"/>
            <a:ext cx="63894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СМАРТФОН</a:t>
            </a:r>
          </a:p>
          <a:p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93,4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Молодь у віці 18 – 29 років</a:t>
            </a:r>
          </a:p>
          <a:p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Населення у віці 30 – 59 років</a:t>
            </a:r>
          </a:p>
          <a:p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64,5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Населення у віці 60 – 70 років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05C67F83-B46B-2E46-BF22-85ABCE160ECB}"/>
              </a:ext>
            </a:extLst>
          </p:cNvPr>
          <p:cNvSpPr/>
          <p:nvPr/>
        </p:nvSpPr>
        <p:spPr>
          <a:xfrm rot="10800000">
            <a:off x="852284" y="6969870"/>
            <a:ext cx="940697" cy="275352"/>
          </a:xfrm>
          <a:prstGeom prst="rect">
            <a:avLst/>
          </a:prstGeom>
          <a:solidFill>
            <a:schemeClr val="tx2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94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5E74AD1-E176-824B-A4F9-0C62FC6F9E02}"/>
              </a:ext>
            </a:extLst>
          </p:cNvPr>
          <p:cNvSpPr txBox="1"/>
          <p:nvPr/>
        </p:nvSpPr>
        <p:spPr>
          <a:xfrm>
            <a:off x="2043928" y="6901362"/>
            <a:ext cx="1512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Чому українці відмовляються від покупок через Інтернет?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A707FBF-78A8-6742-941D-E37273976754}"/>
              </a:ext>
            </a:extLst>
          </p:cNvPr>
          <p:cNvSpPr txBox="1"/>
          <p:nvPr/>
        </p:nvSpPr>
        <p:spPr>
          <a:xfrm>
            <a:off x="2056944" y="7343184"/>
            <a:ext cx="15120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– 29 років	</a:t>
            </a:r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немає часу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очікування доставки замовлення</a:t>
            </a:r>
            <a:b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– 59 років	</a:t>
            </a:r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дискомфорт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викликає </a:t>
            </a:r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 отримання та повернення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товару, відшкодування збитків</a:t>
            </a:r>
            <a:b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– 70 років	</a:t>
            </a:r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вміють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оформлювати замовлення товарів/послуг.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555C9D22-848F-204B-AD48-A509B85B9185}"/>
              </a:ext>
            </a:extLst>
          </p:cNvPr>
          <p:cNvSpPr/>
          <p:nvPr/>
        </p:nvSpPr>
        <p:spPr>
          <a:xfrm rot="10800000">
            <a:off x="852284" y="8542342"/>
            <a:ext cx="940697" cy="275352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94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F5BC6AF-5335-4E4E-9B5B-057984AA1F0B}"/>
              </a:ext>
            </a:extLst>
          </p:cNvPr>
          <p:cNvSpPr txBox="1"/>
          <p:nvPr/>
        </p:nvSpPr>
        <p:spPr>
          <a:xfrm>
            <a:off x="2043928" y="8479963"/>
            <a:ext cx="1512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Скільки українців ставали жертвами шахрайських дій через Інтернет?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23">
            <a:extLst>
              <a:ext uri="{FF2B5EF4-FFF2-40B4-BE49-F238E27FC236}">
                <a16:creationId xmlns="" xmlns:a16="http://schemas.microsoft.com/office/drawing/2014/main" id="{7FB063D6-2BE1-C84E-AF9F-1B9267273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2595" y="4002733"/>
            <a:ext cx="49547" cy="49547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0532" tIns="25266" rIns="50532" bIns="25266" numCol="1" anchor="t" anchorCtr="0" compatLnSpc="1">
            <a:prstTxWarp prst="textNoShape">
              <a:avLst/>
            </a:prstTxWarp>
          </a:bodyPr>
          <a:lstStyle/>
          <a:p>
            <a:endParaRPr lang="en-US" sz="817"/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DF0AAA58-2F1D-E047-85B7-E75912C470BD}"/>
              </a:ext>
            </a:extLst>
          </p:cNvPr>
          <p:cNvGrpSpPr/>
          <p:nvPr/>
        </p:nvGrpSpPr>
        <p:grpSpPr>
          <a:xfrm>
            <a:off x="2180432" y="4028765"/>
            <a:ext cx="837087" cy="1516976"/>
            <a:chOff x="10418307" y="3710408"/>
            <a:chExt cx="1724222" cy="3615250"/>
          </a:xfrm>
        </p:grpSpPr>
        <p:sp>
          <p:nvSpPr>
            <p:cNvPr id="49" name="Freeform 6">
              <a:extLst>
                <a:ext uri="{FF2B5EF4-FFF2-40B4-BE49-F238E27FC236}">
                  <a16:creationId xmlns="" xmlns:a16="http://schemas.microsoft.com/office/drawing/2014/main" id="{652EFF71-96D9-C94B-A88D-CCDCDC504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8307" y="3710408"/>
              <a:ext cx="1724222" cy="3615250"/>
            </a:xfrm>
            <a:custGeom>
              <a:avLst/>
              <a:gdLst>
                <a:gd name="T0" fmla="*/ 76 w 833"/>
                <a:gd name="T1" fmla="*/ 1750 h 1750"/>
                <a:gd name="T2" fmla="*/ 0 w 833"/>
                <a:gd name="T3" fmla="*/ 1673 h 1750"/>
                <a:gd name="T4" fmla="*/ 0 w 833"/>
                <a:gd name="T5" fmla="*/ 77 h 1750"/>
                <a:gd name="T6" fmla="*/ 76 w 833"/>
                <a:gd name="T7" fmla="*/ 0 h 1750"/>
                <a:gd name="T8" fmla="*/ 756 w 833"/>
                <a:gd name="T9" fmla="*/ 0 h 1750"/>
                <a:gd name="T10" fmla="*/ 833 w 833"/>
                <a:gd name="T11" fmla="*/ 77 h 1750"/>
                <a:gd name="T12" fmla="*/ 833 w 833"/>
                <a:gd name="T13" fmla="*/ 1673 h 1750"/>
                <a:gd name="T14" fmla="*/ 756 w 833"/>
                <a:gd name="T15" fmla="*/ 1750 h 1750"/>
                <a:gd name="T16" fmla="*/ 76 w 833"/>
                <a:gd name="T17" fmla="*/ 1750 h 1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3" h="1750">
                  <a:moveTo>
                    <a:pt x="76" y="1750"/>
                  </a:moveTo>
                  <a:cubicBezTo>
                    <a:pt x="34" y="1750"/>
                    <a:pt x="0" y="1716"/>
                    <a:pt x="0" y="1673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35"/>
                    <a:pt x="34" y="0"/>
                    <a:pt x="76" y="0"/>
                  </a:cubicBezTo>
                  <a:cubicBezTo>
                    <a:pt x="756" y="0"/>
                    <a:pt x="756" y="0"/>
                    <a:pt x="756" y="0"/>
                  </a:cubicBezTo>
                  <a:cubicBezTo>
                    <a:pt x="798" y="0"/>
                    <a:pt x="833" y="35"/>
                    <a:pt x="833" y="77"/>
                  </a:cubicBezTo>
                  <a:cubicBezTo>
                    <a:pt x="833" y="1673"/>
                    <a:pt x="833" y="1673"/>
                    <a:pt x="833" y="1673"/>
                  </a:cubicBezTo>
                  <a:cubicBezTo>
                    <a:pt x="833" y="1716"/>
                    <a:pt x="798" y="1750"/>
                    <a:pt x="756" y="1750"/>
                  </a:cubicBezTo>
                  <a:lnTo>
                    <a:pt x="76" y="1750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0532" tIns="25266" rIns="50532" bIns="25266" numCol="1" anchor="t" anchorCtr="0" compatLnSpc="1">
              <a:prstTxWarp prst="textNoShape">
                <a:avLst/>
              </a:prstTxWarp>
            </a:bodyPr>
            <a:lstStyle/>
            <a:p>
              <a:endParaRPr lang="en-US" sz="817"/>
            </a:p>
          </p:txBody>
        </p:sp>
        <p:sp>
          <p:nvSpPr>
            <p:cNvPr id="50" name="Oval 17">
              <a:extLst>
                <a:ext uri="{FF2B5EF4-FFF2-40B4-BE49-F238E27FC236}">
                  <a16:creationId xmlns="" xmlns:a16="http://schemas.microsoft.com/office/drawing/2014/main" id="{C47EDB23-7625-964A-8FAF-D2BDAAC5F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8385" y="6959013"/>
              <a:ext cx="280764" cy="27911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0532" tIns="25266" rIns="50532" bIns="25266" numCol="1" anchor="t" anchorCtr="0" compatLnSpc="1">
              <a:prstTxWarp prst="textNoShape">
                <a:avLst/>
              </a:prstTxWarp>
            </a:bodyPr>
            <a:lstStyle/>
            <a:p>
              <a:endParaRPr lang="en-US" sz="817"/>
            </a:p>
          </p:txBody>
        </p:sp>
        <p:sp>
          <p:nvSpPr>
            <p:cNvPr id="51" name="Freeform 22">
              <a:extLst>
                <a:ext uri="{FF2B5EF4-FFF2-40B4-BE49-F238E27FC236}">
                  <a16:creationId xmlns="" xmlns:a16="http://schemas.microsoft.com/office/drawing/2014/main" id="{908F8CDB-81F0-3348-9694-8BF27B0C3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4810" y="4010990"/>
              <a:ext cx="277461" cy="31380"/>
            </a:xfrm>
            <a:custGeom>
              <a:avLst/>
              <a:gdLst>
                <a:gd name="T0" fmla="*/ 134 w 134"/>
                <a:gd name="T1" fmla="*/ 8 h 15"/>
                <a:gd name="T2" fmla="*/ 127 w 134"/>
                <a:gd name="T3" fmla="*/ 15 h 15"/>
                <a:gd name="T4" fmla="*/ 8 w 134"/>
                <a:gd name="T5" fmla="*/ 15 h 15"/>
                <a:gd name="T6" fmla="*/ 0 w 134"/>
                <a:gd name="T7" fmla="*/ 8 h 15"/>
                <a:gd name="T8" fmla="*/ 0 w 134"/>
                <a:gd name="T9" fmla="*/ 8 h 15"/>
                <a:gd name="T10" fmla="*/ 8 w 134"/>
                <a:gd name="T11" fmla="*/ 0 h 15"/>
                <a:gd name="T12" fmla="*/ 127 w 134"/>
                <a:gd name="T13" fmla="*/ 0 h 15"/>
                <a:gd name="T14" fmla="*/ 134 w 134"/>
                <a:gd name="T1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15">
                  <a:moveTo>
                    <a:pt x="134" y="8"/>
                  </a:moveTo>
                  <a:cubicBezTo>
                    <a:pt x="134" y="12"/>
                    <a:pt x="131" y="15"/>
                    <a:pt x="127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0" y="12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31" y="0"/>
                    <a:pt x="134" y="3"/>
                    <a:pt x="134" y="8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0532" tIns="25266" rIns="50532" bIns="25266" numCol="1" anchor="t" anchorCtr="0" compatLnSpc="1">
              <a:prstTxWarp prst="textNoShape">
                <a:avLst/>
              </a:prstTxWarp>
            </a:bodyPr>
            <a:lstStyle/>
            <a:p>
              <a:endParaRPr lang="en-US" sz="817"/>
            </a:p>
          </p:txBody>
        </p:sp>
        <p:sp>
          <p:nvSpPr>
            <p:cNvPr id="55" name="Rectangle 25">
              <a:extLst>
                <a:ext uri="{FF2B5EF4-FFF2-40B4-BE49-F238E27FC236}">
                  <a16:creationId xmlns="" xmlns:a16="http://schemas.microsoft.com/office/drawing/2014/main" id="{8ACF1F2C-1628-5E44-AE05-40FE410B8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0522" y="4144400"/>
              <a:ext cx="1478141" cy="269534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50532" tIns="25266" rIns="50532" bIns="25266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13D9989F-3207-B84C-891A-80B8D2964DEA}"/>
              </a:ext>
            </a:extLst>
          </p:cNvPr>
          <p:cNvSpPr txBox="1"/>
          <p:nvPr/>
        </p:nvSpPr>
        <p:spPr>
          <a:xfrm>
            <a:off x="2043928" y="6272670"/>
            <a:ext cx="1512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uk-UA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населення України у віці 18 – 70 років за останні 3 місяці здійснювали покупки через Інтернет і в середньому за цей період робили </a:t>
            </a:r>
            <a:r>
              <a:rPr lang="uk-UA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покупок.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421AE126-6D8C-FE48-838F-D4958C53F612}"/>
              </a:ext>
            </a:extLst>
          </p:cNvPr>
          <p:cNvSpPr txBox="1"/>
          <p:nvPr/>
        </p:nvSpPr>
        <p:spPr>
          <a:xfrm>
            <a:off x="2043928" y="8910819"/>
            <a:ext cx="15120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34%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мешкан</a:t>
            </a:r>
            <a:r>
              <a:rPr lang="uk-UA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ців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України у віці 18 – 70 років за останній рік ставали об’єктом хоча б одного з видів шахрайських дій у мережі Інтернет</a:t>
            </a:r>
          </a:p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37,1%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населення непідконтрольних територій</a:t>
            </a:r>
          </a:p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46,1%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людей із порушенням слуху</a:t>
            </a:r>
          </a:p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49,5%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молоді 10-17 років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="" xmlns:a16="http://schemas.microsoft.com/office/drawing/2014/main" id="{FF68C770-D301-F64E-AA4E-A50DF5C8D3CF}"/>
              </a:ext>
            </a:extLst>
          </p:cNvPr>
          <p:cNvSpPr/>
          <p:nvPr/>
        </p:nvSpPr>
        <p:spPr>
          <a:xfrm rot="10800000">
            <a:off x="852284" y="10373356"/>
            <a:ext cx="940697" cy="275352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94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15B11745-C443-BB40-92F8-66C5F7877D6E}"/>
              </a:ext>
            </a:extLst>
          </p:cNvPr>
          <p:cNvSpPr txBox="1"/>
          <p:nvPr/>
        </p:nvSpPr>
        <p:spPr>
          <a:xfrm>
            <a:off x="2043928" y="10310977"/>
            <a:ext cx="1512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Жертвами яких шахрайських дій українці стають частіше за все?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4C41CDE6-408B-0740-8A1C-0B0F688191D5}"/>
              </a:ext>
            </a:extLst>
          </p:cNvPr>
          <p:cNvSpPr txBox="1"/>
          <p:nvPr/>
        </p:nvSpPr>
        <p:spPr>
          <a:xfrm>
            <a:off x="2043928" y="10650393"/>
            <a:ext cx="15120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Отримання шахрайський повідомлень</a:t>
            </a:r>
          </a:p>
          <a:p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Майже кожен десятий опитаний говорить про </a:t>
            </a:r>
            <a:r>
              <a:rPr lang="uk-U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перенаправлення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 на підроблені веб-сайти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із запитом особистої інформації і практично стільки ж констатують шахрайське використання їх кредитної чи дебетової кратки за останні 12 місяців.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7152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8238788" cy="13679488"/>
          </a:xfrm>
          <a:prstGeom prst="rect">
            <a:avLst/>
          </a:prstGeom>
          <a:solidFill>
            <a:srgbClr val="66626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Прямоугольник 30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4"/>
          <p:cNvGrpSpPr/>
          <p:nvPr/>
        </p:nvGrpSpPr>
        <p:grpSpPr>
          <a:xfrm>
            <a:off x="2191226" y="4051008"/>
            <a:ext cx="2195312" cy="2195312"/>
            <a:chOff x="1447864" y="1680671"/>
            <a:chExt cx="1256032" cy="1256032"/>
          </a:xfrm>
        </p:grpSpPr>
        <p:sp>
          <p:nvSpPr>
            <p:cNvPr id="28" name="Donut 2"/>
            <p:cNvSpPr/>
            <p:nvPr/>
          </p:nvSpPr>
          <p:spPr>
            <a:xfrm>
              <a:off x="1447864" y="1680671"/>
              <a:ext cx="1256032" cy="1256032"/>
            </a:xfrm>
            <a:prstGeom prst="donut">
              <a:avLst>
                <a:gd name="adj" fmla="val 11686"/>
              </a:avLst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Block Arc 1"/>
            <p:cNvSpPr/>
            <p:nvPr/>
          </p:nvSpPr>
          <p:spPr>
            <a:xfrm>
              <a:off x="1447864" y="1680671"/>
              <a:ext cx="1256032" cy="1256032"/>
            </a:xfrm>
            <a:prstGeom prst="blockArc">
              <a:avLst>
                <a:gd name="adj1" fmla="val 15974953"/>
                <a:gd name="adj2" fmla="val 5399401"/>
                <a:gd name="adj3" fmla="val 1181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0" name="Rectangle 6"/>
          <p:cNvSpPr/>
          <p:nvPr/>
        </p:nvSpPr>
        <p:spPr>
          <a:xfrm>
            <a:off x="2515929" y="4783041"/>
            <a:ext cx="1553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dirty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48,4</a:t>
            </a:r>
            <a:r>
              <a:rPr lang="en-AU" sz="3200" dirty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%</a:t>
            </a:r>
            <a:endParaRPr lang="en-US" sz="3200" dirty="0">
              <a:solidFill>
                <a:schemeClr val="accent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29147" y="4783041"/>
            <a:ext cx="4753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Відсоток населення, які замовляли товари, послуги в Інтернет за останній рік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914236" y="3224364"/>
            <a:ext cx="14408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 комерція – національний рівень. Загальний аналіз</a:t>
            </a:r>
            <a:endParaRPr lang="uk-UA" sz="1600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 rot="16200000">
            <a:off x="8112257" y="6752704"/>
            <a:ext cx="670121" cy="6497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TextBox 47"/>
          <p:cNvSpPr txBox="1"/>
          <p:nvPr/>
        </p:nvSpPr>
        <p:spPr>
          <a:xfrm>
            <a:off x="1914236" y="6742497"/>
            <a:ext cx="6031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 товари та послуги Ви купували, замовляли через Інтернет для особистого користування впродовж останніх 12 місяців? </a:t>
            </a:r>
            <a:r>
              <a:rPr lang="uk-UA" sz="16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 %, можливо декілька варіантів відповіді)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val="749032413"/>
              </p:ext>
            </p:extLst>
          </p:nvPr>
        </p:nvGraphicFramePr>
        <p:xfrm>
          <a:off x="9135530" y="2967597"/>
          <a:ext cx="7204364" cy="8978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8435" y="8293150"/>
            <a:ext cx="607016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54,3% </a:t>
            </a:r>
            <a:r>
              <a:rPr lang="uk-UA" sz="14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онлайн-покупців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останні 3 місяці здійснили від 1 до 3 </a:t>
            </a:r>
            <a:r>
              <a:rPr lang="uk-UA" sz="14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Інтернет-покупок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uk-UA" sz="1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цілому, кількість покупок через мережу Інтернет серед населення України варіюється від </a:t>
            </a:r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150 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покупок.</a:t>
            </a:r>
          </a:p>
          <a:p>
            <a:endParaRPr lang="uk-UA" sz="1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Більше 10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Інтернет-замовлень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здійснило </a:t>
            </a:r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7,2% 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населення. </a:t>
            </a:r>
          </a:p>
        </p:txBody>
      </p:sp>
      <p:sp>
        <p:nvSpPr>
          <p:cNvPr id="50" name="Прямоугольник 49"/>
          <p:cNvSpPr/>
          <p:nvPr/>
        </p:nvSpPr>
        <p:spPr>
          <a:xfrm rot="10800000">
            <a:off x="1920899" y="8321448"/>
            <a:ext cx="997866" cy="292086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1" name="Прямоугольник 50"/>
          <p:cNvSpPr/>
          <p:nvPr/>
        </p:nvSpPr>
        <p:spPr>
          <a:xfrm rot="10800000">
            <a:off x="1920898" y="9032726"/>
            <a:ext cx="997866" cy="292086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Прямоугольник 51"/>
          <p:cNvSpPr/>
          <p:nvPr/>
        </p:nvSpPr>
        <p:spPr>
          <a:xfrm rot="10800000">
            <a:off x="1920898" y="9586344"/>
            <a:ext cx="997866" cy="292086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85494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8" t="9677" b="221"/>
          <a:stretch/>
        </p:blipFill>
        <p:spPr>
          <a:xfrm>
            <a:off x="-16933" y="-76244"/>
            <a:ext cx="18237200" cy="137557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8729" y="3703250"/>
            <a:ext cx="725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КУПУВАВ ТОВАРИ / ПОСЛУГИ В ІНТЕРНЕТ ЗА ОСТАННІ 12 МІСЯЦІВ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92826" y="3703250"/>
            <a:ext cx="725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КУПУВАВ ТОВАРИ / ПОСЛУГИ В ІНТЕРНЕТ ЗА ОСТАННІ 12 МІСЯЦІВ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89811" y="3235960"/>
            <a:ext cx="435159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 В ЦІЛОМУ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3" y="4490905"/>
            <a:ext cx="864619" cy="8646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11" y="7586673"/>
            <a:ext cx="864619" cy="8646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862970" y="475159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6930" y="7847364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98301" y="9565251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регіону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45" y="9199274"/>
            <a:ext cx="1104364" cy="1104364"/>
          </a:xfrm>
          <a:prstGeom prst="rect">
            <a:avLst/>
          </a:prstGeom>
        </p:spPr>
      </p:pic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516219051"/>
              </p:ext>
            </p:extLst>
          </p:nvPr>
        </p:nvGraphicFramePr>
        <p:xfrm>
          <a:off x="1934086" y="5297111"/>
          <a:ext cx="7204364" cy="2273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4239972497"/>
              </p:ext>
            </p:extLst>
          </p:nvPr>
        </p:nvGraphicFramePr>
        <p:xfrm>
          <a:off x="1934086" y="8261973"/>
          <a:ext cx="7120183" cy="1087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3337601203"/>
              </p:ext>
            </p:extLst>
          </p:nvPr>
        </p:nvGraphicFramePr>
        <p:xfrm>
          <a:off x="1934086" y="9922031"/>
          <a:ext cx="7204364" cy="2273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66" y="4488618"/>
            <a:ext cx="864619" cy="86461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24" y="7584386"/>
            <a:ext cx="864619" cy="86461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270583" y="4749309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244543" y="7845077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405914" y="9562964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регіону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258" y="9196987"/>
            <a:ext cx="1104364" cy="1104364"/>
          </a:xfrm>
          <a:prstGeom prst="rect">
            <a:avLst/>
          </a:prstGeom>
        </p:spPr>
      </p:pic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2581100511"/>
              </p:ext>
            </p:extLst>
          </p:nvPr>
        </p:nvGraphicFramePr>
        <p:xfrm>
          <a:off x="9341699" y="5294824"/>
          <a:ext cx="7204364" cy="2273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4141900886"/>
              </p:ext>
            </p:extLst>
          </p:nvPr>
        </p:nvGraphicFramePr>
        <p:xfrm>
          <a:off x="9341699" y="8259686"/>
          <a:ext cx="7120183" cy="1087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val="2305721426"/>
              </p:ext>
            </p:extLst>
          </p:nvPr>
        </p:nvGraphicFramePr>
        <p:xfrm>
          <a:off x="9341699" y="9919744"/>
          <a:ext cx="7204364" cy="2273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</p:spTree>
    <p:extLst>
      <p:ext uri="{BB962C8B-B14F-4D97-AF65-F5344CB8AC3E}">
        <p14:creationId xmlns:p14="http://schemas.microsoft.com/office/powerpoint/2010/main" val="16605218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8" t="9677" b="221"/>
          <a:stretch/>
        </p:blipFill>
        <p:spPr>
          <a:xfrm>
            <a:off x="-16933" y="-76244"/>
            <a:ext cx="18237200" cy="137557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8729" y="3703250"/>
            <a:ext cx="725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КУПУВАВ ТОВАРИ / ПОСЛУГИ В ІНТЕРНЕТ ЗА ОСТАННІ 12 МІСЯЦІВ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92826" y="3703250"/>
            <a:ext cx="725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КУПУВАВ ТОВАРИ / ПОСЛУГИ В ІНТЕРНЕТ ЗА ОСТАННІ 12 МІСЯЦІВ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89811" y="3235960"/>
            <a:ext cx="435159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 В ЦІЛОМУ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3" y="4490905"/>
            <a:ext cx="864619" cy="8646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11" y="7586673"/>
            <a:ext cx="864619" cy="8646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862970" y="475159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6930" y="7847364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98301" y="9565251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регіону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45" y="9199274"/>
            <a:ext cx="1104364" cy="1104364"/>
          </a:xfrm>
          <a:prstGeom prst="rect">
            <a:avLst/>
          </a:prstGeom>
        </p:spPr>
      </p:pic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624443082"/>
              </p:ext>
            </p:extLst>
          </p:nvPr>
        </p:nvGraphicFramePr>
        <p:xfrm>
          <a:off x="1934086" y="5297111"/>
          <a:ext cx="7204364" cy="2273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4176903132"/>
              </p:ext>
            </p:extLst>
          </p:nvPr>
        </p:nvGraphicFramePr>
        <p:xfrm>
          <a:off x="1934086" y="9922031"/>
          <a:ext cx="7204364" cy="2273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66" y="4488618"/>
            <a:ext cx="864619" cy="86461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24" y="7584386"/>
            <a:ext cx="864619" cy="86461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270583" y="4749309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244543" y="7845077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405914" y="9562964"/>
            <a:ext cx="3258428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регіону 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258" y="9196987"/>
            <a:ext cx="1104364" cy="1104364"/>
          </a:xfrm>
          <a:prstGeom prst="rect">
            <a:avLst/>
          </a:prstGeom>
        </p:spPr>
      </p:pic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1296208041"/>
              </p:ext>
            </p:extLst>
          </p:nvPr>
        </p:nvGraphicFramePr>
        <p:xfrm>
          <a:off x="9341699" y="5294824"/>
          <a:ext cx="7204364" cy="2273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val="3463943896"/>
              </p:ext>
            </p:extLst>
          </p:nvPr>
        </p:nvGraphicFramePr>
        <p:xfrm>
          <a:off x="9341699" y="9919744"/>
          <a:ext cx="7204364" cy="2273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727673445"/>
              </p:ext>
            </p:extLst>
          </p:nvPr>
        </p:nvGraphicFramePr>
        <p:xfrm>
          <a:off x="1955859" y="8248662"/>
          <a:ext cx="7204364" cy="108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722755812"/>
              </p:ext>
            </p:extLst>
          </p:nvPr>
        </p:nvGraphicFramePr>
        <p:xfrm>
          <a:off x="9292744" y="8251774"/>
          <a:ext cx="7204364" cy="108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</p:spTree>
    <p:extLst>
      <p:ext uri="{BB962C8B-B14F-4D97-AF65-F5344CB8AC3E}">
        <p14:creationId xmlns:p14="http://schemas.microsoft.com/office/powerpoint/2010/main" val="4149985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16933" y="-25223"/>
            <a:ext cx="18288000" cy="1370471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grpSp>
        <p:nvGrpSpPr>
          <p:cNvPr id="21" name="Group 4"/>
          <p:cNvGrpSpPr/>
          <p:nvPr/>
        </p:nvGrpSpPr>
        <p:grpSpPr>
          <a:xfrm>
            <a:off x="2191226" y="4066774"/>
            <a:ext cx="2195312" cy="2195312"/>
            <a:chOff x="1447864" y="1680671"/>
            <a:chExt cx="1256032" cy="1256032"/>
          </a:xfrm>
        </p:grpSpPr>
        <p:sp>
          <p:nvSpPr>
            <p:cNvPr id="22" name="Donut 2"/>
            <p:cNvSpPr/>
            <p:nvPr/>
          </p:nvSpPr>
          <p:spPr>
            <a:xfrm>
              <a:off x="1447864" y="1680671"/>
              <a:ext cx="1256032" cy="1256032"/>
            </a:xfrm>
            <a:prstGeom prst="donut">
              <a:avLst>
                <a:gd name="adj" fmla="val 11686"/>
              </a:avLst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Block Arc 1"/>
            <p:cNvSpPr/>
            <p:nvPr/>
          </p:nvSpPr>
          <p:spPr>
            <a:xfrm>
              <a:off x="1447864" y="1680671"/>
              <a:ext cx="1256032" cy="1256032"/>
            </a:xfrm>
            <a:prstGeom prst="blockArc">
              <a:avLst>
                <a:gd name="adj1" fmla="val 15974953"/>
                <a:gd name="adj2" fmla="val 2272119"/>
                <a:gd name="adj3" fmla="val 10419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529147" y="4798807"/>
            <a:ext cx="4753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Відсоток населення, які замовляли товари, послуги в Інтернет за останній рік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30002" y="3224379"/>
            <a:ext cx="14408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 комерція – непідконтрольні території. Загальний аналіз</a:t>
            </a:r>
            <a:endParaRPr lang="uk-UA" sz="1600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трелка вниз 25"/>
          <p:cNvSpPr/>
          <p:nvPr/>
        </p:nvSpPr>
        <p:spPr>
          <a:xfrm rot="16200000">
            <a:off x="8112257" y="6768470"/>
            <a:ext cx="670121" cy="64970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TextBox 26"/>
          <p:cNvSpPr txBox="1"/>
          <p:nvPr/>
        </p:nvSpPr>
        <p:spPr>
          <a:xfrm>
            <a:off x="1920898" y="6758263"/>
            <a:ext cx="5977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 товари та послуги Ви купували, замовляли через Інтернет для особистого користування впродовж останніх 12 місяців? </a:t>
            </a:r>
            <a:r>
              <a:rPr lang="uk-UA" sz="16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 %, можливо декілька варіантів відповіді)</a:t>
            </a: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601318873"/>
              </p:ext>
            </p:extLst>
          </p:nvPr>
        </p:nvGraphicFramePr>
        <p:xfrm>
          <a:off x="9135530" y="2967597"/>
          <a:ext cx="7204364" cy="8978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048435" y="8308916"/>
            <a:ext cx="607016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населення, що за останні 3 місяці здійснили </a:t>
            </a:r>
            <a:r>
              <a:rPr lang="uk-UA" sz="14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Інтернет-замовлення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робили від 1 до 3 </a:t>
            </a:r>
            <a:r>
              <a:rPr lang="uk-UA" sz="14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Інтернет-покупок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uk-UA" sz="1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Кількість покупок на непідконтрольних територіях варіюється у межах від </a:t>
            </a:r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максимального значення у 12, за останні 3 місяці. </a:t>
            </a:r>
          </a:p>
          <a:p>
            <a:endParaRPr lang="uk-UA" sz="1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Більше 5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Інтернет-замовлень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здійснило </a:t>
            </a:r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14,4% 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населення. </a:t>
            </a:r>
          </a:p>
        </p:txBody>
      </p:sp>
      <p:sp>
        <p:nvSpPr>
          <p:cNvPr id="30" name="Прямоугольник 29"/>
          <p:cNvSpPr/>
          <p:nvPr/>
        </p:nvSpPr>
        <p:spPr>
          <a:xfrm rot="10800000">
            <a:off x="1920899" y="8337214"/>
            <a:ext cx="997866" cy="292086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Прямоугольник 30"/>
          <p:cNvSpPr/>
          <p:nvPr/>
        </p:nvSpPr>
        <p:spPr>
          <a:xfrm rot="10800000">
            <a:off x="1920898" y="9032726"/>
            <a:ext cx="997866" cy="292086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Прямоугольник 31"/>
          <p:cNvSpPr/>
          <p:nvPr/>
        </p:nvSpPr>
        <p:spPr>
          <a:xfrm rot="10800000">
            <a:off x="1920898" y="9602110"/>
            <a:ext cx="997866" cy="292086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Rectangle 6"/>
          <p:cNvSpPr/>
          <p:nvPr/>
        </p:nvSpPr>
        <p:spPr>
          <a:xfrm>
            <a:off x="2721111" y="4798807"/>
            <a:ext cx="1143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dirty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34</a:t>
            </a:r>
            <a:r>
              <a:rPr lang="en-AU" sz="3200" dirty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%</a:t>
            </a:r>
            <a:endParaRPr lang="en-US" sz="3200" dirty="0">
              <a:solidFill>
                <a:schemeClr val="accent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8337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8238788" cy="13679488"/>
          </a:xfrm>
          <a:prstGeom prst="rect">
            <a:avLst/>
          </a:prstGeom>
          <a:solidFill>
            <a:srgbClr val="66626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угольник 15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grpSp>
        <p:nvGrpSpPr>
          <p:cNvPr id="20" name="Group 4"/>
          <p:cNvGrpSpPr/>
          <p:nvPr/>
        </p:nvGrpSpPr>
        <p:grpSpPr>
          <a:xfrm>
            <a:off x="2191226" y="4082540"/>
            <a:ext cx="2195312" cy="2195312"/>
            <a:chOff x="1447864" y="1680671"/>
            <a:chExt cx="1256032" cy="1256032"/>
          </a:xfrm>
        </p:grpSpPr>
        <p:sp>
          <p:nvSpPr>
            <p:cNvPr id="28" name="Donut 2"/>
            <p:cNvSpPr/>
            <p:nvPr/>
          </p:nvSpPr>
          <p:spPr>
            <a:xfrm>
              <a:off x="1447864" y="1680671"/>
              <a:ext cx="1256032" cy="1256032"/>
            </a:xfrm>
            <a:prstGeom prst="donut">
              <a:avLst>
                <a:gd name="adj" fmla="val 11686"/>
              </a:avLst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Block Arc 1"/>
            <p:cNvSpPr/>
            <p:nvPr/>
          </p:nvSpPr>
          <p:spPr>
            <a:xfrm>
              <a:off x="1447864" y="1680671"/>
              <a:ext cx="1256032" cy="1256032"/>
            </a:xfrm>
            <a:prstGeom prst="blockArc">
              <a:avLst>
                <a:gd name="adj1" fmla="val 15974953"/>
                <a:gd name="adj2" fmla="val 8431297"/>
                <a:gd name="adj3" fmla="val 1178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0" name="Rectangle 6"/>
          <p:cNvSpPr/>
          <p:nvPr/>
        </p:nvSpPr>
        <p:spPr>
          <a:xfrm>
            <a:off x="2515929" y="4814573"/>
            <a:ext cx="1553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dirty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61,6</a:t>
            </a:r>
            <a:r>
              <a:rPr lang="en-AU" sz="3200" dirty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%</a:t>
            </a:r>
            <a:endParaRPr lang="en-US" sz="3200" dirty="0">
              <a:solidFill>
                <a:schemeClr val="accent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29147" y="4814573"/>
            <a:ext cx="4753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Відсоток населення, які замовляли товари, послуги в Інтернет за останній рік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14236" y="3224379"/>
            <a:ext cx="14408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 комерція – люди з порушеннями слуху. Загальний аналіз</a:t>
            </a:r>
            <a:endParaRPr lang="uk-UA" sz="1600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трелка вниз 32"/>
          <p:cNvSpPr/>
          <p:nvPr/>
        </p:nvSpPr>
        <p:spPr>
          <a:xfrm rot="16200000">
            <a:off x="8112257" y="6784236"/>
            <a:ext cx="670121" cy="6497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TextBox 33"/>
          <p:cNvSpPr txBox="1"/>
          <p:nvPr/>
        </p:nvSpPr>
        <p:spPr>
          <a:xfrm>
            <a:off x="1914236" y="6774029"/>
            <a:ext cx="6094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 товари та послуги Ви купували, замовляли через Інтернет для особистого користування впродовж останніх 12 місяців? </a:t>
            </a:r>
            <a:r>
              <a:rPr lang="uk-UA" sz="16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 %, можливо декілька варіантів відповіді)</a:t>
            </a: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03999183"/>
              </p:ext>
            </p:extLst>
          </p:nvPr>
        </p:nvGraphicFramePr>
        <p:xfrm>
          <a:off x="9135530" y="2967597"/>
          <a:ext cx="7204364" cy="8978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3048435" y="8324682"/>
            <a:ext cx="60870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47% 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населення за останні 3 місяці здійснили від 1 до 3 </a:t>
            </a:r>
            <a:r>
              <a:rPr lang="uk-UA" sz="14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Інтернет-покупок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uk-UA" sz="1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цілому, кількість покупок через мережу Інтернет серед людей з порушеннями слуху коливається від </a:t>
            </a:r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27 замовлень.</a:t>
            </a:r>
          </a:p>
          <a:p>
            <a:endParaRPr lang="uk-UA" sz="1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Більше 10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Інтернет-замовлень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здійснило </a:t>
            </a:r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11,8% 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населення з порушеннями слуху. </a:t>
            </a:r>
          </a:p>
        </p:txBody>
      </p:sp>
      <p:sp>
        <p:nvSpPr>
          <p:cNvPr id="37" name="Прямоугольник 36"/>
          <p:cNvSpPr/>
          <p:nvPr/>
        </p:nvSpPr>
        <p:spPr>
          <a:xfrm rot="10800000">
            <a:off x="1920899" y="8384512"/>
            <a:ext cx="997866" cy="292086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Прямоугольник 37"/>
          <p:cNvSpPr/>
          <p:nvPr/>
        </p:nvSpPr>
        <p:spPr>
          <a:xfrm rot="10800000">
            <a:off x="1920898" y="9048492"/>
            <a:ext cx="997866" cy="292086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Прямоугольник 38"/>
          <p:cNvSpPr/>
          <p:nvPr/>
        </p:nvSpPr>
        <p:spPr>
          <a:xfrm rot="10800000">
            <a:off x="1920898" y="9665174"/>
            <a:ext cx="997866" cy="292086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72800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8238788" cy="13679488"/>
          </a:xfrm>
          <a:prstGeom prst="rect">
            <a:avLst/>
          </a:prstGeom>
          <a:solidFill>
            <a:srgbClr val="66626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Прямоугольник 24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grpSp>
        <p:nvGrpSpPr>
          <p:cNvPr id="23" name="Group 4"/>
          <p:cNvGrpSpPr/>
          <p:nvPr/>
        </p:nvGrpSpPr>
        <p:grpSpPr>
          <a:xfrm>
            <a:off x="2191226" y="4082540"/>
            <a:ext cx="2195312" cy="2195312"/>
            <a:chOff x="1447864" y="1680671"/>
            <a:chExt cx="1256032" cy="1256032"/>
          </a:xfrm>
        </p:grpSpPr>
        <p:sp>
          <p:nvSpPr>
            <p:cNvPr id="24" name="Donut 2"/>
            <p:cNvSpPr/>
            <p:nvPr/>
          </p:nvSpPr>
          <p:spPr>
            <a:xfrm>
              <a:off x="1447864" y="1680671"/>
              <a:ext cx="1256032" cy="1256032"/>
            </a:xfrm>
            <a:prstGeom prst="donut">
              <a:avLst>
                <a:gd name="adj" fmla="val 11686"/>
              </a:avLst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Block Arc 1"/>
            <p:cNvSpPr/>
            <p:nvPr/>
          </p:nvSpPr>
          <p:spPr>
            <a:xfrm>
              <a:off x="1447864" y="1680671"/>
              <a:ext cx="1256032" cy="1256032"/>
            </a:xfrm>
            <a:prstGeom prst="blockArc">
              <a:avLst>
                <a:gd name="adj1" fmla="val 15974953"/>
                <a:gd name="adj2" fmla="val 8321103"/>
                <a:gd name="adj3" fmla="val 11883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529147" y="4814573"/>
            <a:ext cx="4753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Відсоток населення, які замовляли товари, послуги в Інтернет за останній рік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30002" y="3224379"/>
            <a:ext cx="14408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 комерція – молодь віком 10-17 років. Загальний аналіз</a:t>
            </a:r>
            <a:endParaRPr lang="uk-UA" sz="1600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трелка вниз 30"/>
          <p:cNvSpPr/>
          <p:nvPr/>
        </p:nvSpPr>
        <p:spPr>
          <a:xfrm rot="16200000">
            <a:off x="8112257" y="6784236"/>
            <a:ext cx="670121" cy="64970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TextBox 31"/>
          <p:cNvSpPr txBox="1"/>
          <p:nvPr/>
        </p:nvSpPr>
        <p:spPr>
          <a:xfrm>
            <a:off x="1920898" y="6774029"/>
            <a:ext cx="6087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 товари та послуги Ви купували, замовляли через Інтернет для особистого користування впродовж останніх 12 місяців? </a:t>
            </a:r>
            <a:r>
              <a:rPr lang="uk-UA" sz="16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 %, можливо декілька варіантів відповіді)</a:t>
            </a: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3795646583"/>
              </p:ext>
            </p:extLst>
          </p:nvPr>
        </p:nvGraphicFramePr>
        <p:xfrm>
          <a:off x="9135530" y="2967597"/>
          <a:ext cx="7204364" cy="8978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3048435" y="8324682"/>
            <a:ext cx="607016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38,9% 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молоді 10-17 років за останні 3 місяці здійснили від 1 до 3 </a:t>
            </a:r>
            <a:r>
              <a:rPr lang="uk-UA" sz="14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Інтернет-покупок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uk-UA" sz="1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Кількість покупок серед молодого населення варіюється у межах від 1</a:t>
            </a:r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замовлень за останні 3 місяці.</a:t>
            </a:r>
          </a:p>
          <a:p>
            <a:endParaRPr lang="uk-UA" sz="1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Більше 10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Інтернет-замовлень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здійснило </a:t>
            </a:r>
            <a:r>
              <a:rPr lang="uk-UA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11,7% </a:t>
            </a:r>
            <a:r>
              <a:rPr lang="uk-UA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населення. . </a:t>
            </a:r>
          </a:p>
        </p:txBody>
      </p:sp>
      <p:sp>
        <p:nvSpPr>
          <p:cNvPr id="35" name="Прямоугольник 34"/>
          <p:cNvSpPr/>
          <p:nvPr/>
        </p:nvSpPr>
        <p:spPr>
          <a:xfrm rot="10800000">
            <a:off x="1920899" y="8352980"/>
            <a:ext cx="997866" cy="292086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Прямоугольник 35"/>
          <p:cNvSpPr/>
          <p:nvPr/>
        </p:nvSpPr>
        <p:spPr>
          <a:xfrm rot="10800000">
            <a:off x="1920898" y="9048492"/>
            <a:ext cx="997866" cy="292086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Прямоугольник 36"/>
          <p:cNvSpPr/>
          <p:nvPr/>
        </p:nvSpPr>
        <p:spPr>
          <a:xfrm rot="10800000">
            <a:off x="1920898" y="9633642"/>
            <a:ext cx="997866" cy="292086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Rectangle 6"/>
          <p:cNvSpPr/>
          <p:nvPr/>
        </p:nvSpPr>
        <p:spPr>
          <a:xfrm>
            <a:off x="2515928" y="4814573"/>
            <a:ext cx="1553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dirty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61,2</a:t>
            </a:r>
            <a:r>
              <a:rPr lang="en-AU" sz="3200" dirty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%</a:t>
            </a:r>
            <a:endParaRPr lang="en-US" sz="3200" dirty="0">
              <a:solidFill>
                <a:schemeClr val="accent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343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1166" y="3230537"/>
            <a:ext cx="6824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 причини були не купувати чи не замовляти товари / послуги для своїх особистих цілей через Інтернет за останні 12 місяців? </a:t>
            </a:r>
            <a:r>
              <a:rPr lang="uk-UA" sz="16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 %, можливо декілька варіантів відповіді)</a:t>
            </a:r>
            <a:endParaRPr lang="uk-UA" sz="1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1116" y="4207249"/>
            <a:ext cx="1766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uk-UA" sz="12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909 респондентів</a:t>
            </a:r>
            <a:endParaRPr lang="uk-UA" sz="1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551143" y="4191481"/>
            <a:ext cx="1766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uk-UA" sz="12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259 респондентів</a:t>
            </a:r>
            <a:endParaRPr lang="uk-UA" sz="1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28088" y="8553405"/>
            <a:ext cx="16817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uk-UA" sz="12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 респондентів</a:t>
            </a:r>
            <a:endParaRPr lang="uk-UA" sz="1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990994" y="8531103"/>
            <a:ext cx="1766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uk-UA" sz="12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 респондентів</a:t>
            </a:r>
            <a:endParaRPr lang="uk-UA" sz="1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31166" y="4176472"/>
            <a:ext cx="720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</a:t>
            </a:r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ЇНА В ЦІЛОМУ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21169" y="4160704"/>
            <a:ext cx="3429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НЕПІДКОНТРОЛЬНІ ТЕРИТОРІЇ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115909" y="8500326"/>
            <a:ext cx="3865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МОЛОДЬ ВІКОМ ВІД 10 ДО 17 РОКІВ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25906" y="8522628"/>
            <a:ext cx="720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З ПОРУШЕННЯМИ СЛУХУ</a:t>
            </a: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951718820"/>
              </p:ext>
            </p:extLst>
          </p:nvPr>
        </p:nvGraphicFramePr>
        <p:xfrm>
          <a:off x="1015998" y="4458327"/>
          <a:ext cx="7387024" cy="369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355620687"/>
              </p:ext>
            </p:extLst>
          </p:nvPr>
        </p:nvGraphicFramePr>
        <p:xfrm>
          <a:off x="9641485" y="4461439"/>
          <a:ext cx="7387024" cy="369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4253434163"/>
              </p:ext>
            </p:extLst>
          </p:nvPr>
        </p:nvGraphicFramePr>
        <p:xfrm>
          <a:off x="1000449" y="8940079"/>
          <a:ext cx="7387024" cy="369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215399978"/>
              </p:ext>
            </p:extLst>
          </p:nvPr>
        </p:nvGraphicFramePr>
        <p:xfrm>
          <a:off x="9640492" y="8940079"/>
          <a:ext cx="7387024" cy="369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6713684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3" r="9372"/>
          <a:stretch/>
        </p:blipFill>
        <p:spPr>
          <a:xfrm>
            <a:off x="-26894" y="-79435"/>
            <a:ext cx="18395576" cy="138594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700000">
            <a:off x="3978135" y="1556626"/>
            <a:ext cx="10587319" cy="10587319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825735" y="1744880"/>
            <a:ext cx="10587319" cy="1058731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672" y="2289621"/>
            <a:ext cx="1640254" cy="1073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25733" y="11471522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5735" y="5577148"/>
            <a:ext cx="1058731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5</a:t>
            </a:r>
          </a:p>
          <a:p>
            <a:pPr algn="ctr"/>
            <a:r>
              <a:rPr lang="uk-UA" sz="4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НАВЧАННЯ ЦИФРОВИМ НАВИЧКАМ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8" y="2327859"/>
            <a:ext cx="4752309" cy="10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697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r="3062"/>
          <a:stretch/>
        </p:blipFill>
        <p:spPr>
          <a:xfrm>
            <a:off x="-67733" y="0"/>
            <a:ext cx="18355733" cy="1367948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01867" y="2337092"/>
            <a:ext cx="7586133" cy="1347292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atin typeface="Arial" pitchFamily="34" charset="0"/>
                <a:cs typeface="Arial" pitchFamily="34" charset="0"/>
              </a:rPr>
              <a:t>Актуальність навчання цифровим навичкам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32936" y="863600"/>
            <a:ext cx="9668931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80" y="1426022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3741" y="11935836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2522391">
            <a:off x="166292" y="1166165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88" y="1495940"/>
            <a:ext cx="4752309" cy="10352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672393" y="3098818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902700563"/>
              </p:ext>
            </p:extLst>
          </p:nvPr>
        </p:nvGraphicFramePr>
        <p:xfrm>
          <a:off x="1210998" y="3442053"/>
          <a:ext cx="9225940" cy="4458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582642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r="8336"/>
          <a:stretch/>
        </p:blipFill>
        <p:spPr>
          <a:xfrm>
            <a:off x="-50801" y="0"/>
            <a:ext cx="18474267" cy="138145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1332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053" y="1476821"/>
            <a:ext cx="1640254" cy="1073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2672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541452973"/>
              </p:ext>
            </p:extLst>
          </p:nvPr>
        </p:nvGraphicFramePr>
        <p:xfrm>
          <a:off x="1369088" y="3773710"/>
          <a:ext cx="6479512" cy="393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26579" y="4829629"/>
            <a:ext cx="2398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47,4%</a:t>
            </a:r>
          </a:p>
          <a:p>
            <a:pPr algn="ctr"/>
            <a:r>
              <a:rPr lang="uk-UA" sz="18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актуально в тій </a:t>
            </a:r>
          </a:p>
          <a:p>
            <a:pPr algn="ctr"/>
            <a:r>
              <a:rPr lang="uk-UA" sz="18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чи іншій мірі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78966" y="79105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48346" y="4024412"/>
            <a:ext cx="217220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48346" y="6917266"/>
            <a:ext cx="356285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типу місцевості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48346" y="9584266"/>
            <a:ext cx="356285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4" descr="C:\Users\ОрганизациЯ\Desktop\skylin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727" y="6691988"/>
            <a:ext cx="822965" cy="8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47" y="7649873"/>
            <a:ext cx="864619" cy="8646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727" y="9338161"/>
            <a:ext cx="864619" cy="8646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072" y="3778307"/>
            <a:ext cx="864619" cy="86461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18823" y="3244740"/>
            <a:ext cx="744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УКРАЇНА.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Актуальність навчання цифровим навичкам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75121674"/>
              </p:ext>
            </p:extLst>
          </p:nvPr>
        </p:nvGraphicFramePr>
        <p:xfrm>
          <a:off x="1918823" y="8514492"/>
          <a:ext cx="6460067" cy="3431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357140317"/>
              </p:ext>
            </p:extLst>
          </p:nvPr>
        </p:nvGraphicFramePr>
        <p:xfrm>
          <a:off x="10165583" y="4386097"/>
          <a:ext cx="6460067" cy="2903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269683925"/>
              </p:ext>
            </p:extLst>
          </p:nvPr>
        </p:nvGraphicFramePr>
        <p:xfrm>
          <a:off x="10181166" y="7299201"/>
          <a:ext cx="6460067" cy="2903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4142786090"/>
              </p:ext>
            </p:extLst>
          </p:nvPr>
        </p:nvGraphicFramePr>
        <p:xfrm>
          <a:off x="10184278" y="9970838"/>
          <a:ext cx="6460067" cy="1823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489934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38"/>
          <a:stretch/>
        </p:blipFill>
        <p:spPr>
          <a:xfrm>
            <a:off x="-794" y="-7952"/>
            <a:ext cx="18238788" cy="1368743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52287" y="1221938"/>
            <a:ext cx="16563278" cy="1138177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94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778" y="1784065"/>
            <a:ext cx="1546283" cy="101199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92113" y="11653135"/>
            <a:ext cx="9980768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16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016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43928" y="3950463"/>
            <a:ext cx="1512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Скільки українців зацікавлені в навчанні цифровим навичкам?</a:t>
            </a:r>
            <a:endParaRPr lang="ru-RU" sz="1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9856" y="2587988"/>
            <a:ext cx="1265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КЛЮЧОВІ ВИСНОВКИ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6949EC85-B5D3-0143-8AFC-EC45C4E49E9F}"/>
              </a:ext>
            </a:extLst>
          </p:cNvPr>
          <p:cNvSpPr/>
          <p:nvPr/>
        </p:nvSpPr>
        <p:spPr>
          <a:xfrm rot="10800000">
            <a:off x="852285" y="3989502"/>
            <a:ext cx="940697" cy="275352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94"/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9E13A102-93DF-D141-A83B-8A86A327853D}"/>
              </a:ext>
            </a:extLst>
          </p:cNvPr>
          <p:cNvSpPr/>
          <p:nvPr/>
        </p:nvSpPr>
        <p:spPr>
          <a:xfrm rot="10800000">
            <a:off x="823223" y="6440675"/>
            <a:ext cx="940697" cy="275352"/>
          </a:xfrm>
          <a:prstGeom prst="rect">
            <a:avLst/>
          </a:prstGeom>
          <a:solidFill>
            <a:schemeClr val="tx2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94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FDBF94E-7AB3-544D-8D90-DC52AB03A368}"/>
              </a:ext>
            </a:extLst>
          </p:cNvPr>
          <p:cNvSpPr txBox="1"/>
          <p:nvPr/>
        </p:nvSpPr>
        <p:spPr>
          <a:xfrm>
            <a:off x="2014867" y="6385793"/>
            <a:ext cx="1512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 чого залежить зацікавленість у навчанні?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A707FBF-78A8-6742-941D-E37273976754}"/>
              </a:ext>
            </a:extLst>
          </p:cNvPr>
          <p:cNvSpPr txBox="1"/>
          <p:nvPr/>
        </p:nvSpPr>
        <p:spPr>
          <a:xfrm>
            <a:off x="2043925" y="4381319"/>
            <a:ext cx="15120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</a:t>
            </a:r>
            <a:r>
              <a:rPr lang="uk-UA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їнців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віці 18 – 70 років говорять про актуальність для них навчання цифровим навичкам</a:t>
            </a:r>
          </a:p>
          <a:p>
            <a:r>
              <a:rPr lang="uk-UA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61,4</a:t>
            </a:r>
            <a:r>
              <a:rPr 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молоді у віці 18 – 29 років</a:t>
            </a:r>
          </a:p>
          <a:p>
            <a:r>
              <a:rPr lang="uk-UA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67,5</a:t>
            </a:r>
            <a:r>
              <a:rPr 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дітей середнього та старшого шкільного (10 – 17 років)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осіб з вадами слуху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23">
            <a:extLst>
              <a:ext uri="{FF2B5EF4-FFF2-40B4-BE49-F238E27FC236}">
                <a16:creationId xmlns="" xmlns:a16="http://schemas.microsoft.com/office/drawing/2014/main" id="{7FB063D6-2BE1-C84E-AF9F-1B9267273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2595" y="4002733"/>
            <a:ext cx="49547" cy="49547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0532" tIns="25266" rIns="50532" bIns="25266" numCol="1" anchor="t" anchorCtr="0" compatLnSpc="1">
            <a:prstTxWarp prst="textNoShape">
              <a:avLst/>
            </a:prstTxWarp>
          </a:bodyPr>
          <a:lstStyle/>
          <a:p>
            <a:endParaRPr lang="en-US" sz="817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13D9989F-3207-B84C-891A-80B8D2964DEA}"/>
              </a:ext>
            </a:extLst>
          </p:cNvPr>
          <p:cNvSpPr txBox="1"/>
          <p:nvPr/>
        </p:nvSpPr>
        <p:spPr>
          <a:xfrm>
            <a:off x="2014867" y="6790485"/>
            <a:ext cx="15120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Зацікавленість у навчанні прямо </a:t>
            </a:r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пропорційна рівню володіння цифровими навичками населення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Чим нижче рівень цифрових компетенцій, тим гірше актуалізований запит на опанування новими навичками, а від так переважно декларується неактуальність навчання. І навпаки, вищий рівень цифрових навичок актуалізує потребу у поглибленні наявних знань та розширені своїх компетенцій.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8EBFE46-DBC7-9845-A142-6DACADB77990}"/>
              </a:ext>
            </a:extLst>
          </p:cNvPr>
          <p:cNvSpPr txBox="1"/>
          <p:nvPr/>
        </p:nvSpPr>
        <p:spPr>
          <a:xfrm>
            <a:off x="2043925" y="7744927"/>
            <a:ext cx="1512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Чому навчати?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995A5BF5-169D-0A4A-9C5D-43A722E7EBBE}"/>
              </a:ext>
            </a:extLst>
          </p:cNvPr>
          <p:cNvSpPr/>
          <p:nvPr/>
        </p:nvSpPr>
        <p:spPr>
          <a:xfrm rot="10800000">
            <a:off x="852282" y="7783966"/>
            <a:ext cx="940697" cy="275352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94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4DB37B6-82C2-9347-AD8A-A9527E1AFBEE}"/>
              </a:ext>
            </a:extLst>
          </p:cNvPr>
          <p:cNvSpPr txBox="1"/>
          <p:nvPr/>
        </p:nvSpPr>
        <p:spPr>
          <a:xfrm>
            <a:off x="2043922" y="8175783"/>
            <a:ext cx="1512068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 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базових курсів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беззаперечне лідерство належить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</a:t>
            </a:r>
            <a:r>
              <a:rPr lang="uk-UA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итам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на: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tx1"/>
              </a:buClr>
              <a:buFont typeface="Wingdings" pitchFamily="2" charset="2"/>
              <a:buChar char="q"/>
            </a:pP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безпеку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tx1"/>
              </a:buClr>
              <a:buFont typeface="Wingdings" pitchFamily="2" charset="2"/>
              <a:buChar char="q"/>
            </a:pP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Розрізнення надійних та ненадійних джерел інформації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tx1"/>
              </a:buClr>
              <a:buFont typeface="Wingdings" pitchFamily="2" charset="2"/>
              <a:buChar char="q"/>
            </a:pP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Швидкій та якісний пошук інформації у мережі Інтернет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tx1"/>
              </a:buClr>
              <a:buFont typeface="Wingdings" pitchFamily="2" charset="2"/>
              <a:buChar char="q"/>
            </a:pP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безпека для дітей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Перелічені тематики курсів однаково цікаві представникам усіх категорій, які були включені до даного дослідження.</a:t>
            </a:r>
          </a:p>
          <a:p>
            <a:endParaRPr lang="uk-UA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 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поглиблених курсів 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зацікавленість є у вивченні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tx1"/>
              </a:buClr>
              <a:buFont typeface="Wingdings" pitchFamily="2" charset="2"/>
              <a:buChar char="q"/>
            </a:pP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Обробка на монтаж відео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tx1"/>
              </a:buClr>
              <a:buFont typeface="Wingdings" pitchFamily="2" charset="2"/>
              <a:buChar char="q"/>
            </a:pP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Встановлення програмного забезпечення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tx1"/>
              </a:buClr>
              <a:buFont typeface="Wingdings" pitchFamily="2" charset="2"/>
              <a:buChar char="q"/>
            </a:pP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Робота в </a:t>
            </a:r>
            <a:r>
              <a:rPr lang="uk-UA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фоторедакторах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переліку 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базових професійних курсів</a:t>
            </a: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 усім чотирьом категоріям до першої п’ятірки потрапили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tx1"/>
              </a:buClr>
              <a:buFont typeface="Wingdings" pitchFamily="2" charset="2"/>
              <a:buChar char="q"/>
            </a:pP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Основи створення фотографій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tx1"/>
              </a:buClr>
              <a:buFont typeface="Wingdings" pitchFamily="2" charset="2"/>
              <a:buChar char="q"/>
            </a:pP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Створення сайтів (на основі шаблонів)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tx1"/>
              </a:buClr>
              <a:buFont typeface="Wingdings" pitchFamily="2" charset="2"/>
              <a:buChar char="q"/>
            </a:pPr>
            <a:r>
              <a:rPr lang="uk-UA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Основи графічного дизайну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7669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1" y="3564269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18823" y="3244740"/>
            <a:ext cx="6484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Причини актуальності навчання цифровим навичкам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71633" y="3252000"/>
            <a:ext cx="6484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Причини неактуальності навчання цифровим навичкам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200575" y="3564269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31161536"/>
              </p:ext>
            </p:extLst>
          </p:nvPr>
        </p:nvGraphicFramePr>
        <p:xfrm>
          <a:off x="1267083" y="3969015"/>
          <a:ext cx="7237058" cy="5018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688181238"/>
              </p:ext>
            </p:extLst>
          </p:nvPr>
        </p:nvGraphicFramePr>
        <p:xfrm>
          <a:off x="9795289" y="3936679"/>
          <a:ext cx="7237058" cy="5018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8449771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8823" y="32447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Цифрові НАВИЧКИ, які хотіли б сформувати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149883190"/>
              </p:ext>
            </p:extLst>
          </p:nvPr>
        </p:nvGraphicFramePr>
        <p:xfrm>
          <a:off x="1918823" y="3583294"/>
          <a:ext cx="7199777" cy="3217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087906895"/>
              </p:ext>
            </p:extLst>
          </p:nvPr>
        </p:nvGraphicFramePr>
        <p:xfrm>
          <a:off x="1758716" y="7853082"/>
          <a:ext cx="6838434" cy="3919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020437540"/>
              </p:ext>
            </p:extLst>
          </p:nvPr>
        </p:nvGraphicFramePr>
        <p:xfrm>
          <a:off x="9830457" y="7725617"/>
          <a:ext cx="6838434" cy="3666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708397673"/>
              </p:ext>
            </p:extLst>
          </p:nvPr>
        </p:nvGraphicFramePr>
        <p:xfrm>
          <a:off x="9805154" y="3664114"/>
          <a:ext cx="6711196" cy="3136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778966" y="7121690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48346" y="3217607"/>
            <a:ext cx="217220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48346" y="7092135"/>
            <a:ext cx="356285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47" y="6860997"/>
            <a:ext cx="864619" cy="8646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727" y="6846030"/>
            <a:ext cx="864619" cy="86461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072" y="2971502"/>
            <a:ext cx="864619" cy="8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944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1" y="3564269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18823" y="3244740"/>
            <a:ext cx="6484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ПОГЛИБЛЕНІ НАВИЧКИ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71633" y="3252000"/>
            <a:ext cx="6484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БАЗОВІ НАВИЧКИ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200575" y="3564269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28718114"/>
              </p:ext>
            </p:extLst>
          </p:nvPr>
        </p:nvGraphicFramePr>
        <p:xfrm>
          <a:off x="9795289" y="3936679"/>
          <a:ext cx="7237058" cy="5018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442171961"/>
              </p:ext>
            </p:extLst>
          </p:nvPr>
        </p:nvGraphicFramePr>
        <p:xfrm>
          <a:off x="1267083" y="3936680"/>
          <a:ext cx="7237058" cy="5028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709926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8823" y="32447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КУРСИ, які хотіли б пройти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13627272"/>
              </p:ext>
            </p:extLst>
          </p:nvPr>
        </p:nvGraphicFramePr>
        <p:xfrm>
          <a:off x="1918823" y="3583294"/>
          <a:ext cx="7199777" cy="3217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857613621"/>
              </p:ext>
            </p:extLst>
          </p:nvPr>
        </p:nvGraphicFramePr>
        <p:xfrm>
          <a:off x="1758716" y="7853082"/>
          <a:ext cx="6838434" cy="3919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274418489"/>
              </p:ext>
            </p:extLst>
          </p:nvPr>
        </p:nvGraphicFramePr>
        <p:xfrm>
          <a:off x="9830457" y="7725617"/>
          <a:ext cx="6838434" cy="3666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199118008"/>
              </p:ext>
            </p:extLst>
          </p:nvPr>
        </p:nvGraphicFramePr>
        <p:xfrm>
          <a:off x="9805154" y="3664114"/>
          <a:ext cx="6711196" cy="3136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778966" y="7121690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48346" y="3217607"/>
            <a:ext cx="217220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48346" y="7092135"/>
            <a:ext cx="356285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47" y="6860997"/>
            <a:ext cx="864619" cy="8646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727" y="6846030"/>
            <a:ext cx="864619" cy="86461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072" y="2971502"/>
            <a:ext cx="864619" cy="8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016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8823" y="32447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БАЗОВІ КУРСИ</a:t>
            </a: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548768888"/>
              </p:ext>
            </p:extLst>
          </p:nvPr>
        </p:nvGraphicFramePr>
        <p:xfrm>
          <a:off x="1881542" y="3583294"/>
          <a:ext cx="7237058" cy="4512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918823" y="81596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ПОГЛИБЛЕНІ КУРСИ</a:t>
            </a: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256334618"/>
              </p:ext>
            </p:extLst>
          </p:nvPr>
        </p:nvGraphicFramePr>
        <p:xfrm>
          <a:off x="1881542" y="8498194"/>
          <a:ext cx="7237058" cy="3447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9996023" y="32447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БАЗОВІ ПРОФЕСІЙНІ КУРСИ</a:t>
            </a: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376852942"/>
              </p:ext>
            </p:extLst>
          </p:nvPr>
        </p:nvGraphicFramePr>
        <p:xfrm>
          <a:off x="9118600" y="3583293"/>
          <a:ext cx="7854950" cy="8362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572001" y="3233183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200575" y="3233183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1522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r="8336"/>
          <a:stretch/>
        </p:blipFill>
        <p:spPr>
          <a:xfrm>
            <a:off x="-50801" y="0"/>
            <a:ext cx="18474267" cy="138145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1332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053" y="1476821"/>
            <a:ext cx="1640254" cy="1073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2672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465854071"/>
              </p:ext>
            </p:extLst>
          </p:nvPr>
        </p:nvGraphicFramePr>
        <p:xfrm>
          <a:off x="1369088" y="3773710"/>
          <a:ext cx="6479512" cy="393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26579" y="4829629"/>
            <a:ext cx="2398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48,1%</a:t>
            </a:r>
          </a:p>
          <a:p>
            <a:pPr algn="ctr"/>
            <a:r>
              <a:rPr lang="uk-UA" sz="18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актуально в тій </a:t>
            </a:r>
          </a:p>
          <a:p>
            <a:pPr algn="ctr"/>
            <a:r>
              <a:rPr lang="uk-UA" sz="18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чи іншій мірі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670161324"/>
              </p:ext>
            </p:extLst>
          </p:nvPr>
        </p:nvGraphicFramePr>
        <p:xfrm>
          <a:off x="1543566" y="8519576"/>
          <a:ext cx="6838434" cy="3253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189311511"/>
              </p:ext>
            </p:extLst>
          </p:nvPr>
        </p:nvGraphicFramePr>
        <p:xfrm>
          <a:off x="9848346" y="8529355"/>
          <a:ext cx="6838434" cy="2068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510088139"/>
              </p:ext>
            </p:extLst>
          </p:nvPr>
        </p:nvGraphicFramePr>
        <p:xfrm>
          <a:off x="9805154" y="4470919"/>
          <a:ext cx="6711196" cy="282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778966" y="79105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48346" y="4024412"/>
            <a:ext cx="217220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48346" y="7916869"/>
            <a:ext cx="356285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18823" y="3244740"/>
            <a:ext cx="744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НЕПІДКОНТРОЛЬНІ ТЕРИТОРІЇ.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Актуальність навчання цифровим навичкам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186" y="7644249"/>
            <a:ext cx="875865" cy="87586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914" y="7653490"/>
            <a:ext cx="875865" cy="87586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604" y="3761911"/>
            <a:ext cx="867752" cy="86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794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1" y="3564269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18823" y="3244740"/>
            <a:ext cx="6484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Причини актуальності навчання цифровим навичкам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71633" y="3252000"/>
            <a:ext cx="6484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Причини неактуальності навчання цифровим навичкам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200575" y="3564269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214657385"/>
              </p:ext>
            </p:extLst>
          </p:nvPr>
        </p:nvGraphicFramePr>
        <p:xfrm>
          <a:off x="1267083" y="3969015"/>
          <a:ext cx="7237058" cy="5018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743088539"/>
              </p:ext>
            </p:extLst>
          </p:nvPr>
        </p:nvGraphicFramePr>
        <p:xfrm>
          <a:off x="9795289" y="3936679"/>
          <a:ext cx="7237058" cy="5018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6328946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8823" y="32447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Цифрові НАВИЧКИ, які хотіли б сформувати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642166432"/>
              </p:ext>
            </p:extLst>
          </p:nvPr>
        </p:nvGraphicFramePr>
        <p:xfrm>
          <a:off x="1918823" y="3583294"/>
          <a:ext cx="7199777" cy="3217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895403345"/>
              </p:ext>
            </p:extLst>
          </p:nvPr>
        </p:nvGraphicFramePr>
        <p:xfrm>
          <a:off x="1758716" y="7853082"/>
          <a:ext cx="6838434" cy="3919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369511743"/>
              </p:ext>
            </p:extLst>
          </p:nvPr>
        </p:nvGraphicFramePr>
        <p:xfrm>
          <a:off x="9830457" y="7725617"/>
          <a:ext cx="6838434" cy="3666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007203726"/>
              </p:ext>
            </p:extLst>
          </p:nvPr>
        </p:nvGraphicFramePr>
        <p:xfrm>
          <a:off x="9805154" y="3664114"/>
          <a:ext cx="6711196" cy="3136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778966" y="7121690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48346" y="3217607"/>
            <a:ext cx="217220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48346" y="7092135"/>
            <a:ext cx="356285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186" y="6837444"/>
            <a:ext cx="875865" cy="87586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914" y="6846685"/>
            <a:ext cx="875865" cy="87586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604" y="2990964"/>
            <a:ext cx="867752" cy="86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944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1" y="3564269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18823" y="3244740"/>
            <a:ext cx="6484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ПОГЛИБЛЕНІ НАВИЧКИ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71633" y="3252000"/>
            <a:ext cx="6484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БАЗОВІ НАВИЧКИ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200575" y="3564269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55216232"/>
              </p:ext>
            </p:extLst>
          </p:nvPr>
        </p:nvGraphicFramePr>
        <p:xfrm>
          <a:off x="9795289" y="3936679"/>
          <a:ext cx="7237058" cy="5018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62940413"/>
              </p:ext>
            </p:extLst>
          </p:nvPr>
        </p:nvGraphicFramePr>
        <p:xfrm>
          <a:off x="1267083" y="3936680"/>
          <a:ext cx="7237058" cy="5028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0696693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8823" y="32447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КУРСИ, які хотіли б пройти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677496846"/>
              </p:ext>
            </p:extLst>
          </p:nvPr>
        </p:nvGraphicFramePr>
        <p:xfrm>
          <a:off x="1918823" y="3583294"/>
          <a:ext cx="7199777" cy="3217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915058599"/>
              </p:ext>
            </p:extLst>
          </p:nvPr>
        </p:nvGraphicFramePr>
        <p:xfrm>
          <a:off x="1758716" y="7853082"/>
          <a:ext cx="6838434" cy="3919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621453662"/>
              </p:ext>
            </p:extLst>
          </p:nvPr>
        </p:nvGraphicFramePr>
        <p:xfrm>
          <a:off x="9830457" y="7725617"/>
          <a:ext cx="6838434" cy="3666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326989748"/>
              </p:ext>
            </p:extLst>
          </p:nvPr>
        </p:nvGraphicFramePr>
        <p:xfrm>
          <a:off x="9805154" y="3664114"/>
          <a:ext cx="6711196" cy="3136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778966" y="7121690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48346" y="3217607"/>
            <a:ext cx="217220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48346" y="7092135"/>
            <a:ext cx="356285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186" y="6837444"/>
            <a:ext cx="875865" cy="87586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914" y="6846685"/>
            <a:ext cx="875865" cy="87586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604" y="2990964"/>
            <a:ext cx="867752" cy="86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77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r="8336"/>
          <a:stretch/>
        </p:blipFill>
        <p:spPr>
          <a:xfrm>
            <a:off x="-50801" y="0"/>
            <a:ext cx="18474267" cy="138145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1332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053" y="1476821"/>
            <a:ext cx="1640254" cy="1073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2672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33122" y="2769320"/>
            <a:ext cx="14134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Актуальність навчання цифровим навичкам</a:t>
            </a:r>
          </a:p>
          <a:p>
            <a:pPr algn="ctr"/>
            <a:r>
              <a:rPr lang="uk-UA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Україна в цілому</a:t>
            </a:r>
            <a:endParaRPr lang="uk-UA" sz="32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4122376" y="3968014"/>
            <a:ext cx="716615" cy="716614"/>
            <a:chOff x="14393683" y="3968014"/>
            <a:chExt cx="927096" cy="927096"/>
          </a:xfrm>
        </p:grpSpPr>
        <p:sp>
          <p:nvSpPr>
            <p:cNvPr id="35" name="Rectangle 29">
              <a:extLst>
                <a:ext uri="{FF2B5EF4-FFF2-40B4-BE49-F238E27FC236}">
                  <a16:creationId xmlns="" xmlns:a16="http://schemas.microsoft.com/office/drawing/2014/main" id="{A1EFE772-C358-164F-BC14-BCBA084F525C}"/>
                </a:ext>
              </a:extLst>
            </p:cNvPr>
            <p:cNvSpPr/>
            <p:nvPr/>
          </p:nvSpPr>
          <p:spPr>
            <a:xfrm rot="16200000" flipV="1">
              <a:off x="14393683" y="3968014"/>
              <a:ext cx="927096" cy="9270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hape 548">
              <a:extLst>
                <a:ext uri="{FF2B5EF4-FFF2-40B4-BE49-F238E27FC236}">
                  <a16:creationId xmlns="" xmlns:a16="http://schemas.microsoft.com/office/drawing/2014/main" id="{B6240F67-5621-3E43-99C1-8A54647A5185}"/>
                </a:ext>
              </a:extLst>
            </p:cNvPr>
            <p:cNvSpPr/>
            <p:nvPr/>
          </p:nvSpPr>
          <p:spPr>
            <a:xfrm>
              <a:off x="14581603" y="4155916"/>
              <a:ext cx="551255" cy="551289"/>
            </a:xfrm>
            <a:custGeom>
              <a:avLst/>
              <a:gdLst/>
              <a:ahLst/>
              <a:cxnLst/>
              <a:rect l="0" t="0" r="0" b="0"/>
              <a:pathLst>
                <a:path w="16221" h="16222" fill="none" extrusionOk="0">
                  <a:moveTo>
                    <a:pt x="0" y="8111"/>
                  </a:moveTo>
                  <a:lnTo>
                    <a:pt x="0" y="8111"/>
                  </a:lnTo>
                  <a:lnTo>
                    <a:pt x="0" y="7697"/>
                  </a:lnTo>
                  <a:lnTo>
                    <a:pt x="49" y="7283"/>
                  </a:lnTo>
                  <a:lnTo>
                    <a:pt x="98" y="6869"/>
                  </a:lnTo>
                  <a:lnTo>
                    <a:pt x="171" y="6479"/>
                  </a:lnTo>
                  <a:lnTo>
                    <a:pt x="244" y="6090"/>
                  </a:lnTo>
                  <a:lnTo>
                    <a:pt x="366" y="5700"/>
                  </a:lnTo>
                  <a:lnTo>
                    <a:pt x="487" y="5335"/>
                  </a:lnTo>
                  <a:lnTo>
                    <a:pt x="634" y="4945"/>
                  </a:lnTo>
                  <a:lnTo>
                    <a:pt x="804" y="4604"/>
                  </a:lnTo>
                  <a:lnTo>
                    <a:pt x="975" y="4239"/>
                  </a:lnTo>
                  <a:lnTo>
                    <a:pt x="1169" y="3898"/>
                  </a:lnTo>
                  <a:lnTo>
                    <a:pt x="1389" y="3581"/>
                  </a:lnTo>
                  <a:lnTo>
                    <a:pt x="1608" y="3264"/>
                  </a:lnTo>
                  <a:lnTo>
                    <a:pt x="1851" y="2948"/>
                  </a:lnTo>
                  <a:lnTo>
                    <a:pt x="2119" y="2656"/>
                  </a:lnTo>
                  <a:lnTo>
                    <a:pt x="2387" y="2388"/>
                  </a:lnTo>
                  <a:lnTo>
                    <a:pt x="2655" y="2120"/>
                  </a:lnTo>
                  <a:lnTo>
                    <a:pt x="2947" y="1852"/>
                  </a:lnTo>
                  <a:lnTo>
                    <a:pt x="3264" y="1608"/>
                  </a:lnTo>
                  <a:lnTo>
                    <a:pt x="3581" y="1389"/>
                  </a:lnTo>
                  <a:lnTo>
                    <a:pt x="3897" y="1170"/>
                  </a:lnTo>
                  <a:lnTo>
                    <a:pt x="4238" y="975"/>
                  </a:lnTo>
                  <a:lnTo>
                    <a:pt x="4603" y="805"/>
                  </a:lnTo>
                  <a:lnTo>
                    <a:pt x="4944" y="634"/>
                  </a:lnTo>
                  <a:lnTo>
                    <a:pt x="5334" y="488"/>
                  </a:lnTo>
                  <a:lnTo>
                    <a:pt x="5699" y="366"/>
                  </a:lnTo>
                  <a:lnTo>
                    <a:pt x="6089" y="244"/>
                  </a:lnTo>
                  <a:lnTo>
                    <a:pt x="6479" y="171"/>
                  </a:lnTo>
                  <a:lnTo>
                    <a:pt x="6868" y="98"/>
                  </a:lnTo>
                  <a:lnTo>
                    <a:pt x="7282" y="50"/>
                  </a:lnTo>
                  <a:lnTo>
                    <a:pt x="7696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8525" y="1"/>
                  </a:lnTo>
                  <a:lnTo>
                    <a:pt x="8939" y="50"/>
                  </a:lnTo>
                  <a:lnTo>
                    <a:pt x="9353" y="98"/>
                  </a:lnTo>
                  <a:lnTo>
                    <a:pt x="9742" y="171"/>
                  </a:lnTo>
                  <a:lnTo>
                    <a:pt x="10132" y="244"/>
                  </a:lnTo>
                  <a:lnTo>
                    <a:pt x="10522" y="366"/>
                  </a:lnTo>
                  <a:lnTo>
                    <a:pt x="10911" y="488"/>
                  </a:lnTo>
                  <a:lnTo>
                    <a:pt x="11277" y="634"/>
                  </a:lnTo>
                  <a:lnTo>
                    <a:pt x="11618" y="805"/>
                  </a:lnTo>
                  <a:lnTo>
                    <a:pt x="11983" y="975"/>
                  </a:lnTo>
                  <a:lnTo>
                    <a:pt x="12324" y="1170"/>
                  </a:lnTo>
                  <a:lnTo>
                    <a:pt x="12641" y="1389"/>
                  </a:lnTo>
                  <a:lnTo>
                    <a:pt x="12957" y="1608"/>
                  </a:lnTo>
                  <a:lnTo>
                    <a:pt x="13274" y="1852"/>
                  </a:lnTo>
                  <a:lnTo>
                    <a:pt x="13566" y="2120"/>
                  </a:lnTo>
                  <a:lnTo>
                    <a:pt x="13834" y="2388"/>
                  </a:lnTo>
                  <a:lnTo>
                    <a:pt x="14126" y="2656"/>
                  </a:lnTo>
                  <a:lnTo>
                    <a:pt x="14370" y="2948"/>
                  </a:lnTo>
                  <a:lnTo>
                    <a:pt x="14613" y="3264"/>
                  </a:lnTo>
                  <a:lnTo>
                    <a:pt x="14832" y="3581"/>
                  </a:lnTo>
                  <a:lnTo>
                    <a:pt x="15052" y="3898"/>
                  </a:lnTo>
                  <a:lnTo>
                    <a:pt x="15247" y="4239"/>
                  </a:lnTo>
                  <a:lnTo>
                    <a:pt x="15417" y="4604"/>
                  </a:lnTo>
                  <a:lnTo>
                    <a:pt x="15587" y="4945"/>
                  </a:lnTo>
                  <a:lnTo>
                    <a:pt x="15734" y="5335"/>
                  </a:lnTo>
                  <a:lnTo>
                    <a:pt x="15855" y="5700"/>
                  </a:lnTo>
                  <a:lnTo>
                    <a:pt x="15977" y="6090"/>
                  </a:lnTo>
                  <a:lnTo>
                    <a:pt x="16050" y="6479"/>
                  </a:lnTo>
                  <a:lnTo>
                    <a:pt x="16123" y="6869"/>
                  </a:lnTo>
                  <a:lnTo>
                    <a:pt x="16172" y="7283"/>
                  </a:lnTo>
                  <a:lnTo>
                    <a:pt x="16221" y="7697"/>
                  </a:lnTo>
                  <a:lnTo>
                    <a:pt x="16221" y="8111"/>
                  </a:lnTo>
                  <a:lnTo>
                    <a:pt x="16221" y="8111"/>
                  </a:lnTo>
                  <a:lnTo>
                    <a:pt x="16221" y="8525"/>
                  </a:lnTo>
                  <a:lnTo>
                    <a:pt x="16172" y="8939"/>
                  </a:lnTo>
                  <a:lnTo>
                    <a:pt x="16123" y="9353"/>
                  </a:lnTo>
                  <a:lnTo>
                    <a:pt x="16050" y="9743"/>
                  </a:lnTo>
                  <a:lnTo>
                    <a:pt x="15977" y="10133"/>
                  </a:lnTo>
                  <a:lnTo>
                    <a:pt x="15855" y="10522"/>
                  </a:lnTo>
                  <a:lnTo>
                    <a:pt x="15734" y="10888"/>
                  </a:lnTo>
                  <a:lnTo>
                    <a:pt x="15587" y="11277"/>
                  </a:lnTo>
                  <a:lnTo>
                    <a:pt x="15417" y="11618"/>
                  </a:lnTo>
                  <a:lnTo>
                    <a:pt x="15247" y="11984"/>
                  </a:lnTo>
                  <a:lnTo>
                    <a:pt x="15052" y="12324"/>
                  </a:lnTo>
                  <a:lnTo>
                    <a:pt x="14832" y="12641"/>
                  </a:lnTo>
                  <a:lnTo>
                    <a:pt x="14613" y="12958"/>
                  </a:lnTo>
                  <a:lnTo>
                    <a:pt x="14370" y="13274"/>
                  </a:lnTo>
                  <a:lnTo>
                    <a:pt x="14126" y="13567"/>
                  </a:lnTo>
                  <a:lnTo>
                    <a:pt x="13834" y="13835"/>
                  </a:lnTo>
                  <a:lnTo>
                    <a:pt x="13566" y="14102"/>
                  </a:lnTo>
                  <a:lnTo>
                    <a:pt x="13274" y="14370"/>
                  </a:lnTo>
                  <a:lnTo>
                    <a:pt x="12957" y="14614"/>
                  </a:lnTo>
                  <a:lnTo>
                    <a:pt x="12641" y="14833"/>
                  </a:lnTo>
                  <a:lnTo>
                    <a:pt x="12324" y="15052"/>
                  </a:lnTo>
                  <a:lnTo>
                    <a:pt x="11983" y="15247"/>
                  </a:lnTo>
                  <a:lnTo>
                    <a:pt x="11618" y="15418"/>
                  </a:lnTo>
                  <a:lnTo>
                    <a:pt x="11277" y="15588"/>
                  </a:lnTo>
                  <a:lnTo>
                    <a:pt x="10911" y="15734"/>
                  </a:lnTo>
                  <a:lnTo>
                    <a:pt x="10522" y="15856"/>
                  </a:lnTo>
                  <a:lnTo>
                    <a:pt x="10132" y="15978"/>
                  </a:lnTo>
                  <a:lnTo>
                    <a:pt x="9742" y="16051"/>
                  </a:lnTo>
                  <a:lnTo>
                    <a:pt x="9353" y="16124"/>
                  </a:lnTo>
                  <a:lnTo>
                    <a:pt x="8939" y="16173"/>
                  </a:lnTo>
                  <a:lnTo>
                    <a:pt x="8525" y="16221"/>
                  </a:lnTo>
                  <a:lnTo>
                    <a:pt x="8111" y="16221"/>
                  </a:lnTo>
                  <a:lnTo>
                    <a:pt x="8111" y="16221"/>
                  </a:lnTo>
                  <a:lnTo>
                    <a:pt x="7696" y="16221"/>
                  </a:lnTo>
                  <a:lnTo>
                    <a:pt x="7282" y="16173"/>
                  </a:lnTo>
                  <a:lnTo>
                    <a:pt x="6868" y="16124"/>
                  </a:lnTo>
                  <a:lnTo>
                    <a:pt x="6479" y="16051"/>
                  </a:lnTo>
                  <a:lnTo>
                    <a:pt x="6089" y="15978"/>
                  </a:lnTo>
                  <a:lnTo>
                    <a:pt x="5699" y="15856"/>
                  </a:lnTo>
                  <a:lnTo>
                    <a:pt x="5334" y="15734"/>
                  </a:lnTo>
                  <a:lnTo>
                    <a:pt x="4944" y="15588"/>
                  </a:lnTo>
                  <a:lnTo>
                    <a:pt x="4603" y="15418"/>
                  </a:lnTo>
                  <a:lnTo>
                    <a:pt x="4238" y="15247"/>
                  </a:lnTo>
                  <a:lnTo>
                    <a:pt x="3897" y="15052"/>
                  </a:lnTo>
                  <a:lnTo>
                    <a:pt x="3581" y="14833"/>
                  </a:lnTo>
                  <a:lnTo>
                    <a:pt x="3264" y="14614"/>
                  </a:lnTo>
                  <a:lnTo>
                    <a:pt x="2947" y="14370"/>
                  </a:lnTo>
                  <a:lnTo>
                    <a:pt x="2655" y="14102"/>
                  </a:lnTo>
                  <a:lnTo>
                    <a:pt x="2387" y="13835"/>
                  </a:lnTo>
                  <a:lnTo>
                    <a:pt x="2119" y="13567"/>
                  </a:lnTo>
                  <a:lnTo>
                    <a:pt x="1851" y="13274"/>
                  </a:lnTo>
                  <a:lnTo>
                    <a:pt x="1608" y="12958"/>
                  </a:lnTo>
                  <a:lnTo>
                    <a:pt x="1389" y="12641"/>
                  </a:lnTo>
                  <a:lnTo>
                    <a:pt x="1169" y="12324"/>
                  </a:lnTo>
                  <a:lnTo>
                    <a:pt x="975" y="11984"/>
                  </a:lnTo>
                  <a:lnTo>
                    <a:pt x="804" y="11618"/>
                  </a:lnTo>
                  <a:lnTo>
                    <a:pt x="634" y="11277"/>
                  </a:lnTo>
                  <a:lnTo>
                    <a:pt x="487" y="10888"/>
                  </a:lnTo>
                  <a:lnTo>
                    <a:pt x="366" y="10522"/>
                  </a:lnTo>
                  <a:lnTo>
                    <a:pt x="244" y="10133"/>
                  </a:lnTo>
                  <a:lnTo>
                    <a:pt x="171" y="9743"/>
                  </a:lnTo>
                  <a:lnTo>
                    <a:pt x="98" y="9353"/>
                  </a:lnTo>
                  <a:lnTo>
                    <a:pt x="49" y="8939"/>
                  </a:lnTo>
                  <a:lnTo>
                    <a:pt x="0" y="8525"/>
                  </a:lnTo>
                  <a:lnTo>
                    <a:pt x="0" y="8111"/>
                  </a:lnTo>
                  <a:lnTo>
                    <a:pt x="0" y="8111"/>
                  </a:lnTo>
                  <a:close/>
                  <a:moveTo>
                    <a:pt x="7234" y="11180"/>
                  </a:moveTo>
                  <a:lnTo>
                    <a:pt x="7234" y="11180"/>
                  </a:lnTo>
                  <a:lnTo>
                    <a:pt x="7282" y="11180"/>
                  </a:lnTo>
                  <a:lnTo>
                    <a:pt x="7282" y="11180"/>
                  </a:lnTo>
                  <a:lnTo>
                    <a:pt x="7453" y="11155"/>
                  </a:lnTo>
                  <a:lnTo>
                    <a:pt x="7623" y="11082"/>
                  </a:lnTo>
                  <a:lnTo>
                    <a:pt x="7794" y="10985"/>
                  </a:lnTo>
                  <a:lnTo>
                    <a:pt x="7916" y="10863"/>
                  </a:lnTo>
                  <a:lnTo>
                    <a:pt x="12007" y="6747"/>
                  </a:lnTo>
                  <a:lnTo>
                    <a:pt x="12007" y="6747"/>
                  </a:lnTo>
                  <a:lnTo>
                    <a:pt x="12105" y="6625"/>
                  </a:lnTo>
                  <a:lnTo>
                    <a:pt x="12153" y="6504"/>
                  </a:lnTo>
                  <a:lnTo>
                    <a:pt x="12202" y="6358"/>
                  </a:lnTo>
                  <a:lnTo>
                    <a:pt x="12202" y="6211"/>
                  </a:lnTo>
                  <a:lnTo>
                    <a:pt x="12202" y="6211"/>
                  </a:lnTo>
                  <a:lnTo>
                    <a:pt x="12178" y="6017"/>
                  </a:lnTo>
                  <a:lnTo>
                    <a:pt x="12129" y="5822"/>
                  </a:lnTo>
                  <a:lnTo>
                    <a:pt x="12032" y="5676"/>
                  </a:lnTo>
                  <a:lnTo>
                    <a:pt x="11886" y="5529"/>
                  </a:lnTo>
                  <a:lnTo>
                    <a:pt x="11886" y="5529"/>
                  </a:lnTo>
                  <a:lnTo>
                    <a:pt x="11764" y="5432"/>
                  </a:lnTo>
                  <a:lnTo>
                    <a:pt x="11618" y="5383"/>
                  </a:lnTo>
                  <a:lnTo>
                    <a:pt x="11472" y="5335"/>
                  </a:lnTo>
                  <a:lnTo>
                    <a:pt x="11325" y="5335"/>
                  </a:lnTo>
                  <a:lnTo>
                    <a:pt x="11325" y="5335"/>
                  </a:lnTo>
                  <a:lnTo>
                    <a:pt x="11131" y="5359"/>
                  </a:lnTo>
                  <a:lnTo>
                    <a:pt x="10960" y="5408"/>
                  </a:lnTo>
                  <a:lnTo>
                    <a:pt x="10790" y="5505"/>
                  </a:lnTo>
                  <a:lnTo>
                    <a:pt x="10643" y="5651"/>
                  </a:lnTo>
                  <a:lnTo>
                    <a:pt x="7161" y="8988"/>
                  </a:lnTo>
                  <a:lnTo>
                    <a:pt x="5797" y="7648"/>
                  </a:lnTo>
                  <a:lnTo>
                    <a:pt x="5797" y="7648"/>
                  </a:lnTo>
                  <a:lnTo>
                    <a:pt x="5675" y="7527"/>
                  </a:lnTo>
                  <a:lnTo>
                    <a:pt x="5505" y="7454"/>
                  </a:lnTo>
                  <a:lnTo>
                    <a:pt x="5358" y="7405"/>
                  </a:lnTo>
                  <a:lnTo>
                    <a:pt x="5188" y="7380"/>
                  </a:lnTo>
                  <a:lnTo>
                    <a:pt x="5188" y="7380"/>
                  </a:lnTo>
                  <a:lnTo>
                    <a:pt x="5017" y="7405"/>
                  </a:lnTo>
                  <a:lnTo>
                    <a:pt x="4847" y="7454"/>
                  </a:lnTo>
                  <a:lnTo>
                    <a:pt x="4701" y="7527"/>
                  </a:lnTo>
                  <a:lnTo>
                    <a:pt x="4555" y="7648"/>
                  </a:lnTo>
                  <a:lnTo>
                    <a:pt x="4555" y="7648"/>
                  </a:lnTo>
                  <a:lnTo>
                    <a:pt x="4457" y="7770"/>
                  </a:lnTo>
                  <a:lnTo>
                    <a:pt x="4360" y="7916"/>
                  </a:lnTo>
                  <a:lnTo>
                    <a:pt x="4311" y="8087"/>
                  </a:lnTo>
                  <a:lnTo>
                    <a:pt x="4311" y="8257"/>
                  </a:lnTo>
                  <a:lnTo>
                    <a:pt x="4311" y="8257"/>
                  </a:lnTo>
                  <a:lnTo>
                    <a:pt x="4311" y="8428"/>
                  </a:lnTo>
                  <a:lnTo>
                    <a:pt x="4360" y="8598"/>
                  </a:lnTo>
                  <a:lnTo>
                    <a:pt x="4457" y="8744"/>
                  </a:lnTo>
                  <a:lnTo>
                    <a:pt x="4555" y="8890"/>
                  </a:lnTo>
                  <a:lnTo>
                    <a:pt x="6601" y="10936"/>
                  </a:lnTo>
                  <a:lnTo>
                    <a:pt x="6601" y="10936"/>
                  </a:lnTo>
                  <a:lnTo>
                    <a:pt x="6747" y="11034"/>
                  </a:lnTo>
                  <a:lnTo>
                    <a:pt x="6893" y="11131"/>
                  </a:lnTo>
                  <a:lnTo>
                    <a:pt x="7063" y="11180"/>
                  </a:lnTo>
                  <a:lnTo>
                    <a:pt x="7234" y="11180"/>
                  </a:lnTo>
                  <a:lnTo>
                    <a:pt x="7234" y="11180"/>
                  </a:lnTo>
                  <a:close/>
                </a:path>
              </a:pathLst>
            </a:custGeom>
            <a:noFill/>
            <a:ln w="158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363374" y="3968016"/>
            <a:ext cx="716615" cy="716614"/>
            <a:chOff x="2590841" y="3968016"/>
            <a:chExt cx="927096" cy="927096"/>
          </a:xfrm>
        </p:grpSpPr>
        <p:sp>
          <p:nvSpPr>
            <p:cNvPr id="34" name="Rectangle 49">
              <a:extLst>
                <a:ext uri="{FF2B5EF4-FFF2-40B4-BE49-F238E27FC236}">
                  <a16:creationId xmlns="" xmlns:a16="http://schemas.microsoft.com/office/drawing/2014/main" id="{4D172097-7569-964F-A4CF-EC5F4B19BA58}"/>
                </a:ext>
              </a:extLst>
            </p:cNvPr>
            <p:cNvSpPr/>
            <p:nvPr/>
          </p:nvSpPr>
          <p:spPr>
            <a:xfrm rot="16200000" flipV="1">
              <a:off x="2590841" y="3968016"/>
              <a:ext cx="927096" cy="92709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hape 550">
              <a:extLst>
                <a:ext uri="{FF2B5EF4-FFF2-40B4-BE49-F238E27FC236}">
                  <a16:creationId xmlns="" xmlns:a16="http://schemas.microsoft.com/office/drawing/2014/main" id="{47A62136-CAD2-8543-B6BE-466E386C7E56}"/>
                </a:ext>
              </a:extLst>
            </p:cNvPr>
            <p:cNvSpPr/>
            <p:nvPr/>
          </p:nvSpPr>
          <p:spPr>
            <a:xfrm>
              <a:off x="2801338" y="4178496"/>
              <a:ext cx="506101" cy="506132"/>
            </a:xfrm>
            <a:custGeom>
              <a:avLst/>
              <a:gdLst/>
              <a:ahLst/>
              <a:cxnLst/>
              <a:rect l="0" t="0" r="0" b="0"/>
              <a:pathLst>
                <a:path w="16367" h="16368" fill="none" extrusionOk="0">
                  <a:moveTo>
                    <a:pt x="16074" y="4385"/>
                  </a:moveTo>
                  <a:lnTo>
                    <a:pt x="11983" y="293"/>
                  </a:lnTo>
                  <a:lnTo>
                    <a:pt x="11983" y="293"/>
                  </a:lnTo>
                  <a:lnTo>
                    <a:pt x="11812" y="171"/>
                  </a:lnTo>
                  <a:lnTo>
                    <a:pt x="11642" y="74"/>
                  </a:lnTo>
                  <a:lnTo>
                    <a:pt x="11447" y="25"/>
                  </a:lnTo>
                  <a:lnTo>
                    <a:pt x="11252" y="1"/>
                  </a:lnTo>
                  <a:lnTo>
                    <a:pt x="5115" y="1"/>
                  </a:lnTo>
                  <a:lnTo>
                    <a:pt x="5115" y="1"/>
                  </a:lnTo>
                  <a:lnTo>
                    <a:pt x="4920" y="25"/>
                  </a:lnTo>
                  <a:lnTo>
                    <a:pt x="4725" y="74"/>
                  </a:lnTo>
                  <a:lnTo>
                    <a:pt x="4554" y="171"/>
                  </a:lnTo>
                  <a:lnTo>
                    <a:pt x="4384" y="293"/>
                  </a:lnTo>
                  <a:lnTo>
                    <a:pt x="292" y="4385"/>
                  </a:lnTo>
                  <a:lnTo>
                    <a:pt x="292" y="4385"/>
                  </a:lnTo>
                  <a:lnTo>
                    <a:pt x="171" y="4555"/>
                  </a:lnTo>
                  <a:lnTo>
                    <a:pt x="73" y="4726"/>
                  </a:lnTo>
                  <a:lnTo>
                    <a:pt x="24" y="4921"/>
                  </a:lnTo>
                  <a:lnTo>
                    <a:pt x="0" y="5115"/>
                  </a:lnTo>
                  <a:lnTo>
                    <a:pt x="0" y="11253"/>
                  </a:lnTo>
                  <a:lnTo>
                    <a:pt x="0" y="11253"/>
                  </a:lnTo>
                  <a:lnTo>
                    <a:pt x="24" y="11448"/>
                  </a:lnTo>
                  <a:lnTo>
                    <a:pt x="73" y="11642"/>
                  </a:lnTo>
                  <a:lnTo>
                    <a:pt x="171" y="11813"/>
                  </a:lnTo>
                  <a:lnTo>
                    <a:pt x="292" y="11983"/>
                  </a:lnTo>
                  <a:lnTo>
                    <a:pt x="4384" y="16075"/>
                  </a:lnTo>
                  <a:lnTo>
                    <a:pt x="4384" y="16075"/>
                  </a:lnTo>
                  <a:lnTo>
                    <a:pt x="4554" y="16197"/>
                  </a:lnTo>
                  <a:lnTo>
                    <a:pt x="4725" y="16294"/>
                  </a:lnTo>
                  <a:lnTo>
                    <a:pt x="4920" y="16343"/>
                  </a:lnTo>
                  <a:lnTo>
                    <a:pt x="5115" y="16367"/>
                  </a:lnTo>
                  <a:lnTo>
                    <a:pt x="11252" y="16367"/>
                  </a:lnTo>
                  <a:lnTo>
                    <a:pt x="11252" y="16367"/>
                  </a:lnTo>
                  <a:lnTo>
                    <a:pt x="11447" y="16343"/>
                  </a:lnTo>
                  <a:lnTo>
                    <a:pt x="11642" y="16294"/>
                  </a:lnTo>
                  <a:lnTo>
                    <a:pt x="11812" y="16197"/>
                  </a:lnTo>
                  <a:lnTo>
                    <a:pt x="11983" y="16075"/>
                  </a:lnTo>
                  <a:lnTo>
                    <a:pt x="16074" y="11983"/>
                  </a:lnTo>
                  <a:lnTo>
                    <a:pt x="16074" y="11983"/>
                  </a:lnTo>
                  <a:lnTo>
                    <a:pt x="16196" y="11813"/>
                  </a:lnTo>
                  <a:lnTo>
                    <a:pt x="16294" y="11642"/>
                  </a:lnTo>
                  <a:lnTo>
                    <a:pt x="16342" y="11448"/>
                  </a:lnTo>
                  <a:lnTo>
                    <a:pt x="16367" y="11253"/>
                  </a:lnTo>
                  <a:lnTo>
                    <a:pt x="16367" y="5115"/>
                  </a:lnTo>
                  <a:lnTo>
                    <a:pt x="16367" y="5115"/>
                  </a:lnTo>
                  <a:lnTo>
                    <a:pt x="16342" y="4921"/>
                  </a:lnTo>
                  <a:lnTo>
                    <a:pt x="16294" y="4726"/>
                  </a:lnTo>
                  <a:lnTo>
                    <a:pt x="16196" y="4555"/>
                  </a:lnTo>
                  <a:lnTo>
                    <a:pt x="16074" y="4385"/>
                  </a:lnTo>
                  <a:lnTo>
                    <a:pt x="16074" y="4385"/>
                  </a:lnTo>
                  <a:close/>
                  <a:moveTo>
                    <a:pt x="9864" y="8452"/>
                  </a:moveTo>
                  <a:lnTo>
                    <a:pt x="11203" y="9792"/>
                  </a:lnTo>
                  <a:lnTo>
                    <a:pt x="11203" y="9792"/>
                  </a:lnTo>
                  <a:lnTo>
                    <a:pt x="11252" y="9840"/>
                  </a:lnTo>
                  <a:lnTo>
                    <a:pt x="11276" y="9913"/>
                  </a:lnTo>
                  <a:lnTo>
                    <a:pt x="11301" y="10059"/>
                  </a:lnTo>
                  <a:lnTo>
                    <a:pt x="11276" y="10206"/>
                  </a:lnTo>
                  <a:lnTo>
                    <a:pt x="11252" y="10279"/>
                  </a:lnTo>
                  <a:lnTo>
                    <a:pt x="11203" y="10327"/>
                  </a:lnTo>
                  <a:lnTo>
                    <a:pt x="10327" y="11204"/>
                  </a:lnTo>
                  <a:lnTo>
                    <a:pt x="10327" y="11204"/>
                  </a:lnTo>
                  <a:lnTo>
                    <a:pt x="10278" y="11253"/>
                  </a:lnTo>
                  <a:lnTo>
                    <a:pt x="10205" y="11277"/>
                  </a:lnTo>
                  <a:lnTo>
                    <a:pt x="10059" y="11302"/>
                  </a:lnTo>
                  <a:lnTo>
                    <a:pt x="9913" y="11277"/>
                  </a:lnTo>
                  <a:lnTo>
                    <a:pt x="9840" y="11253"/>
                  </a:lnTo>
                  <a:lnTo>
                    <a:pt x="9791" y="11204"/>
                  </a:lnTo>
                  <a:lnTo>
                    <a:pt x="8451" y="9865"/>
                  </a:lnTo>
                  <a:lnTo>
                    <a:pt x="8451" y="9865"/>
                  </a:lnTo>
                  <a:lnTo>
                    <a:pt x="8403" y="9816"/>
                  </a:lnTo>
                  <a:lnTo>
                    <a:pt x="8330" y="9792"/>
                  </a:lnTo>
                  <a:lnTo>
                    <a:pt x="8183" y="9767"/>
                  </a:lnTo>
                  <a:lnTo>
                    <a:pt x="8037" y="9792"/>
                  </a:lnTo>
                  <a:lnTo>
                    <a:pt x="7964" y="9816"/>
                  </a:lnTo>
                  <a:lnTo>
                    <a:pt x="7915" y="9865"/>
                  </a:lnTo>
                  <a:lnTo>
                    <a:pt x="6576" y="11204"/>
                  </a:lnTo>
                  <a:lnTo>
                    <a:pt x="6576" y="11204"/>
                  </a:lnTo>
                  <a:lnTo>
                    <a:pt x="6527" y="11253"/>
                  </a:lnTo>
                  <a:lnTo>
                    <a:pt x="6454" y="11277"/>
                  </a:lnTo>
                  <a:lnTo>
                    <a:pt x="6308" y="11302"/>
                  </a:lnTo>
                  <a:lnTo>
                    <a:pt x="6162" y="11277"/>
                  </a:lnTo>
                  <a:lnTo>
                    <a:pt x="6089" y="11253"/>
                  </a:lnTo>
                  <a:lnTo>
                    <a:pt x="6040" y="11204"/>
                  </a:lnTo>
                  <a:lnTo>
                    <a:pt x="5163" y="10327"/>
                  </a:lnTo>
                  <a:lnTo>
                    <a:pt x="5163" y="10327"/>
                  </a:lnTo>
                  <a:lnTo>
                    <a:pt x="5115" y="10279"/>
                  </a:lnTo>
                  <a:lnTo>
                    <a:pt x="5090" y="10206"/>
                  </a:lnTo>
                  <a:lnTo>
                    <a:pt x="5066" y="10059"/>
                  </a:lnTo>
                  <a:lnTo>
                    <a:pt x="5090" y="9913"/>
                  </a:lnTo>
                  <a:lnTo>
                    <a:pt x="5115" y="9840"/>
                  </a:lnTo>
                  <a:lnTo>
                    <a:pt x="5163" y="9792"/>
                  </a:lnTo>
                  <a:lnTo>
                    <a:pt x="6503" y="8452"/>
                  </a:lnTo>
                  <a:lnTo>
                    <a:pt x="6503" y="8452"/>
                  </a:lnTo>
                  <a:lnTo>
                    <a:pt x="6552" y="8403"/>
                  </a:lnTo>
                  <a:lnTo>
                    <a:pt x="6576" y="8330"/>
                  </a:lnTo>
                  <a:lnTo>
                    <a:pt x="6600" y="8184"/>
                  </a:lnTo>
                  <a:lnTo>
                    <a:pt x="6576" y="8038"/>
                  </a:lnTo>
                  <a:lnTo>
                    <a:pt x="6552" y="7965"/>
                  </a:lnTo>
                  <a:lnTo>
                    <a:pt x="6503" y="7916"/>
                  </a:lnTo>
                  <a:lnTo>
                    <a:pt x="5163" y="6577"/>
                  </a:lnTo>
                  <a:lnTo>
                    <a:pt x="5163" y="6577"/>
                  </a:lnTo>
                  <a:lnTo>
                    <a:pt x="5115" y="6528"/>
                  </a:lnTo>
                  <a:lnTo>
                    <a:pt x="5090" y="6455"/>
                  </a:lnTo>
                  <a:lnTo>
                    <a:pt x="5066" y="6309"/>
                  </a:lnTo>
                  <a:lnTo>
                    <a:pt x="5090" y="6163"/>
                  </a:lnTo>
                  <a:lnTo>
                    <a:pt x="5115" y="6090"/>
                  </a:lnTo>
                  <a:lnTo>
                    <a:pt x="5163" y="6041"/>
                  </a:lnTo>
                  <a:lnTo>
                    <a:pt x="6040" y="5164"/>
                  </a:lnTo>
                  <a:lnTo>
                    <a:pt x="6040" y="5164"/>
                  </a:lnTo>
                  <a:lnTo>
                    <a:pt x="6089" y="5115"/>
                  </a:lnTo>
                  <a:lnTo>
                    <a:pt x="6162" y="5091"/>
                  </a:lnTo>
                  <a:lnTo>
                    <a:pt x="6308" y="5067"/>
                  </a:lnTo>
                  <a:lnTo>
                    <a:pt x="6454" y="5091"/>
                  </a:lnTo>
                  <a:lnTo>
                    <a:pt x="6527" y="5115"/>
                  </a:lnTo>
                  <a:lnTo>
                    <a:pt x="6576" y="5164"/>
                  </a:lnTo>
                  <a:lnTo>
                    <a:pt x="7915" y="6504"/>
                  </a:lnTo>
                  <a:lnTo>
                    <a:pt x="7915" y="6504"/>
                  </a:lnTo>
                  <a:lnTo>
                    <a:pt x="7964" y="6552"/>
                  </a:lnTo>
                  <a:lnTo>
                    <a:pt x="8037" y="6577"/>
                  </a:lnTo>
                  <a:lnTo>
                    <a:pt x="8183" y="6601"/>
                  </a:lnTo>
                  <a:lnTo>
                    <a:pt x="8330" y="6577"/>
                  </a:lnTo>
                  <a:lnTo>
                    <a:pt x="8403" y="6552"/>
                  </a:lnTo>
                  <a:lnTo>
                    <a:pt x="8451" y="6504"/>
                  </a:lnTo>
                  <a:lnTo>
                    <a:pt x="9791" y="5164"/>
                  </a:lnTo>
                  <a:lnTo>
                    <a:pt x="9791" y="5164"/>
                  </a:lnTo>
                  <a:lnTo>
                    <a:pt x="9840" y="5115"/>
                  </a:lnTo>
                  <a:lnTo>
                    <a:pt x="9913" y="5091"/>
                  </a:lnTo>
                  <a:lnTo>
                    <a:pt x="10059" y="5067"/>
                  </a:lnTo>
                  <a:lnTo>
                    <a:pt x="10205" y="5091"/>
                  </a:lnTo>
                  <a:lnTo>
                    <a:pt x="10278" y="5115"/>
                  </a:lnTo>
                  <a:lnTo>
                    <a:pt x="10327" y="5164"/>
                  </a:lnTo>
                  <a:lnTo>
                    <a:pt x="11203" y="6041"/>
                  </a:lnTo>
                  <a:lnTo>
                    <a:pt x="11203" y="6041"/>
                  </a:lnTo>
                  <a:lnTo>
                    <a:pt x="11252" y="6090"/>
                  </a:lnTo>
                  <a:lnTo>
                    <a:pt x="11276" y="6163"/>
                  </a:lnTo>
                  <a:lnTo>
                    <a:pt x="11301" y="6309"/>
                  </a:lnTo>
                  <a:lnTo>
                    <a:pt x="11276" y="6455"/>
                  </a:lnTo>
                  <a:lnTo>
                    <a:pt x="11252" y="6528"/>
                  </a:lnTo>
                  <a:lnTo>
                    <a:pt x="11203" y="6577"/>
                  </a:lnTo>
                  <a:lnTo>
                    <a:pt x="9864" y="7916"/>
                  </a:lnTo>
                  <a:lnTo>
                    <a:pt x="9864" y="7916"/>
                  </a:lnTo>
                  <a:lnTo>
                    <a:pt x="9815" y="7965"/>
                  </a:lnTo>
                  <a:lnTo>
                    <a:pt x="9791" y="8038"/>
                  </a:lnTo>
                  <a:lnTo>
                    <a:pt x="9766" y="8184"/>
                  </a:lnTo>
                  <a:lnTo>
                    <a:pt x="9791" y="8330"/>
                  </a:lnTo>
                  <a:lnTo>
                    <a:pt x="9815" y="8403"/>
                  </a:lnTo>
                  <a:lnTo>
                    <a:pt x="9864" y="8452"/>
                  </a:lnTo>
                  <a:lnTo>
                    <a:pt x="9864" y="8452"/>
                  </a:lnTo>
                  <a:close/>
                </a:path>
              </a:pathLst>
            </a:custGeom>
            <a:solidFill>
              <a:schemeClr val="accent1"/>
            </a:solidFill>
            <a:ln w="158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8255161" y="3985226"/>
            <a:ext cx="716615" cy="716614"/>
            <a:chOff x="8636816" y="3985226"/>
            <a:chExt cx="927096" cy="927096"/>
          </a:xfrm>
        </p:grpSpPr>
        <p:sp>
          <p:nvSpPr>
            <p:cNvPr id="40" name="Rectangle 49">
              <a:extLst>
                <a:ext uri="{FF2B5EF4-FFF2-40B4-BE49-F238E27FC236}">
                  <a16:creationId xmlns="" xmlns:a16="http://schemas.microsoft.com/office/drawing/2014/main" id="{4D172097-7569-964F-A4CF-EC5F4B19BA58}"/>
                </a:ext>
              </a:extLst>
            </p:cNvPr>
            <p:cNvSpPr/>
            <p:nvPr/>
          </p:nvSpPr>
          <p:spPr>
            <a:xfrm rot="16200000" flipV="1">
              <a:off x="8636816" y="3985226"/>
              <a:ext cx="927096" cy="92709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Овал 1"/>
            <p:cNvSpPr/>
            <p:nvPr/>
          </p:nvSpPr>
          <p:spPr>
            <a:xfrm>
              <a:off x="8734691" y="4065887"/>
              <a:ext cx="731345" cy="731345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959757" y="4673548"/>
            <a:ext cx="3526642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uk-UA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13,7%</a:t>
            </a:r>
          </a:p>
          <a:p>
            <a:pPr algn="ctr"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відсутнє бажання навчатись та відсутнє підключення до мережі Інтернет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60579" y="4684629"/>
            <a:ext cx="4319750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uk-UA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38,5%</a:t>
            </a:r>
          </a:p>
          <a:p>
            <a:pPr algn="ctr"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бажання навчатись не актуалізовано</a:t>
            </a:r>
          </a:p>
          <a:p>
            <a:pPr algn="ctr">
              <a:lnSpc>
                <a:spcPct val="130000"/>
              </a:lnSpc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статус </a:t>
            </a:r>
            <a:r>
              <a:rPr lang="ru-RU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цільової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аудиторії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«</a:t>
            </a:r>
            <a:r>
              <a:rPr lang="ru-RU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Сформувати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запит»</a:t>
            </a:r>
            <a:endParaRPr lang="uk-UA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375932" y="4695431"/>
            <a:ext cx="4256689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uk-UA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47,8%</a:t>
            </a:r>
          </a:p>
          <a:p>
            <a:pPr algn="ctr"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бажання навчатись актуалізовано</a:t>
            </a:r>
          </a:p>
          <a:p>
            <a:pPr algn="ctr">
              <a:lnSpc>
                <a:spcPct val="130000"/>
              </a:lnSpc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статус </a:t>
            </a:r>
            <a:r>
              <a:rPr lang="ru-RU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цільової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аудиторії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«</a:t>
            </a:r>
            <a:r>
              <a:rPr lang="ru-RU" sz="14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Задовольнити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запит»</a:t>
            </a:r>
            <a:endParaRPr lang="uk-UA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3721681" y="5745194"/>
            <a:ext cx="0" cy="430279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Крест 63"/>
          <p:cNvSpPr/>
          <p:nvPr/>
        </p:nvSpPr>
        <p:spPr>
          <a:xfrm rot="18937929">
            <a:off x="3493082" y="6233215"/>
            <a:ext cx="457200" cy="457200"/>
          </a:xfrm>
          <a:prstGeom prst="plus">
            <a:avLst>
              <a:gd name="adj" fmla="val 375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/>
          <p:cNvSpPr txBox="1"/>
          <p:nvPr/>
        </p:nvSpPr>
        <p:spPr>
          <a:xfrm>
            <a:off x="1997687" y="6626504"/>
            <a:ext cx="3526642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uk-UA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статус нецільової аудиторії</a:t>
            </a:r>
            <a:endParaRPr lang="uk-UA" sz="12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6" name="Диаграмма 65"/>
          <p:cNvGraphicFramePr/>
          <p:nvPr/>
        </p:nvGraphicFramePr>
        <p:xfrm>
          <a:off x="5745689" y="6895446"/>
          <a:ext cx="4894935" cy="2138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7" name="Диаграмма 66"/>
          <p:cNvGraphicFramePr/>
          <p:nvPr>
            <p:extLst>
              <p:ext uri="{D42A27DB-BD31-4B8C-83A1-F6EECF244321}">
                <p14:modId xmlns:p14="http://schemas.microsoft.com/office/powerpoint/2010/main" val="3013460077"/>
              </p:ext>
            </p:extLst>
          </p:nvPr>
        </p:nvGraphicFramePr>
        <p:xfrm>
          <a:off x="5874018" y="5565614"/>
          <a:ext cx="4894935" cy="1314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8" name="Диаграмма 67"/>
          <p:cNvGraphicFramePr/>
          <p:nvPr>
            <p:extLst>
              <p:ext uri="{D42A27DB-BD31-4B8C-83A1-F6EECF244321}">
                <p14:modId xmlns:p14="http://schemas.microsoft.com/office/powerpoint/2010/main" val="3039142868"/>
              </p:ext>
            </p:extLst>
          </p:nvPr>
        </p:nvGraphicFramePr>
        <p:xfrm>
          <a:off x="11581926" y="6895444"/>
          <a:ext cx="4894935" cy="2138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0" name="TextBox 69"/>
          <p:cNvSpPr txBox="1"/>
          <p:nvPr/>
        </p:nvSpPr>
        <p:spPr>
          <a:xfrm>
            <a:off x="5850979" y="9331481"/>
            <a:ext cx="53349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ТОП-5 курсів, які б хотіли пройти</a:t>
            </a:r>
            <a:endParaRPr lang="en-US" sz="14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776889" y="9277687"/>
            <a:ext cx="4802571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ТОП-5 курсів, які б хотіли пройти</a:t>
            </a:r>
            <a:endParaRPr lang="en-US" sz="14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873548" y="9652276"/>
            <a:ext cx="5612097" cy="1179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12,7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Онлайн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безпека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11,8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Розрізнення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надійних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ненадійних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джерел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інформації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9,3%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Онлайн безпека для дітей</a:t>
            </a:r>
          </a:p>
          <a:p>
            <a:pPr marL="285750" indent="-285750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8,9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Швидкий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якісний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пошук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інформації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мережі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Інтернет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uk-UA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8,6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Користування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послугами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Інтернет-банкінгу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695360" y="9657530"/>
            <a:ext cx="5612096" cy="1179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50,4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Онлайн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безпека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43,4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Розрізнення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надійних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ненадійних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джерел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інформації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39,2%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Обробка, монтаж відео </a:t>
            </a:r>
          </a:p>
          <a:p>
            <a:pPr marL="285750" indent="-285750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36,7%	Встановлення програмного забезпечення </a:t>
            </a:r>
          </a:p>
          <a:p>
            <a:pPr marL="285750" indent="-285750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uk-UA" sz="12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36,1% 	Онлайн безпека для дітей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207200870"/>
              </p:ext>
            </p:extLst>
          </p:nvPr>
        </p:nvGraphicFramePr>
        <p:xfrm>
          <a:off x="11715608" y="5556338"/>
          <a:ext cx="4894935" cy="1314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0736122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8823" y="32447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БАЗОВІ КУРСИ</a:t>
            </a: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098607364"/>
              </p:ext>
            </p:extLst>
          </p:nvPr>
        </p:nvGraphicFramePr>
        <p:xfrm>
          <a:off x="1881542" y="3583294"/>
          <a:ext cx="7237058" cy="4512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918823" y="81596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ПОГЛИБЛЕНІ КУРСИ</a:t>
            </a: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079749770"/>
              </p:ext>
            </p:extLst>
          </p:nvPr>
        </p:nvGraphicFramePr>
        <p:xfrm>
          <a:off x="1881542" y="8498194"/>
          <a:ext cx="7237058" cy="3447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9996023" y="32447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БАЗОВІ ПРОФЕСІЙНІ КУРСИ</a:t>
            </a: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470287144"/>
              </p:ext>
            </p:extLst>
          </p:nvPr>
        </p:nvGraphicFramePr>
        <p:xfrm>
          <a:off x="9118600" y="3583293"/>
          <a:ext cx="7854950" cy="8362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572001" y="3233183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200575" y="3233183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155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r="8336"/>
          <a:stretch/>
        </p:blipFill>
        <p:spPr>
          <a:xfrm>
            <a:off x="-50801" y="0"/>
            <a:ext cx="18474267" cy="138145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1332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053" y="1476821"/>
            <a:ext cx="1640254" cy="1073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2672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26082593"/>
              </p:ext>
            </p:extLst>
          </p:nvPr>
        </p:nvGraphicFramePr>
        <p:xfrm>
          <a:off x="1369088" y="3773710"/>
          <a:ext cx="6479512" cy="393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26579" y="4829629"/>
            <a:ext cx="2398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65,0%</a:t>
            </a:r>
          </a:p>
          <a:p>
            <a:pPr algn="ctr"/>
            <a:r>
              <a:rPr lang="uk-UA" sz="18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актуально в тій </a:t>
            </a:r>
          </a:p>
          <a:p>
            <a:pPr algn="ctr"/>
            <a:r>
              <a:rPr lang="uk-UA" sz="18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чи іншій мірі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096878961"/>
              </p:ext>
            </p:extLst>
          </p:nvPr>
        </p:nvGraphicFramePr>
        <p:xfrm>
          <a:off x="1543566" y="8519576"/>
          <a:ext cx="6838434" cy="3253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4194522"/>
              </p:ext>
            </p:extLst>
          </p:nvPr>
        </p:nvGraphicFramePr>
        <p:xfrm>
          <a:off x="9848346" y="8484524"/>
          <a:ext cx="6838434" cy="3008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539747974"/>
              </p:ext>
            </p:extLst>
          </p:nvPr>
        </p:nvGraphicFramePr>
        <p:xfrm>
          <a:off x="9805154" y="4470919"/>
          <a:ext cx="6711196" cy="282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778966" y="7910566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48346" y="4024412"/>
            <a:ext cx="217220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48346" y="7916869"/>
            <a:ext cx="356285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18823" y="3244740"/>
            <a:ext cx="744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ЛЮДИ З ПОРУШЕННЯМ СЛУХУ.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Актуальність навчання цифровим навичкам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47" y="7649873"/>
            <a:ext cx="864619" cy="86461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727" y="7670764"/>
            <a:ext cx="864619" cy="8646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072" y="3778307"/>
            <a:ext cx="864619" cy="8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189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1" y="3564269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18823" y="3244740"/>
            <a:ext cx="6484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Причини актуальності навчання цифровим навичкам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71633" y="3252000"/>
            <a:ext cx="6484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Причини неактуальності навчання цифровим навичкам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200575" y="3564269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39996681"/>
              </p:ext>
            </p:extLst>
          </p:nvPr>
        </p:nvGraphicFramePr>
        <p:xfrm>
          <a:off x="1267083" y="3969015"/>
          <a:ext cx="7237058" cy="5018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241529376"/>
              </p:ext>
            </p:extLst>
          </p:nvPr>
        </p:nvGraphicFramePr>
        <p:xfrm>
          <a:off x="9795289" y="3936679"/>
          <a:ext cx="7237058" cy="5018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7890670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8823" y="32447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Цифрові НАВИЧКИ, які хотіли б сформувати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365052576"/>
              </p:ext>
            </p:extLst>
          </p:nvPr>
        </p:nvGraphicFramePr>
        <p:xfrm>
          <a:off x="1918823" y="3583294"/>
          <a:ext cx="7199777" cy="3217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750357579"/>
              </p:ext>
            </p:extLst>
          </p:nvPr>
        </p:nvGraphicFramePr>
        <p:xfrm>
          <a:off x="1758716" y="7853082"/>
          <a:ext cx="6838434" cy="3919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850178195"/>
              </p:ext>
            </p:extLst>
          </p:nvPr>
        </p:nvGraphicFramePr>
        <p:xfrm>
          <a:off x="9830457" y="7725617"/>
          <a:ext cx="6838434" cy="3666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173931289"/>
              </p:ext>
            </p:extLst>
          </p:nvPr>
        </p:nvGraphicFramePr>
        <p:xfrm>
          <a:off x="9805154" y="3664114"/>
          <a:ext cx="6711196" cy="3136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778966" y="7121690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48346" y="3217607"/>
            <a:ext cx="217220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48346" y="7092135"/>
            <a:ext cx="356285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47" y="6860997"/>
            <a:ext cx="864619" cy="8646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727" y="6846030"/>
            <a:ext cx="864619" cy="86461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072" y="2971502"/>
            <a:ext cx="864619" cy="8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927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/>
          <a:stretch/>
        </p:blipFill>
        <p:spPr>
          <a:xfrm>
            <a:off x="-16934" y="0"/>
            <a:ext cx="18255721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1015997" y="880533"/>
            <a:ext cx="7739230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1" y="3564269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414931" y="880533"/>
            <a:ext cx="7840133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18823" y="3244740"/>
            <a:ext cx="6484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ПОГЛИБЛЕНІ НАВИЧКИ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71633" y="3252000"/>
            <a:ext cx="6484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БАЗОВІ НАВИЧКИ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200575" y="3564269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966405876"/>
              </p:ext>
            </p:extLst>
          </p:nvPr>
        </p:nvGraphicFramePr>
        <p:xfrm>
          <a:off x="9795289" y="3936679"/>
          <a:ext cx="7237058" cy="5018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532577486"/>
              </p:ext>
            </p:extLst>
          </p:nvPr>
        </p:nvGraphicFramePr>
        <p:xfrm>
          <a:off x="1267083" y="3936680"/>
          <a:ext cx="7237058" cy="5028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389483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8823" y="32447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КУРСИ, які хотіли б пройти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78407745"/>
              </p:ext>
            </p:extLst>
          </p:nvPr>
        </p:nvGraphicFramePr>
        <p:xfrm>
          <a:off x="1918823" y="3583294"/>
          <a:ext cx="7199777" cy="3217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928506657"/>
              </p:ext>
            </p:extLst>
          </p:nvPr>
        </p:nvGraphicFramePr>
        <p:xfrm>
          <a:off x="1758716" y="7853082"/>
          <a:ext cx="6838434" cy="3919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635693481"/>
              </p:ext>
            </p:extLst>
          </p:nvPr>
        </p:nvGraphicFramePr>
        <p:xfrm>
          <a:off x="9830457" y="7725617"/>
          <a:ext cx="6838434" cy="3666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157280815"/>
              </p:ext>
            </p:extLst>
          </p:nvPr>
        </p:nvGraphicFramePr>
        <p:xfrm>
          <a:off x="9805154" y="3664114"/>
          <a:ext cx="6711196" cy="3136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778966" y="7121690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48346" y="3217607"/>
            <a:ext cx="217220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освіти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48346" y="7092135"/>
            <a:ext cx="356285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статусу зайнятості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47" y="6860997"/>
            <a:ext cx="864619" cy="8646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727" y="6846030"/>
            <a:ext cx="864619" cy="86461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072" y="2971502"/>
            <a:ext cx="864619" cy="8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543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8823" y="32447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БАЗОВІ КУРСИ</a:t>
            </a: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122348649"/>
              </p:ext>
            </p:extLst>
          </p:nvPr>
        </p:nvGraphicFramePr>
        <p:xfrm>
          <a:off x="1881542" y="3583294"/>
          <a:ext cx="7237058" cy="4512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918823" y="81596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ПОГЛИБЛЕНІ КУРСИ</a:t>
            </a: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903423688"/>
              </p:ext>
            </p:extLst>
          </p:nvPr>
        </p:nvGraphicFramePr>
        <p:xfrm>
          <a:off x="1881542" y="8498194"/>
          <a:ext cx="7237058" cy="3447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9996023" y="32447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БАЗОВІ ПРОФЕСІЙНІ КУРСИ</a:t>
            </a: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158937951"/>
              </p:ext>
            </p:extLst>
          </p:nvPr>
        </p:nvGraphicFramePr>
        <p:xfrm>
          <a:off x="9118600" y="3583293"/>
          <a:ext cx="7854950" cy="8362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572001" y="3233183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200575" y="3233183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246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r="8336"/>
          <a:stretch/>
        </p:blipFill>
        <p:spPr>
          <a:xfrm>
            <a:off x="-50801" y="0"/>
            <a:ext cx="18474267" cy="138145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1332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053" y="1476821"/>
            <a:ext cx="1640254" cy="1073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2672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498802860"/>
              </p:ext>
            </p:extLst>
          </p:nvPr>
        </p:nvGraphicFramePr>
        <p:xfrm>
          <a:off x="1369088" y="3773710"/>
          <a:ext cx="6479512" cy="393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26579" y="4829629"/>
            <a:ext cx="2398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67,5%</a:t>
            </a:r>
          </a:p>
          <a:p>
            <a:pPr algn="ctr"/>
            <a:r>
              <a:rPr lang="uk-UA" sz="18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актуально в тій </a:t>
            </a:r>
          </a:p>
          <a:p>
            <a:pPr algn="ctr"/>
            <a:r>
              <a:rPr lang="uk-UA" sz="18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чи іншій мірі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195443221"/>
              </p:ext>
            </p:extLst>
          </p:nvPr>
        </p:nvGraphicFramePr>
        <p:xfrm>
          <a:off x="1574170" y="8692331"/>
          <a:ext cx="6838434" cy="3253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09570" y="8083321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18823" y="3244740"/>
            <a:ext cx="744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МОЛОДЬ ВІКОМ 10-17 РОКІВ.</a:t>
            </a:r>
          </a:p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Актуальність навчання цифровим навичкам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790" y="7817004"/>
            <a:ext cx="875865" cy="8758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58292" y="3607200"/>
            <a:ext cx="6484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Причини актуальності навчання цифровим навичкам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200575" y="3895355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677223510"/>
              </p:ext>
            </p:extLst>
          </p:nvPr>
        </p:nvGraphicFramePr>
        <p:xfrm>
          <a:off x="9483028" y="4112935"/>
          <a:ext cx="7237058" cy="2934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9956313" y="7004308"/>
            <a:ext cx="6484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Причини неактуальності навчання цифровим навичкам</a:t>
            </a: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898983848"/>
              </p:ext>
            </p:extLst>
          </p:nvPr>
        </p:nvGraphicFramePr>
        <p:xfrm>
          <a:off x="9580258" y="7368198"/>
          <a:ext cx="7237058" cy="4639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3472201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8823" y="32447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Цифрові НАВИЧКИ, які хотіли б сформувати 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%)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95846702"/>
              </p:ext>
            </p:extLst>
          </p:nvPr>
        </p:nvGraphicFramePr>
        <p:xfrm>
          <a:off x="1918823" y="3583294"/>
          <a:ext cx="7199777" cy="3770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527284721"/>
              </p:ext>
            </p:extLst>
          </p:nvPr>
        </p:nvGraphicFramePr>
        <p:xfrm>
          <a:off x="1758716" y="8298724"/>
          <a:ext cx="6838434" cy="3919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778966" y="7567332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186" y="7283086"/>
            <a:ext cx="875865" cy="8758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628427" y="3564269"/>
            <a:ext cx="383177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(у %, можливо декілька варіантів відповіді)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75249" y="3244740"/>
            <a:ext cx="6484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ПОГЛИБЛЕНІ НАВИЧКИ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4042830912"/>
              </p:ext>
            </p:extLst>
          </p:nvPr>
        </p:nvGraphicFramePr>
        <p:xfrm>
          <a:off x="9323509" y="3936680"/>
          <a:ext cx="7237058" cy="3331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0271633" y="7319628"/>
            <a:ext cx="6484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БАЗОВІ НАВИЧКИ</a:t>
            </a: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181992597"/>
              </p:ext>
            </p:extLst>
          </p:nvPr>
        </p:nvGraphicFramePr>
        <p:xfrm>
          <a:off x="9519523" y="7738949"/>
          <a:ext cx="7237058" cy="4321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5276603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>
          <a:xfrm>
            <a:off x="-9260" y="0"/>
            <a:ext cx="18331127" cy="136794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215820">
            <a:off x="131726" y="139023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015997" y="880533"/>
            <a:ext cx="16239067" cy="1207346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718" y="1476821"/>
            <a:ext cx="1640254" cy="10734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7337" y="11945655"/>
            <a:ext cx="105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#mls_research</a:t>
            </a:r>
            <a:endParaRPr lang="uk-UA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215820">
            <a:off x="14762128" y="11516243"/>
            <a:ext cx="3253980" cy="858823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88" y="1495940"/>
            <a:ext cx="4752309" cy="1035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8823" y="3244740"/>
            <a:ext cx="744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КУРСИ, які хотіли б пройти</a:t>
            </a:r>
            <a:r>
              <a:rPr lang="uk-UA" sz="16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775560329"/>
              </p:ext>
            </p:extLst>
          </p:nvPr>
        </p:nvGraphicFramePr>
        <p:xfrm>
          <a:off x="1918823" y="3583294"/>
          <a:ext cx="7199777" cy="4052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907310012"/>
              </p:ext>
            </p:extLst>
          </p:nvPr>
        </p:nvGraphicFramePr>
        <p:xfrm>
          <a:off x="9118600" y="4089319"/>
          <a:ext cx="6838434" cy="3824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70" y="3073681"/>
            <a:ext cx="875865" cy="87586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138850" y="3357927"/>
            <a:ext cx="1764545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 розрізі віку</a:t>
            </a:r>
            <a:r>
              <a:rPr lang="uk-UA" sz="14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(у %)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1341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MLS color scheme 2">
      <a:dk1>
        <a:srgbClr val="72A319"/>
      </a:dk1>
      <a:lt1>
        <a:sysClr val="window" lastClr="FFFFFF"/>
      </a:lt1>
      <a:dk2>
        <a:srgbClr val="7F7F7F"/>
      </a:dk2>
      <a:lt2>
        <a:srgbClr val="E7E6E6"/>
      </a:lt2>
      <a:accent1>
        <a:srgbClr val="72A319"/>
      </a:accent1>
      <a:accent2>
        <a:srgbClr val="E08C43"/>
      </a:accent2>
      <a:accent3>
        <a:srgbClr val="E7E6E6"/>
      </a:accent3>
      <a:accent4>
        <a:srgbClr val="E0CA44"/>
      </a:accent4>
      <a:accent5>
        <a:srgbClr val="7F7F7F"/>
      </a:accent5>
      <a:accent6>
        <a:srgbClr val="3F3F3F"/>
      </a:accent6>
      <a:hlink>
        <a:srgbClr val="A5A5A5"/>
      </a:hlink>
      <a:folHlink>
        <a:srgbClr val="A5A5A5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3214</TotalTime>
  <Words>6656</Words>
  <Application>Microsoft Office PowerPoint</Application>
  <PresentationFormat>Произвольный</PresentationFormat>
  <Paragraphs>1304</Paragraphs>
  <Slides>111</Slides>
  <Notes>111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111</vt:i4>
      </vt:variant>
    </vt:vector>
  </HeadingPairs>
  <TitlesOfParts>
    <vt:vector size="1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</dc:creator>
  <cp:lastModifiedBy>ОрганизациЯ</cp:lastModifiedBy>
  <cp:revision>279</cp:revision>
  <dcterms:created xsi:type="dcterms:W3CDTF">2019-02-01T06:35:25Z</dcterms:created>
  <dcterms:modified xsi:type="dcterms:W3CDTF">2019-12-19T12:57:05Z</dcterms:modified>
</cp:coreProperties>
</file>